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notesSlides/notesSlide96.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slides/slide169.xml" ContentType="application/vnd.openxmlformats-officedocument.presentationml.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ink/ink2.xml" ContentType="application/inkml+xml"/>
  <Override PartName="/ppt/slides/slide147.xml" ContentType="application/vnd.openxmlformats-officedocument.presentationml.slide+xml"/>
  <Override PartName="/ppt/slides/slide158.xml" ContentType="application/vnd.openxmlformats-officedocument.presentationml.slide+xml"/>
  <Override PartName="/ppt/notesSlides/notesSlide30.xml" ContentType="application/vnd.openxmlformats-officedocument.presentationml.notesSlide+xml"/>
  <Override PartName="/ppt/slides/slide99.xml" ContentType="application/vnd.openxmlformats-officedocument.presentationml.slide+xml"/>
  <Override PartName="/ppt/slides/slide136.xml" ContentType="application/vnd.openxmlformats-officedocument.presentationml.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notesSlides/notesSlide124.xml" ContentType="application/vnd.openxmlformats-officedocument.presentationml.notesSlide+xml"/>
  <Override PartName="/ppt/slides/slide55.xml" ContentType="application/vnd.openxmlformats-officedocument.presentationml.slide+xml"/>
  <Override PartName="/ppt/theme/theme2.xml" ContentType="application/vnd.openxmlformats-officedocument.theme+xml"/>
  <Override PartName="/ppt/notesSlides/notesSlide57.xml" ContentType="application/vnd.openxmlformats-officedocument.presentationml.notesSlide+xml"/>
  <Override PartName="/ppt/notesSlides/notesSlide102.xml" ContentType="application/vnd.openxmlformats-officedocument.presentationml.notesSlide+xml"/>
  <Override PartName="/ppt/notesSlides/notesSlide113.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Default Extension="emf" ContentType="image/x-emf"/>
  <Override PartName="/ppt/notesSlides/notesSlide46.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s/slide119.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Layouts/slideLayout10.xml" ContentType="application/vnd.openxmlformats-officedocument.presentationml.slideLayout+xml"/>
  <Override PartName="/ppt/slides/slide108.xml" ContentType="application/vnd.openxmlformats-officedocument.presentationml.slide+xml"/>
  <Override PartName="/ppt/slides/slide155.xml" ContentType="application/vnd.openxmlformats-officedocument.presentationml.slide+xml"/>
  <Override PartName="/ppt/notesSlides/notesSlide118.xml" ContentType="application/vnd.openxmlformats-officedocument.presentationml.notes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notesSlides/notesSlide4.xml" ContentType="application/vnd.openxmlformats-officedocument.presentationml.notesSlide+xml"/>
  <Override PartName="/ppt/notesSlides/notesSlide107.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notesSlides/notesSlide121.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notesSlides/notesSlide65.xml" ContentType="application/vnd.openxmlformats-officedocument.presentationml.notesSlide+xml"/>
  <Override PartName="/ppt/notesSlides/notesSlide110.xml" ContentType="application/vnd.openxmlformats-officedocument.presentationml.notesSlide+xml"/>
  <Override PartName="/ppt/slides/slide41.xml" ContentType="application/vnd.openxmlformats-officedocument.presentationml.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90.xml" ContentType="application/vnd.openxmlformats-officedocument.presentationml.notesSlide+xml"/>
  <Override PartName="/ppt/slides/slide30.xml" ContentType="application/vnd.openxmlformats-officedocument.presentationml.slide+xml"/>
  <Override PartName="/ppt/slides/slide149.xml" ContentType="application/vnd.openxmlformats-officedocument.presentationml.slide+xml"/>
  <Override PartName="/ppt/notesSlides/notesSlide32.xml" ContentType="application/vnd.openxmlformats-officedocument.presentationml.notesSlide+xml"/>
  <Override PartName="/ppt/slides/slide138.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slides/slide127.xml" ContentType="application/vnd.openxmlformats-officedocument.presentationml.slide+xml"/>
  <Override PartName="/ppt/slides/slide174.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116.xml" ContentType="application/vnd.openxmlformats-officedocument.presentationml.slide+xml"/>
  <Override PartName="/ppt/slides/slide163.xml" ContentType="application/vnd.openxmlformats-officedocument.presentationml.slide+xml"/>
  <Override PartName="/ppt/slideLayouts/slideLayout9.xml" ContentType="application/vnd.openxmlformats-officedocument.presentationml.slideLayout+xml"/>
  <Override PartName="/ppt/notesSlides/notesSlide126.xml" ContentType="application/vnd.openxmlformats-officedocument.presentationml.notesSlide+xml"/>
  <Override PartName="/ppt/slides/slide57.xml" ContentType="application/vnd.openxmlformats-officedocument.presentationml.slide+xml"/>
  <Override PartName="/ppt/slides/slide105.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104.xml" ContentType="application/vnd.openxmlformats-officedocument.presentationml.notesSlide+xml"/>
  <Override PartName="/ppt/notesSlides/notesSlide115.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95.xml" ContentType="application/vnd.openxmlformats-officedocument.presentationml.notesSlide+xml"/>
  <Override PartName="/ppt/notesSlides/notesSlide122.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notesSlides/notesSlide100.xml" ContentType="application/vnd.openxmlformats-officedocument.presentationml.notesSlide+xml"/>
  <Override PartName="/ppt/notesSlides/notesSlide111.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slides/slide168.xml" ContentType="application/vnd.openxmlformats-officedocument.presentationml.slide+xml"/>
  <Override PartName="/ppt/slides/slide179.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ink/ink1.xml" ContentType="application/inkml+xml"/>
  <Override PartName="/ppt/slides/slide139.xml" ContentType="application/vnd.openxmlformats-officedocument.presentationml.slide+xml"/>
  <Override PartName="/ppt/slides/slide157.xml" ContentType="application/vnd.openxmlformats-officedocument.presentationml.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notesSlides/notesSlide6.xml" ContentType="application/vnd.openxmlformats-officedocument.presentationml.notesSlide+xml"/>
  <Override PartName="/ppt/notesSlides/notesSlide109.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171.xml" ContentType="application/vnd.openxmlformats-officedocument.presentationml.slide+xml"/>
  <Override PartName="/ppt/notesSlides/notesSlide89.xml" ContentType="application/vnd.openxmlformats-officedocument.presentationml.notesSlide+xml"/>
  <Override PartName="/ppt/notesSlides/notesSlide116.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notesSlides/notesSlide78.xml" ContentType="application/vnd.openxmlformats-officedocument.presentationml.notesSlide+xml"/>
  <Override PartName="/ppt/notesSlides/notesSlide123.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notesSlides/notesSlide112.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slides/slide129.xml" ContentType="application/vnd.openxmlformats-officedocument.presentationml.slide+xml"/>
  <Override PartName="/ppt/slides/slide176.xml" ContentType="application/vnd.openxmlformats-officedocument.presentationml.slide+xml"/>
  <Override PartName="/ppt/notesSlides/notesSlide12.xml" ContentType="application/vnd.openxmlformats-officedocument.presentationml.notesSlide+xml"/>
  <Override PartName="/ppt/slides/slide118.xml" ContentType="application/vnd.openxmlformats-officedocument.presentationml.slide+xml"/>
  <Override PartName="/ppt/slides/slide165.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viewProps.xml" ContentType="application/vnd.openxmlformats-officedocument.presentationml.viewProps+xml"/>
  <Override PartName="/ppt/notesSlides/notesSlide106.xml" ContentType="application/vnd.openxmlformats-officedocument.presentationml.notesSlide+xml"/>
  <Override PartName="/ppt/notesSlides/notesSlide117.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Override PartName="/ppt/notesSlides/notesSlide97.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120.xml" ContentType="application/vnd.openxmlformats-officedocument.presentationml.notesSlide+xml"/>
  <Override PartName="/ppt/slides/slide51.xml" ContentType="application/vnd.openxmlformats-officedocument.presentationml.slide+xml"/>
  <Override PartName="/ppt/notesSlides/notesSlide53.xml" ContentType="application/vnd.openxmlformats-officedocument.presentationml.notesSlide+xml"/>
  <Override PartName="/ppt/ink/ink3.xml" ContentType="application/inkml+xml"/>
  <Override PartName="/ppt/slides/slide40.xml" ContentType="application/vnd.openxmlformats-officedocument.presentationml.slide+xml"/>
  <Override PartName="/ppt/slides/slide159.xml" ContentType="application/vnd.openxmlformats-officedocument.presentationml.slide+xml"/>
  <Override PartName="/ppt/notesSlides/notesSlide42.xml" ContentType="application/vnd.openxmlformats-officedocument.presentationml.notesSlide+xml"/>
  <Override PartName="/ppt/slides/slide148.xml" ContentType="application/vnd.openxmlformats-officedocument.presentationml.slide+xml"/>
  <Default Extension="gif" ContentType="image/gif"/>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73.xml" ContentType="application/vnd.openxmlformats-officedocument.presentationml.slide+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ppt/notesSlides/notesSlide125.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114.xml" ContentType="application/vnd.openxmlformats-officedocument.presentationml.notesSlid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notesSlides/notesSlide36.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178.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61.xml" ContentType="application/vnd.openxmlformats-officedocument.presentationml.notesSlide+xml"/>
  <Override PartName="/ppt/slides/slide167.xml" ContentType="application/vnd.openxmlformats-officedocument.presentationml.slide+xml"/>
  <Override PartName="/ppt/notesSlides/notesSlide50.xml" ContentType="application/vnd.openxmlformats-officedocument.presentationml.notesSlide+xml"/>
  <Override PartName="/ppt/slides/slide109.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notesSlides/notesSlide108.xml" ContentType="application/vnd.openxmlformats-officedocument.presentationml.notesSlide+xml"/>
  <Override PartName="/ppt/notesSlides/notesSlide119.xml" ContentType="application/vnd.openxmlformats-officedocument.presentationml.notesSlide+xml"/>
  <Override PartName="/ppt/slides/slide97.xml" ContentType="application/vnd.openxmlformats-officedocument.presentationml.slide+xml"/>
  <Override PartName="/ppt/slides/slide134.xml" ContentType="application/vnd.openxmlformats-officedocument.presentationml.slide+xml"/>
  <Override PartName="/ppt/slides/slide181.xml" ContentType="application/vnd.openxmlformats-officedocument.presentationml.slide+xml"/>
  <Override PartName="/ppt/notesSlides/notesSlide5.xml" ContentType="application/vnd.openxmlformats-officedocument.presentationml.notesSlide+xml"/>
  <Override PartName="/ppt/notesSlides/notesSlide99.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slides/slide170.xml" ContentType="application/vnd.openxmlformats-officedocument.presentationml.slide+xml"/>
  <Override PartName="/ppt/notesSlides/notesSlide8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3"/>
  </p:notesMasterIdLst>
  <p:sldIdLst>
    <p:sldId id="392" r:id="rId2"/>
    <p:sldId id="346" r:id="rId3"/>
    <p:sldId id="347" r:id="rId4"/>
    <p:sldId id="394" r:id="rId5"/>
    <p:sldId id="395" r:id="rId6"/>
    <p:sldId id="393" r:id="rId7"/>
    <p:sldId id="348" r:id="rId8"/>
    <p:sldId id="360" r:id="rId9"/>
    <p:sldId id="361" r:id="rId10"/>
    <p:sldId id="396" r:id="rId11"/>
    <p:sldId id="397" r:id="rId12"/>
    <p:sldId id="362" r:id="rId13"/>
    <p:sldId id="363" r:id="rId14"/>
    <p:sldId id="364" r:id="rId15"/>
    <p:sldId id="365" r:id="rId16"/>
    <p:sldId id="256" r:id="rId17"/>
    <p:sldId id="259" r:id="rId18"/>
    <p:sldId id="257" r:id="rId19"/>
    <p:sldId id="258" r:id="rId20"/>
    <p:sldId id="262" r:id="rId21"/>
    <p:sldId id="263" r:id="rId22"/>
    <p:sldId id="264" r:id="rId23"/>
    <p:sldId id="265" r:id="rId24"/>
    <p:sldId id="266" r:id="rId25"/>
    <p:sldId id="375" r:id="rId26"/>
    <p:sldId id="376" r:id="rId27"/>
    <p:sldId id="374" r:id="rId28"/>
    <p:sldId id="377" r:id="rId29"/>
    <p:sldId id="276" r:id="rId30"/>
    <p:sldId id="277" r:id="rId31"/>
    <p:sldId id="278" r:id="rId32"/>
    <p:sldId id="284" r:id="rId33"/>
    <p:sldId id="285" r:id="rId34"/>
    <p:sldId id="286" r:id="rId35"/>
    <p:sldId id="287" r:id="rId36"/>
    <p:sldId id="288" r:id="rId37"/>
    <p:sldId id="289" r:id="rId38"/>
    <p:sldId id="290" r:id="rId39"/>
    <p:sldId id="291" r:id="rId40"/>
    <p:sldId id="294" r:id="rId41"/>
    <p:sldId id="295" r:id="rId42"/>
    <p:sldId id="292" r:id="rId43"/>
    <p:sldId id="293"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3" r:id="rId61"/>
    <p:sldId id="314" r:id="rId62"/>
    <p:sldId id="315" r:id="rId63"/>
    <p:sldId id="316" r:id="rId64"/>
    <p:sldId id="317" r:id="rId65"/>
    <p:sldId id="318" r:id="rId66"/>
    <p:sldId id="319" r:id="rId67"/>
    <p:sldId id="320" r:id="rId68"/>
    <p:sldId id="321" r:id="rId69"/>
    <p:sldId id="322" r:id="rId70"/>
    <p:sldId id="323" r:id="rId71"/>
    <p:sldId id="324" r:id="rId72"/>
    <p:sldId id="325" r:id="rId73"/>
    <p:sldId id="326" r:id="rId74"/>
    <p:sldId id="327" r:id="rId75"/>
    <p:sldId id="388" r:id="rId76"/>
    <p:sldId id="328" r:id="rId77"/>
    <p:sldId id="329" r:id="rId78"/>
    <p:sldId id="330" r:id="rId79"/>
    <p:sldId id="403" r:id="rId80"/>
    <p:sldId id="331" r:id="rId81"/>
    <p:sldId id="332" r:id="rId82"/>
    <p:sldId id="333" r:id="rId83"/>
    <p:sldId id="334" r:id="rId84"/>
    <p:sldId id="335" r:id="rId85"/>
    <p:sldId id="336" r:id="rId86"/>
    <p:sldId id="343" r:id="rId87"/>
    <p:sldId id="338" r:id="rId88"/>
    <p:sldId id="339" r:id="rId89"/>
    <p:sldId id="340" r:id="rId90"/>
    <p:sldId id="344" r:id="rId91"/>
    <p:sldId id="337" r:id="rId92"/>
    <p:sldId id="354" r:id="rId93"/>
    <p:sldId id="352" r:id="rId94"/>
    <p:sldId id="349" r:id="rId95"/>
    <p:sldId id="355" r:id="rId96"/>
    <p:sldId id="350" r:id="rId97"/>
    <p:sldId id="356" r:id="rId98"/>
    <p:sldId id="357" r:id="rId99"/>
    <p:sldId id="358" r:id="rId100"/>
    <p:sldId id="402" r:id="rId101"/>
    <p:sldId id="366" r:id="rId102"/>
    <p:sldId id="367" r:id="rId103"/>
    <p:sldId id="408" r:id="rId104"/>
    <p:sldId id="412" r:id="rId105"/>
    <p:sldId id="380" r:id="rId106"/>
    <p:sldId id="384" r:id="rId107"/>
    <p:sldId id="381" r:id="rId108"/>
    <p:sldId id="386" r:id="rId109"/>
    <p:sldId id="387" r:id="rId110"/>
    <p:sldId id="382" r:id="rId111"/>
    <p:sldId id="389" r:id="rId112"/>
    <p:sldId id="400" r:id="rId113"/>
    <p:sldId id="390" r:id="rId114"/>
    <p:sldId id="398" r:id="rId115"/>
    <p:sldId id="399" r:id="rId116"/>
    <p:sldId id="401" r:id="rId117"/>
    <p:sldId id="458" r:id="rId118"/>
    <p:sldId id="464" r:id="rId119"/>
    <p:sldId id="459" r:id="rId120"/>
    <p:sldId id="460" r:id="rId121"/>
    <p:sldId id="461" r:id="rId122"/>
    <p:sldId id="463" r:id="rId123"/>
    <p:sldId id="404" r:id="rId124"/>
    <p:sldId id="405" r:id="rId125"/>
    <p:sldId id="406" r:id="rId126"/>
    <p:sldId id="410" r:id="rId127"/>
    <p:sldId id="407" r:id="rId128"/>
    <p:sldId id="413" r:id="rId129"/>
    <p:sldId id="414" r:id="rId130"/>
    <p:sldId id="415" r:id="rId131"/>
    <p:sldId id="416" r:id="rId132"/>
    <p:sldId id="417" r:id="rId133"/>
    <p:sldId id="418" r:id="rId134"/>
    <p:sldId id="419" r:id="rId135"/>
    <p:sldId id="420" r:id="rId136"/>
    <p:sldId id="421" r:id="rId137"/>
    <p:sldId id="422" r:id="rId138"/>
    <p:sldId id="423" r:id="rId139"/>
    <p:sldId id="424" r:id="rId140"/>
    <p:sldId id="425" r:id="rId141"/>
    <p:sldId id="426" r:id="rId142"/>
    <p:sldId id="427" r:id="rId143"/>
    <p:sldId id="428" r:id="rId144"/>
    <p:sldId id="429" r:id="rId145"/>
    <p:sldId id="430" r:id="rId146"/>
    <p:sldId id="432" r:id="rId147"/>
    <p:sldId id="434" r:id="rId148"/>
    <p:sldId id="436" r:id="rId149"/>
    <p:sldId id="435" r:id="rId150"/>
    <p:sldId id="437" r:id="rId151"/>
    <p:sldId id="438" r:id="rId152"/>
    <p:sldId id="442" r:id="rId153"/>
    <p:sldId id="443" r:id="rId154"/>
    <p:sldId id="444" r:id="rId155"/>
    <p:sldId id="439" r:id="rId156"/>
    <p:sldId id="440" r:id="rId157"/>
    <p:sldId id="445" r:id="rId158"/>
    <p:sldId id="446" r:id="rId159"/>
    <p:sldId id="447" r:id="rId160"/>
    <p:sldId id="448" r:id="rId161"/>
    <p:sldId id="449" r:id="rId162"/>
    <p:sldId id="453" r:id="rId163"/>
    <p:sldId id="450" r:id="rId164"/>
    <p:sldId id="451" r:id="rId165"/>
    <p:sldId id="452" r:id="rId166"/>
    <p:sldId id="454" r:id="rId167"/>
    <p:sldId id="455" r:id="rId168"/>
    <p:sldId id="456" r:id="rId169"/>
    <p:sldId id="467" r:id="rId170"/>
    <p:sldId id="465" r:id="rId171"/>
    <p:sldId id="469" r:id="rId172"/>
    <p:sldId id="470" r:id="rId173"/>
    <p:sldId id="471" r:id="rId174"/>
    <p:sldId id="472" r:id="rId175"/>
    <p:sldId id="473" r:id="rId176"/>
    <p:sldId id="474" r:id="rId177"/>
    <p:sldId id="476" r:id="rId178"/>
    <p:sldId id="475" r:id="rId179"/>
    <p:sldId id="477" r:id="rId180"/>
    <p:sldId id="478" r:id="rId181"/>
    <p:sldId id="479" r:id="rId18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B0D6F"/>
    <a:srgbClr val="000000"/>
    <a:srgbClr val="139402"/>
    <a:srgbClr val="0000CC"/>
    <a:srgbClr val="FFFFFF"/>
    <a:srgbClr val="060606"/>
    <a:srgbClr val="FDE1BF"/>
    <a:srgbClr val="FCD3B2"/>
    <a:srgbClr val="FBCDA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4658" autoAdjust="0"/>
  </p:normalViewPr>
  <p:slideViewPr>
    <p:cSldViewPr>
      <p:cViewPr>
        <p:scale>
          <a:sx n="71" d="100"/>
          <a:sy n="71" d="100"/>
        </p:scale>
        <p:origin x="-1356" y="-84"/>
      </p:cViewPr>
      <p:guideLst>
        <p:guide orient="horz" pos="2160"/>
        <p:guide pos="2880"/>
      </p:guideLst>
    </p:cSldViewPr>
  </p:slideViewPr>
  <p:outlineViewPr>
    <p:cViewPr>
      <p:scale>
        <a:sx n="33" d="100"/>
        <a:sy n="33" d="100"/>
      </p:scale>
      <p:origin x="0" y="8658"/>
    </p:cViewPr>
  </p:outlineViewPr>
  <p:notesTextViewPr>
    <p:cViewPr>
      <p:scale>
        <a:sx n="100" d="100"/>
        <a:sy n="100" d="100"/>
      </p:scale>
      <p:origin x="0" y="0"/>
    </p:cViewPr>
  </p:notesTextViewPr>
  <p:sorterViewPr>
    <p:cViewPr>
      <p:scale>
        <a:sx n="66" d="100"/>
        <a:sy n="66" d="100"/>
      </p:scale>
      <p:origin x="0" y="1092"/>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slide" Target="slides/slide174.xml"/><Relationship Id="rId170" Type="http://schemas.openxmlformats.org/officeDocument/2006/relationships/slide" Target="slides/slide169.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presProps" Target="pres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s>
</file>

<file path=ppt/ink/ink1.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40" units="1/cm"/>
          <inkml:channelProperty channel="Y" name="resolution" value="40" units="1/cm"/>
        </inkml:channelProperties>
      </inkml:inkSource>
      <inkml:timestamp xml:id="ts0" timeString="2010-01-27T14:00:16.906"/>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0-1,'24'0,"48"0,23 18,-25 17,49-35,-47 0,-1 0,-23 0,-48 0,24 0,0 0,-1 0,1 0,23 0,-23 0,-1 0,25 0,-24 0,0 0,0 0,23 0,-23 0,0 0,0 0,-1 0,1 0,0 0,0 0,-24-35,24 35,-24 0,23 0,0 0,1 0,24 0,-24 0,-1 0,25 0,-24 0,0 0</inkml:trace>
</inkml:ink>
</file>

<file path=ppt/ink/ink2.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40" units="1/cm"/>
          <inkml:channelProperty channel="Y" name="resolution" value="40" units="1/cm"/>
        </inkml:channelProperties>
      </inkml:inkSource>
      <inkml:timestamp xml:id="ts0" timeString="2010-01-27T14:00:19.468"/>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95,'24'-42,"-24"42,47 0,25 0,-48 0,47 0,1 0,-24 0,0 0,-1 0,1 0,-24 0,71 0,-47 0,-48 0,47 0,-22 0,-1 0,-24-41,24 41,-1 0,1 0,-24 20,24-20,0 0,0 0,-24 0,24 0,-1 0,1 0</inkml:trace>
</inkml:ink>
</file>

<file path=ppt/ink/ink3.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40" units="1/cm"/>
          <inkml:channelProperty channel="Y" name="resolution" value="40" units="1/cm"/>
        </inkml:channelProperties>
      </inkml:inkSource>
      <inkml:timestamp xml:id="ts0" timeString="2010-01-27T14:04:45.406"/>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0,'24'0,"-24"0,24 0,0 0,-1 0,25 0,-24 0,0 0,23 0,-23 0,0 0,0 0,23 0,-23 0,0 0,-24 24,24-24,-24 0,24 23,-1-23,1 0,24 0,-24 0,0 0,-24 0,24 0,24 0,-24 0,0 0,-1 0,-23 24,24-24,0 0,0 0,23 0,-23 0,0 0,-24 23,24-23,0 0,0 0,-24 0,0 24,23-24,1 0,0 0,24 0,-25 0,1 22,24-22,-24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D43E61-875B-42BD-882C-129EFB5BE01E}" type="datetimeFigureOut">
              <a:rPr lang="en-US" smtClean="0"/>
              <a:pPr/>
              <a:t>7/31/2015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F0B5A2-C3D0-4D7B-8AD3-A0A810250359}" type="slidenum">
              <a:rPr lang="en-US" smtClean="0"/>
              <a:pPr/>
              <a:t>‹#›</a:t>
            </a:fld>
            <a:endParaRPr lang="en-US"/>
          </a:p>
        </p:txBody>
      </p:sp>
    </p:spTree>
    <p:extLst>
      <p:ext uri="{BB962C8B-B14F-4D97-AF65-F5344CB8AC3E}">
        <p14:creationId xmlns:p14="http://schemas.microsoft.com/office/powerpoint/2010/main" xmlns="" val="35352521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F0B5A2-C3D0-4D7B-8AD3-A0A810250359}" type="slidenum">
              <a:rPr lang="en-US" smtClean="0"/>
              <a:pPr/>
              <a:t>26</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F0B5A2-C3D0-4D7B-8AD3-A0A810250359}" type="slidenum">
              <a:rPr lang="en-US" smtClean="0"/>
              <a:pPr/>
              <a:t>65</a:t>
            </a:fld>
            <a:endParaRPr lang="en-US"/>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F0B5A2-C3D0-4D7B-8AD3-A0A810250359}" type="slidenum">
              <a:rPr lang="en-US" smtClean="0"/>
              <a:pPr/>
              <a:t>155</a:t>
            </a:fld>
            <a:endParaRPr lang="en-US"/>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F0B5A2-C3D0-4D7B-8AD3-A0A810250359}" type="slidenum">
              <a:rPr lang="en-US" smtClean="0"/>
              <a:pPr/>
              <a:t>156</a:t>
            </a:fld>
            <a:endParaRPr lang="en-US"/>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F0B5A2-C3D0-4D7B-8AD3-A0A810250359}" type="slidenum">
              <a:rPr lang="en-US" smtClean="0"/>
              <a:pPr/>
              <a:t>157</a:t>
            </a:fld>
            <a:endParaRPr lang="en-US"/>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F0B5A2-C3D0-4D7B-8AD3-A0A810250359}" type="slidenum">
              <a:rPr lang="en-US" smtClean="0"/>
              <a:pPr/>
              <a:t>158</a:t>
            </a:fld>
            <a:endParaRPr lang="en-US"/>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F0B5A2-C3D0-4D7B-8AD3-A0A810250359}" type="slidenum">
              <a:rPr lang="en-US" smtClean="0"/>
              <a:pPr/>
              <a:t>159</a:t>
            </a:fld>
            <a:endParaRPr lang="en-US"/>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F0B5A2-C3D0-4D7B-8AD3-A0A810250359}" type="slidenum">
              <a:rPr lang="en-US" smtClean="0"/>
              <a:pPr/>
              <a:t>160</a:t>
            </a:fld>
            <a:endParaRPr lang="en-US"/>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F0B5A2-C3D0-4D7B-8AD3-A0A810250359}" type="slidenum">
              <a:rPr lang="en-US" smtClean="0"/>
              <a:pPr/>
              <a:t>161</a:t>
            </a:fld>
            <a:endParaRPr lang="en-US"/>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F0B5A2-C3D0-4D7B-8AD3-A0A810250359}" type="slidenum">
              <a:rPr lang="en-US" smtClean="0"/>
              <a:pPr/>
              <a:t>162</a:t>
            </a:fld>
            <a:endParaRPr lang="en-US"/>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F0B5A2-C3D0-4D7B-8AD3-A0A810250359}" type="slidenum">
              <a:rPr lang="en-US" smtClean="0"/>
              <a:pPr/>
              <a:t>163</a:t>
            </a:fld>
            <a:endParaRPr lang="en-US"/>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F0B5A2-C3D0-4D7B-8AD3-A0A810250359}" type="slidenum">
              <a:rPr lang="en-US" smtClean="0"/>
              <a:pPr/>
              <a:t>164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F0B5A2-C3D0-4D7B-8AD3-A0A810250359}" type="slidenum">
              <a:rPr lang="en-US" smtClean="0"/>
              <a:pPr/>
              <a:t>66</a:t>
            </a:fld>
            <a:endParaRPr lang="en-US"/>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F0B5A2-C3D0-4D7B-8AD3-A0A810250359}" type="slidenum">
              <a:rPr lang="en-US" smtClean="0"/>
              <a:pPr/>
              <a:t>165</a:t>
            </a:fld>
            <a:endParaRPr lang="en-US"/>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F0B5A2-C3D0-4D7B-8AD3-A0A810250359}" type="slidenum">
              <a:rPr lang="en-US" smtClean="0"/>
              <a:pPr/>
              <a:t>166</a:t>
            </a:fld>
            <a:endParaRPr lang="en-US"/>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F0B5A2-C3D0-4D7B-8AD3-A0A810250359}" type="slidenum">
              <a:rPr lang="en-US" smtClean="0"/>
              <a:pPr/>
              <a:t>167</a:t>
            </a:fld>
            <a:endParaRPr lang="en-US"/>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F0B5A2-C3D0-4D7B-8AD3-A0A810250359}" type="slidenum">
              <a:rPr lang="en-US" smtClean="0"/>
              <a:pPr/>
              <a:t>168</a:t>
            </a:fld>
            <a:endParaRPr lang="en-US"/>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F0B5A2-C3D0-4D7B-8AD3-A0A810250359}" type="slidenum">
              <a:rPr lang="en-US" smtClean="0"/>
              <a:pPr/>
              <a:t>169</a:t>
            </a:fld>
            <a:endParaRPr lang="en-US"/>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F0B5A2-C3D0-4D7B-8AD3-A0A810250359}" type="slidenum">
              <a:rPr lang="en-US" smtClean="0"/>
              <a:pPr/>
              <a:t>170</a:t>
            </a:fld>
            <a:endParaRPr lang="en-US"/>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F0B5A2-C3D0-4D7B-8AD3-A0A810250359}" type="slidenum">
              <a:rPr lang="en-US" smtClean="0"/>
              <a:pPr/>
              <a:t>171</a:t>
            </a:fld>
            <a:endParaRPr lang="en-US"/>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F0B5A2-C3D0-4D7B-8AD3-A0A810250359}" type="slidenum">
              <a:rPr lang="en-US" smtClean="0"/>
              <a:pPr/>
              <a:t>172</a:t>
            </a:fld>
            <a:endParaRPr lang="en-US"/>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F0B5A2-C3D0-4D7B-8AD3-A0A810250359}" type="slidenum">
              <a:rPr lang="en-US" smtClean="0"/>
              <a:pPr/>
              <a:t>173</a:t>
            </a:fld>
            <a:endParaRPr lang="en-US"/>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F0B5A2-C3D0-4D7B-8AD3-A0A810250359}" type="slidenum">
              <a:rPr lang="en-US" smtClean="0"/>
              <a:pPr/>
              <a:t>174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F0B5A2-C3D0-4D7B-8AD3-A0A810250359}" type="slidenum">
              <a:rPr lang="en-US" smtClean="0"/>
              <a:pPr/>
              <a:t>67</a:t>
            </a:fld>
            <a:endParaRPr lang="en-US"/>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F0B5A2-C3D0-4D7B-8AD3-A0A810250359}" type="slidenum">
              <a:rPr lang="en-US" smtClean="0"/>
              <a:pPr/>
              <a:t>175</a:t>
            </a:fld>
            <a:endParaRPr lang="en-US"/>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F0B5A2-C3D0-4D7B-8AD3-A0A810250359}" type="slidenum">
              <a:rPr lang="en-US" smtClean="0"/>
              <a:pPr/>
              <a:t>176</a:t>
            </a:fld>
            <a:endParaRPr lang="en-US"/>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F0B5A2-C3D0-4D7B-8AD3-A0A810250359}" type="slidenum">
              <a:rPr lang="en-US" smtClean="0"/>
              <a:pPr/>
              <a:t>177</a:t>
            </a:fld>
            <a:endParaRPr lang="en-US"/>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F0B5A2-C3D0-4D7B-8AD3-A0A810250359}" type="slidenum">
              <a:rPr lang="en-US" smtClean="0"/>
              <a:pPr/>
              <a:t>178</a:t>
            </a:fld>
            <a:endParaRPr lang="en-US"/>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F0B5A2-C3D0-4D7B-8AD3-A0A810250359}" type="slidenum">
              <a:rPr lang="en-US" smtClean="0"/>
              <a:pPr/>
              <a:t>179</a:t>
            </a:fld>
            <a:endParaRPr lang="en-US"/>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F0B5A2-C3D0-4D7B-8AD3-A0A810250359}" type="slidenum">
              <a:rPr lang="en-US" smtClean="0"/>
              <a:pPr/>
              <a:t>180</a:t>
            </a:fld>
            <a:endParaRPr lang="en-US"/>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F0B5A2-C3D0-4D7B-8AD3-A0A810250359}" type="slidenum">
              <a:rPr lang="en-US" smtClean="0"/>
              <a:pPr/>
              <a:t>181</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F0B5A2-C3D0-4D7B-8AD3-A0A810250359}" type="slidenum">
              <a:rPr lang="en-US" smtClean="0"/>
              <a:pPr/>
              <a:t>68</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F0B5A2-C3D0-4D7B-8AD3-A0A810250359}" type="slidenum">
              <a:rPr lang="en-US" smtClean="0"/>
              <a:pPr/>
              <a:t>69</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F0B5A2-C3D0-4D7B-8AD3-A0A810250359}" type="slidenum">
              <a:rPr lang="en-US" smtClean="0"/>
              <a:pPr/>
              <a:t>70</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F0B5A2-C3D0-4D7B-8AD3-A0A810250359}" type="slidenum">
              <a:rPr lang="en-US" smtClean="0"/>
              <a:pPr/>
              <a:t>71</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F0B5A2-C3D0-4D7B-8AD3-A0A810250359}" type="slidenum">
              <a:rPr lang="en-US" smtClean="0"/>
              <a:pPr/>
              <a:t>72</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F0B5A2-C3D0-4D7B-8AD3-A0A810250359}" type="slidenum">
              <a:rPr lang="en-US" smtClean="0"/>
              <a:pPr/>
              <a:t>73</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F0B5A2-C3D0-4D7B-8AD3-A0A810250359}" type="slidenum">
              <a:rPr lang="en-US" smtClean="0"/>
              <a:pPr/>
              <a:t>74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F0B5A2-C3D0-4D7B-8AD3-A0A810250359}" type="slidenum">
              <a:rPr lang="en-US" smtClean="0"/>
              <a:pPr/>
              <a:t>27</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F0B5A2-C3D0-4D7B-8AD3-A0A810250359}" type="slidenum">
              <a:rPr lang="en-US" smtClean="0"/>
              <a:pPr/>
              <a:t>75</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F0B5A2-C3D0-4D7B-8AD3-A0A810250359}" type="slidenum">
              <a:rPr lang="en-US" smtClean="0"/>
              <a:pPr/>
              <a:t>76</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F0B5A2-C3D0-4D7B-8AD3-A0A810250359}" type="slidenum">
              <a:rPr lang="en-US" smtClean="0"/>
              <a:pPr/>
              <a:t>77</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F0B5A2-C3D0-4D7B-8AD3-A0A810250359}" type="slidenum">
              <a:rPr lang="en-US" smtClean="0"/>
              <a:pPr/>
              <a:t>78</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F0B5A2-C3D0-4D7B-8AD3-A0A810250359}" type="slidenum">
              <a:rPr lang="en-US" smtClean="0"/>
              <a:pPr/>
              <a:t>79</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F0B5A2-C3D0-4D7B-8AD3-A0A810250359}" type="slidenum">
              <a:rPr lang="en-US" smtClean="0"/>
              <a:pPr/>
              <a:t>80</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F0B5A2-C3D0-4D7B-8AD3-A0A810250359}" type="slidenum">
              <a:rPr lang="en-US" smtClean="0"/>
              <a:pPr/>
              <a:t>81</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F0B5A2-C3D0-4D7B-8AD3-A0A810250359}" type="slidenum">
              <a:rPr lang="en-US" smtClean="0"/>
              <a:pPr/>
              <a:t>82</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F0B5A2-C3D0-4D7B-8AD3-A0A810250359}" type="slidenum">
              <a:rPr lang="en-US" smtClean="0"/>
              <a:pPr/>
              <a:t>83</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F0B5A2-C3D0-4D7B-8AD3-A0A810250359}" type="slidenum">
              <a:rPr lang="en-US" smtClean="0"/>
              <a:pPr/>
              <a:t>84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F0B5A2-C3D0-4D7B-8AD3-A0A810250359}" type="slidenum">
              <a:rPr lang="en-US" smtClean="0"/>
              <a:pPr/>
              <a:t>28</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F0B5A2-C3D0-4D7B-8AD3-A0A810250359}" type="slidenum">
              <a:rPr lang="en-US" smtClean="0"/>
              <a:pPr/>
              <a:t>85</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F0B5A2-C3D0-4D7B-8AD3-A0A810250359}" type="slidenum">
              <a:rPr lang="en-US" smtClean="0"/>
              <a:pPr/>
              <a:t>86</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F0B5A2-C3D0-4D7B-8AD3-A0A810250359}" type="slidenum">
              <a:rPr lang="en-US" smtClean="0"/>
              <a:pPr/>
              <a:t>87</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F0B5A2-C3D0-4D7B-8AD3-A0A810250359}" type="slidenum">
              <a:rPr lang="en-US" smtClean="0"/>
              <a:pPr/>
              <a:t>88</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F0B5A2-C3D0-4D7B-8AD3-A0A810250359}" type="slidenum">
              <a:rPr lang="en-US" smtClean="0"/>
              <a:pPr/>
              <a:t>89</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F0B5A2-C3D0-4D7B-8AD3-A0A810250359}" type="slidenum">
              <a:rPr lang="en-US" smtClean="0"/>
              <a:pPr/>
              <a:t>90</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F0B5A2-C3D0-4D7B-8AD3-A0A810250359}" type="slidenum">
              <a:rPr lang="en-US" smtClean="0"/>
              <a:pPr/>
              <a:t>91</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F0B5A2-C3D0-4D7B-8AD3-A0A810250359}" type="slidenum">
              <a:rPr lang="en-US" smtClean="0"/>
              <a:pPr/>
              <a:t>92</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F0B5A2-C3D0-4D7B-8AD3-A0A810250359}" type="slidenum">
              <a:rPr lang="en-US" smtClean="0"/>
              <a:pPr/>
              <a:t>93</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F0B5A2-C3D0-4D7B-8AD3-A0A810250359}" type="slidenum">
              <a:rPr lang="en-US" smtClean="0"/>
              <a:pPr/>
              <a:t>94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F0B5A2-C3D0-4D7B-8AD3-A0A810250359}" type="slidenum">
              <a:rPr lang="en-US" smtClean="0"/>
              <a:pPr/>
              <a:t>40</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F0B5A2-C3D0-4D7B-8AD3-A0A810250359}" type="slidenum">
              <a:rPr lang="en-US" smtClean="0"/>
              <a:pPr/>
              <a:t>95</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F0B5A2-C3D0-4D7B-8AD3-A0A810250359}" type="slidenum">
              <a:rPr lang="en-US" smtClean="0"/>
              <a:pPr/>
              <a:t>96</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F0B5A2-C3D0-4D7B-8AD3-A0A810250359}" type="slidenum">
              <a:rPr lang="en-US" smtClean="0"/>
              <a:pPr/>
              <a:t>97</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F0B5A2-C3D0-4D7B-8AD3-A0A810250359}" type="slidenum">
              <a:rPr lang="en-US" smtClean="0"/>
              <a:pPr/>
              <a:t>98</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F0B5A2-C3D0-4D7B-8AD3-A0A810250359}" type="slidenum">
              <a:rPr lang="en-US" smtClean="0"/>
              <a:pPr/>
              <a:t>99</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F0B5A2-C3D0-4D7B-8AD3-A0A810250359}" type="slidenum">
              <a:rPr lang="en-US" smtClean="0"/>
              <a:pPr/>
              <a:t>100</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F0B5A2-C3D0-4D7B-8AD3-A0A810250359}" type="slidenum">
              <a:rPr lang="en-US" smtClean="0"/>
              <a:pPr/>
              <a:t>101</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F0B5A2-C3D0-4D7B-8AD3-A0A810250359}" type="slidenum">
              <a:rPr lang="en-US" smtClean="0"/>
              <a:pPr/>
              <a:t>102</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F0B5A2-C3D0-4D7B-8AD3-A0A810250359}" type="slidenum">
              <a:rPr lang="en-US" smtClean="0"/>
              <a:pPr/>
              <a:t>103</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F0B5A2-C3D0-4D7B-8AD3-A0A810250359}" type="slidenum">
              <a:rPr lang="en-US" smtClean="0"/>
              <a:pPr/>
              <a:t>104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F0B5A2-C3D0-4D7B-8AD3-A0A810250359}" type="slidenum">
              <a:rPr lang="en-US" smtClean="0"/>
              <a:pPr/>
              <a:t>55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F0B5A2-C3D0-4D7B-8AD3-A0A810250359}" type="slidenum">
              <a:rPr lang="en-US" smtClean="0"/>
              <a:pPr/>
              <a:t>105</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F0B5A2-C3D0-4D7B-8AD3-A0A810250359}" type="slidenum">
              <a:rPr lang="en-US" smtClean="0"/>
              <a:pPr/>
              <a:t>106</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F0B5A2-C3D0-4D7B-8AD3-A0A810250359}" type="slidenum">
              <a:rPr lang="en-US" smtClean="0"/>
              <a:pPr/>
              <a:t>107</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F0B5A2-C3D0-4D7B-8AD3-A0A810250359}" type="slidenum">
              <a:rPr lang="en-US" smtClean="0"/>
              <a:pPr/>
              <a:t>108</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F0B5A2-C3D0-4D7B-8AD3-A0A810250359}" type="slidenum">
              <a:rPr lang="en-US" smtClean="0"/>
              <a:pPr/>
              <a:t>109</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F0B5A2-C3D0-4D7B-8AD3-A0A810250359}" type="slidenum">
              <a:rPr lang="en-US" smtClean="0"/>
              <a:pPr/>
              <a:t>110</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F0B5A2-C3D0-4D7B-8AD3-A0A810250359}" type="slidenum">
              <a:rPr lang="en-US" smtClean="0"/>
              <a:pPr/>
              <a:t>111</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F0B5A2-C3D0-4D7B-8AD3-A0A810250359}" type="slidenum">
              <a:rPr lang="en-US" smtClean="0"/>
              <a:pPr/>
              <a:t>112</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F0B5A2-C3D0-4D7B-8AD3-A0A810250359}" type="slidenum">
              <a:rPr lang="en-US" smtClean="0"/>
              <a:pPr/>
              <a:t>113</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F0B5A2-C3D0-4D7B-8AD3-A0A810250359}" type="slidenum">
              <a:rPr lang="en-US" smtClean="0"/>
              <a:pPr/>
              <a:t>114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F0B5A2-C3D0-4D7B-8AD3-A0A810250359}" type="slidenum">
              <a:rPr lang="en-US" smtClean="0"/>
              <a:pPr/>
              <a:t>61</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F0B5A2-C3D0-4D7B-8AD3-A0A810250359}" type="slidenum">
              <a:rPr lang="en-US" smtClean="0"/>
              <a:pPr/>
              <a:t>115</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F0B5A2-C3D0-4D7B-8AD3-A0A810250359}" type="slidenum">
              <a:rPr lang="en-US" smtClean="0"/>
              <a:pPr/>
              <a:t>116</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F0B5A2-C3D0-4D7B-8AD3-A0A810250359}" type="slidenum">
              <a:rPr lang="en-US" smtClean="0"/>
              <a:pPr/>
              <a:t>117</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F0B5A2-C3D0-4D7B-8AD3-A0A810250359}" type="slidenum">
              <a:rPr lang="en-US" smtClean="0"/>
              <a:pPr/>
              <a:t>118</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F0B5A2-C3D0-4D7B-8AD3-A0A810250359}" type="slidenum">
              <a:rPr lang="en-US" smtClean="0"/>
              <a:pPr/>
              <a:t>119</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F0B5A2-C3D0-4D7B-8AD3-A0A810250359}" type="slidenum">
              <a:rPr lang="en-US" smtClean="0"/>
              <a:pPr/>
              <a:t>120</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F0B5A2-C3D0-4D7B-8AD3-A0A810250359}" type="slidenum">
              <a:rPr lang="en-US" smtClean="0"/>
              <a:pPr/>
              <a:t>121</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F0B5A2-C3D0-4D7B-8AD3-A0A810250359}" type="slidenum">
              <a:rPr lang="en-US" smtClean="0"/>
              <a:pPr/>
              <a:t>122</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F0B5A2-C3D0-4D7B-8AD3-A0A810250359}" type="slidenum">
              <a:rPr lang="en-US" smtClean="0"/>
              <a:pPr/>
              <a:t>123</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F0B5A2-C3D0-4D7B-8AD3-A0A810250359}" type="slidenum">
              <a:rPr lang="en-US" smtClean="0"/>
              <a:pPr/>
              <a:t>124</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F0B5A2-C3D0-4D7B-8AD3-A0A810250359}" type="slidenum">
              <a:rPr lang="en-US" smtClean="0"/>
              <a:pPr/>
              <a:t>62</a:t>
            </a:fld>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F0B5A2-C3D0-4D7B-8AD3-A0A810250359}" type="slidenum">
              <a:rPr lang="en-US" smtClean="0"/>
              <a:pPr/>
              <a:t>125</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F0B5A2-C3D0-4D7B-8AD3-A0A810250359}" type="slidenum">
              <a:rPr lang="en-US" smtClean="0"/>
              <a:pPr/>
              <a:t>126</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F0B5A2-C3D0-4D7B-8AD3-A0A810250359}" type="slidenum">
              <a:rPr lang="en-US" smtClean="0"/>
              <a:pPr/>
              <a:t>127</a:t>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F0B5A2-C3D0-4D7B-8AD3-A0A810250359}" type="slidenum">
              <a:rPr lang="en-US" smtClean="0"/>
              <a:pPr/>
              <a:t>128</a:t>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F0B5A2-C3D0-4D7B-8AD3-A0A810250359}" type="slidenum">
              <a:rPr lang="en-US" smtClean="0"/>
              <a:pPr/>
              <a:t>129</a:t>
            </a:fld>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F0B5A2-C3D0-4D7B-8AD3-A0A810250359}" type="slidenum">
              <a:rPr lang="en-US" smtClean="0"/>
              <a:pPr/>
              <a:t>130</a:t>
            </a:fld>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F0B5A2-C3D0-4D7B-8AD3-A0A810250359}" type="slidenum">
              <a:rPr lang="en-US" smtClean="0"/>
              <a:pPr/>
              <a:t>131</a:t>
            </a:fld>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F0B5A2-C3D0-4D7B-8AD3-A0A810250359}" type="slidenum">
              <a:rPr lang="en-US" smtClean="0"/>
              <a:pPr/>
              <a:t>132</a:t>
            </a:fld>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F0B5A2-C3D0-4D7B-8AD3-A0A810250359}" type="slidenum">
              <a:rPr lang="en-US" smtClean="0"/>
              <a:pPr/>
              <a:t>133</a:t>
            </a:fld>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F0B5A2-C3D0-4D7B-8AD3-A0A810250359}" type="slidenum">
              <a:rPr lang="en-US" smtClean="0"/>
              <a:pPr/>
              <a:t>134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F0B5A2-C3D0-4D7B-8AD3-A0A810250359}" type="slidenum">
              <a:rPr lang="en-US" smtClean="0"/>
              <a:pPr/>
              <a:t>63</a:t>
            </a:fld>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F0B5A2-C3D0-4D7B-8AD3-A0A810250359}" type="slidenum">
              <a:rPr lang="en-US" smtClean="0"/>
              <a:pPr/>
              <a:t>135</a:t>
            </a:fld>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F0B5A2-C3D0-4D7B-8AD3-A0A810250359}" type="slidenum">
              <a:rPr lang="en-US" smtClean="0"/>
              <a:pPr/>
              <a:t>136</a:t>
            </a:fld>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F0B5A2-C3D0-4D7B-8AD3-A0A810250359}" type="slidenum">
              <a:rPr lang="en-US" smtClean="0"/>
              <a:pPr/>
              <a:t>137</a:t>
            </a:fld>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F0B5A2-C3D0-4D7B-8AD3-A0A810250359}" type="slidenum">
              <a:rPr lang="en-US" smtClean="0"/>
              <a:pPr/>
              <a:t>138</a:t>
            </a:fld>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F0B5A2-C3D0-4D7B-8AD3-A0A810250359}" type="slidenum">
              <a:rPr lang="en-US" smtClean="0"/>
              <a:pPr/>
              <a:t>139</a:t>
            </a:fld>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F0B5A2-C3D0-4D7B-8AD3-A0A810250359}" type="slidenum">
              <a:rPr lang="en-US" smtClean="0"/>
              <a:pPr/>
              <a:t>140</a:t>
            </a:fld>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F0B5A2-C3D0-4D7B-8AD3-A0A810250359}" type="slidenum">
              <a:rPr lang="en-US" smtClean="0"/>
              <a:pPr/>
              <a:t>141</a:t>
            </a:fld>
            <a:endParaRPr 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F0B5A2-C3D0-4D7B-8AD3-A0A810250359}" type="slidenum">
              <a:rPr lang="en-US" smtClean="0"/>
              <a:pPr/>
              <a:t>142</a:t>
            </a:fld>
            <a:endParaRPr 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F0B5A2-C3D0-4D7B-8AD3-A0A810250359}" type="slidenum">
              <a:rPr lang="en-US" smtClean="0"/>
              <a:pPr/>
              <a:t>143</a:t>
            </a:fld>
            <a:endParaRPr 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F0B5A2-C3D0-4D7B-8AD3-A0A810250359}" type="slidenum">
              <a:rPr lang="en-US" smtClean="0"/>
              <a:pPr/>
              <a:t>144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F0B5A2-C3D0-4D7B-8AD3-A0A810250359}" type="slidenum">
              <a:rPr lang="en-US" smtClean="0"/>
              <a:pPr/>
              <a:t>64</a:t>
            </a:fld>
            <a:endParaRPr 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F0B5A2-C3D0-4D7B-8AD3-A0A810250359}" type="slidenum">
              <a:rPr lang="en-US" smtClean="0"/>
              <a:pPr/>
              <a:t>145</a:t>
            </a:fld>
            <a:endParaRPr 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F0B5A2-C3D0-4D7B-8AD3-A0A810250359}" type="slidenum">
              <a:rPr lang="en-US" smtClean="0"/>
              <a:pPr/>
              <a:t>146</a:t>
            </a:fld>
            <a:endParaRPr 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F0B5A2-C3D0-4D7B-8AD3-A0A810250359}" type="slidenum">
              <a:rPr lang="en-US" smtClean="0"/>
              <a:pPr/>
              <a:t>147</a:t>
            </a:fld>
            <a:endParaRPr 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F0B5A2-C3D0-4D7B-8AD3-A0A810250359}" type="slidenum">
              <a:rPr lang="en-US" smtClean="0"/>
              <a:pPr/>
              <a:t>148</a:t>
            </a:fld>
            <a:endParaRPr 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F0B5A2-C3D0-4D7B-8AD3-A0A810250359}" type="slidenum">
              <a:rPr lang="en-US" smtClean="0"/>
              <a:pPr/>
              <a:t>149</a:t>
            </a:fld>
            <a:endParaRPr 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F0B5A2-C3D0-4D7B-8AD3-A0A810250359}" type="slidenum">
              <a:rPr lang="en-US" smtClean="0"/>
              <a:pPr/>
              <a:t>150</a:t>
            </a:fld>
            <a:endParaRPr 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F0B5A2-C3D0-4D7B-8AD3-A0A810250359}" type="slidenum">
              <a:rPr lang="en-US" smtClean="0"/>
              <a:pPr/>
              <a:t>151</a:t>
            </a:fld>
            <a:endParaRPr 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F0B5A2-C3D0-4D7B-8AD3-A0A810250359}" type="slidenum">
              <a:rPr lang="en-US" smtClean="0"/>
              <a:pPr/>
              <a:t>152</a:t>
            </a:fld>
            <a:endParaRPr 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F0B5A2-C3D0-4D7B-8AD3-A0A810250359}" type="slidenum">
              <a:rPr lang="en-US" smtClean="0"/>
              <a:pPr/>
              <a:t>153</a:t>
            </a:fld>
            <a:endParaRPr lang="en-US"/>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F0B5A2-C3D0-4D7B-8AD3-A0A810250359}" type="slidenum">
              <a:rPr lang="en-US" smtClean="0"/>
              <a:pPr/>
              <a:t>154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A5A237-9FCA-47E8-9D0F-41E0E883BD1D}" type="datetime1">
              <a:rPr lang="en-US" smtClean="0"/>
              <a:pPr/>
              <a:t>7/31/2015</a:t>
            </a:fld>
            <a:endParaRPr lang="en-US" dirty="0"/>
          </a:p>
        </p:txBody>
      </p:sp>
      <p:sp>
        <p:nvSpPr>
          <p:cNvPr id="5" name="Footer Placeholder 4"/>
          <p:cNvSpPr>
            <a:spLocks noGrp="1"/>
          </p:cNvSpPr>
          <p:nvPr>
            <p:ph type="ftr" sz="quarter" idx="11"/>
          </p:nvPr>
        </p:nvSpPr>
        <p:spPr/>
        <p:txBody>
          <a:bodyPr/>
          <a:lstStyle/>
          <a:p>
            <a:r>
              <a:rPr lang="en-US" dirty="0" smtClean="0"/>
              <a:t>SONI COMPUTER CLASSES</a:t>
            </a:r>
            <a:endParaRPr lang="en-US" dirty="0"/>
          </a:p>
        </p:txBody>
      </p:sp>
      <p:sp>
        <p:nvSpPr>
          <p:cNvPr id="6" name="Slide Number Placeholder 5"/>
          <p:cNvSpPr>
            <a:spLocks noGrp="1"/>
          </p:cNvSpPr>
          <p:nvPr>
            <p:ph type="sldNum" sz="quarter" idx="12"/>
          </p:nvPr>
        </p:nvSpPr>
        <p:spPr/>
        <p:txBody>
          <a:bodyPr/>
          <a:lstStyle/>
          <a:p>
            <a:fld id="{7278E106-62EC-41F2-90B3-FDFD6CA56EC6}"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EF0782-845F-47CB-B4FF-2F2F41F3C5B6}" type="datetime1">
              <a:rPr lang="en-US" smtClean="0"/>
              <a:pPr/>
              <a:t>7/31/2015</a:t>
            </a:fld>
            <a:endParaRPr lang="en-US" dirty="0"/>
          </a:p>
        </p:txBody>
      </p:sp>
      <p:sp>
        <p:nvSpPr>
          <p:cNvPr id="5" name="Footer Placeholder 4"/>
          <p:cNvSpPr>
            <a:spLocks noGrp="1"/>
          </p:cNvSpPr>
          <p:nvPr>
            <p:ph type="ftr" sz="quarter" idx="11"/>
          </p:nvPr>
        </p:nvSpPr>
        <p:spPr/>
        <p:txBody>
          <a:bodyPr/>
          <a:lstStyle/>
          <a:p>
            <a:r>
              <a:rPr lang="en-US" dirty="0" smtClean="0"/>
              <a:t>SONI COMPUTER CLASSES</a:t>
            </a:r>
            <a:endParaRPr lang="en-US" dirty="0"/>
          </a:p>
        </p:txBody>
      </p:sp>
      <p:sp>
        <p:nvSpPr>
          <p:cNvPr id="6" name="Slide Number Placeholder 5"/>
          <p:cNvSpPr>
            <a:spLocks noGrp="1"/>
          </p:cNvSpPr>
          <p:nvPr>
            <p:ph type="sldNum" sz="quarter" idx="12"/>
          </p:nvPr>
        </p:nvSpPr>
        <p:spPr/>
        <p:txBody>
          <a:bodyPr/>
          <a:lstStyle/>
          <a:p>
            <a:fld id="{7278E106-62EC-41F2-90B3-FDFD6CA56EC6}"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FC452A-5B18-47B8-9933-E09260A3990F}" type="datetime1">
              <a:rPr lang="en-US" smtClean="0"/>
              <a:pPr/>
              <a:t>7/31/2015</a:t>
            </a:fld>
            <a:endParaRPr lang="en-US" dirty="0"/>
          </a:p>
        </p:txBody>
      </p:sp>
      <p:sp>
        <p:nvSpPr>
          <p:cNvPr id="5" name="Footer Placeholder 4"/>
          <p:cNvSpPr>
            <a:spLocks noGrp="1"/>
          </p:cNvSpPr>
          <p:nvPr>
            <p:ph type="ftr" sz="quarter" idx="11"/>
          </p:nvPr>
        </p:nvSpPr>
        <p:spPr/>
        <p:txBody>
          <a:bodyPr/>
          <a:lstStyle/>
          <a:p>
            <a:r>
              <a:rPr lang="en-US" dirty="0" smtClean="0"/>
              <a:t>SONI COMPUTER CLASSES</a:t>
            </a:r>
            <a:endParaRPr lang="en-US" dirty="0"/>
          </a:p>
        </p:txBody>
      </p:sp>
      <p:sp>
        <p:nvSpPr>
          <p:cNvPr id="6" name="Slide Number Placeholder 5"/>
          <p:cNvSpPr>
            <a:spLocks noGrp="1"/>
          </p:cNvSpPr>
          <p:nvPr>
            <p:ph type="sldNum" sz="quarter" idx="12"/>
          </p:nvPr>
        </p:nvSpPr>
        <p:spPr/>
        <p:txBody>
          <a:bodyPr/>
          <a:lstStyle/>
          <a:p>
            <a:fld id="{7278E106-62EC-41F2-90B3-FDFD6CA56EC6}"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5035CC-80D8-4781-BF66-16A7457AFC90}" type="datetime1">
              <a:rPr lang="en-US" smtClean="0"/>
              <a:pPr/>
              <a:t>7/31/2015</a:t>
            </a:fld>
            <a:endParaRPr lang="en-US" dirty="0"/>
          </a:p>
        </p:txBody>
      </p:sp>
      <p:sp>
        <p:nvSpPr>
          <p:cNvPr id="5" name="Footer Placeholder 4"/>
          <p:cNvSpPr>
            <a:spLocks noGrp="1"/>
          </p:cNvSpPr>
          <p:nvPr>
            <p:ph type="ftr" sz="quarter" idx="11"/>
          </p:nvPr>
        </p:nvSpPr>
        <p:spPr/>
        <p:txBody>
          <a:bodyPr/>
          <a:lstStyle/>
          <a:p>
            <a:r>
              <a:rPr lang="en-US" dirty="0" smtClean="0"/>
              <a:t>SONI COMPUTER CLASSES</a:t>
            </a:r>
            <a:endParaRPr lang="en-US" dirty="0"/>
          </a:p>
        </p:txBody>
      </p:sp>
      <p:sp>
        <p:nvSpPr>
          <p:cNvPr id="6" name="Slide Number Placeholder 5"/>
          <p:cNvSpPr>
            <a:spLocks noGrp="1"/>
          </p:cNvSpPr>
          <p:nvPr>
            <p:ph type="sldNum" sz="quarter" idx="12"/>
          </p:nvPr>
        </p:nvSpPr>
        <p:spPr/>
        <p:txBody>
          <a:bodyPr/>
          <a:lstStyle/>
          <a:p>
            <a:fld id="{7278E106-62EC-41F2-90B3-FDFD6CA56EC6}"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AF5115-D1B8-40C4-9BFB-52A6D0540418}" type="datetime1">
              <a:rPr lang="en-US" smtClean="0"/>
              <a:pPr/>
              <a:t>7/31/2015</a:t>
            </a:fld>
            <a:endParaRPr lang="en-US" dirty="0"/>
          </a:p>
        </p:txBody>
      </p:sp>
      <p:sp>
        <p:nvSpPr>
          <p:cNvPr id="5" name="Footer Placeholder 4"/>
          <p:cNvSpPr>
            <a:spLocks noGrp="1"/>
          </p:cNvSpPr>
          <p:nvPr>
            <p:ph type="ftr" sz="quarter" idx="11"/>
          </p:nvPr>
        </p:nvSpPr>
        <p:spPr/>
        <p:txBody>
          <a:bodyPr/>
          <a:lstStyle/>
          <a:p>
            <a:r>
              <a:rPr lang="en-US" dirty="0" smtClean="0"/>
              <a:t>SONI COMPUTER CLASSES</a:t>
            </a:r>
            <a:endParaRPr lang="en-US" dirty="0"/>
          </a:p>
        </p:txBody>
      </p:sp>
      <p:sp>
        <p:nvSpPr>
          <p:cNvPr id="6" name="Slide Number Placeholder 5"/>
          <p:cNvSpPr>
            <a:spLocks noGrp="1"/>
          </p:cNvSpPr>
          <p:nvPr>
            <p:ph type="sldNum" sz="quarter" idx="12"/>
          </p:nvPr>
        </p:nvSpPr>
        <p:spPr/>
        <p:txBody>
          <a:bodyPr/>
          <a:lstStyle/>
          <a:p>
            <a:fld id="{7278E106-62EC-41F2-90B3-FDFD6CA56EC6}"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D7C501D-C381-4FE9-9636-1364D29D2FDB}" type="datetime1">
              <a:rPr lang="en-US" smtClean="0"/>
              <a:pPr/>
              <a:t>7/31/2015</a:t>
            </a:fld>
            <a:endParaRPr lang="en-US" dirty="0"/>
          </a:p>
        </p:txBody>
      </p:sp>
      <p:sp>
        <p:nvSpPr>
          <p:cNvPr id="6" name="Footer Placeholder 5"/>
          <p:cNvSpPr>
            <a:spLocks noGrp="1"/>
          </p:cNvSpPr>
          <p:nvPr>
            <p:ph type="ftr" sz="quarter" idx="11"/>
          </p:nvPr>
        </p:nvSpPr>
        <p:spPr/>
        <p:txBody>
          <a:bodyPr/>
          <a:lstStyle/>
          <a:p>
            <a:r>
              <a:rPr lang="en-US" dirty="0" smtClean="0"/>
              <a:t>SONI COMPUTER CLASSES</a:t>
            </a:r>
            <a:endParaRPr lang="en-US" dirty="0"/>
          </a:p>
        </p:txBody>
      </p:sp>
      <p:sp>
        <p:nvSpPr>
          <p:cNvPr id="7" name="Slide Number Placeholder 6"/>
          <p:cNvSpPr>
            <a:spLocks noGrp="1"/>
          </p:cNvSpPr>
          <p:nvPr>
            <p:ph type="sldNum" sz="quarter" idx="12"/>
          </p:nvPr>
        </p:nvSpPr>
        <p:spPr/>
        <p:txBody>
          <a:bodyPr/>
          <a:lstStyle/>
          <a:p>
            <a:fld id="{7278E106-62EC-41F2-90B3-FDFD6CA56EC6}"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03A8AA8-B3E6-4CB1-8612-1ABC08F83CDD}" type="datetime1">
              <a:rPr lang="en-US" smtClean="0"/>
              <a:pPr/>
              <a:t>7/31/2015</a:t>
            </a:fld>
            <a:endParaRPr lang="en-US" dirty="0"/>
          </a:p>
        </p:txBody>
      </p:sp>
      <p:sp>
        <p:nvSpPr>
          <p:cNvPr id="8" name="Footer Placeholder 7"/>
          <p:cNvSpPr>
            <a:spLocks noGrp="1"/>
          </p:cNvSpPr>
          <p:nvPr>
            <p:ph type="ftr" sz="quarter" idx="11"/>
          </p:nvPr>
        </p:nvSpPr>
        <p:spPr/>
        <p:txBody>
          <a:bodyPr/>
          <a:lstStyle/>
          <a:p>
            <a:r>
              <a:rPr lang="en-US" dirty="0" smtClean="0"/>
              <a:t>SONI COMPUTER CLASSES</a:t>
            </a:r>
            <a:endParaRPr lang="en-US" dirty="0"/>
          </a:p>
        </p:txBody>
      </p:sp>
      <p:sp>
        <p:nvSpPr>
          <p:cNvPr id="9" name="Slide Number Placeholder 8"/>
          <p:cNvSpPr>
            <a:spLocks noGrp="1"/>
          </p:cNvSpPr>
          <p:nvPr>
            <p:ph type="sldNum" sz="quarter" idx="12"/>
          </p:nvPr>
        </p:nvSpPr>
        <p:spPr/>
        <p:txBody>
          <a:bodyPr/>
          <a:lstStyle/>
          <a:p>
            <a:fld id="{7278E106-62EC-41F2-90B3-FDFD6CA56EC6}"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F22B9A5-AF3F-4399-AB4B-2A52B60DFB76}" type="datetime1">
              <a:rPr lang="en-US" smtClean="0"/>
              <a:pPr/>
              <a:t>7/31/2015</a:t>
            </a:fld>
            <a:endParaRPr lang="en-US" dirty="0"/>
          </a:p>
        </p:txBody>
      </p:sp>
      <p:sp>
        <p:nvSpPr>
          <p:cNvPr id="4" name="Footer Placeholder 3"/>
          <p:cNvSpPr>
            <a:spLocks noGrp="1"/>
          </p:cNvSpPr>
          <p:nvPr>
            <p:ph type="ftr" sz="quarter" idx="11"/>
          </p:nvPr>
        </p:nvSpPr>
        <p:spPr/>
        <p:txBody>
          <a:bodyPr/>
          <a:lstStyle/>
          <a:p>
            <a:r>
              <a:rPr lang="en-US" dirty="0" smtClean="0"/>
              <a:t>SONI COMPUTER CLASSES</a:t>
            </a:r>
            <a:endParaRPr lang="en-US" dirty="0"/>
          </a:p>
        </p:txBody>
      </p:sp>
      <p:sp>
        <p:nvSpPr>
          <p:cNvPr id="5" name="Slide Number Placeholder 4"/>
          <p:cNvSpPr>
            <a:spLocks noGrp="1"/>
          </p:cNvSpPr>
          <p:nvPr>
            <p:ph type="sldNum" sz="quarter" idx="12"/>
          </p:nvPr>
        </p:nvSpPr>
        <p:spPr/>
        <p:txBody>
          <a:bodyPr/>
          <a:lstStyle/>
          <a:p>
            <a:fld id="{7278E106-62EC-41F2-90B3-FDFD6CA56EC6}"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6C9642-C2A6-4377-A79D-644A4D30D51E}" type="datetime1">
              <a:rPr lang="en-US" smtClean="0"/>
              <a:pPr/>
              <a:t>7/31/2015</a:t>
            </a:fld>
            <a:endParaRPr lang="en-US" dirty="0"/>
          </a:p>
        </p:txBody>
      </p:sp>
      <p:sp>
        <p:nvSpPr>
          <p:cNvPr id="3" name="Footer Placeholder 2"/>
          <p:cNvSpPr>
            <a:spLocks noGrp="1"/>
          </p:cNvSpPr>
          <p:nvPr>
            <p:ph type="ftr" sz="quarter" idx="11"/>
          </p:nvPr>
        </p:nvSpPr>
        <p:spPr/>
        <p:txBody>
          <a:bodyPr/>
          <a:lstStyle/>
          <a:p>
            <a:r>
              <a:rPr lang="en-US" dirty="0" smtClean="0"/>
              <a:t>SONI COMPUTER CLASSES</a:t>
            </a:r>
            <a:endParaRPr lang="en-US" dirty="0"/>
          </a:p>
        </p:txBody>
      </p:sp>
      <p:sp>
        <p:nvSpPr>
          <p:cNvPr id="4" name="Slide Number Placeholder 3"/>
          <p:cNvSpPr>
            <a:spLocks noGrp="1"/>
          </p:cNvSpPr>
          <p:nvPr>
            <p:ph type="sldNum" sz="quarter" idx="12"/>
          </p:nvPr>
        </p:nvSpPr>
        <p:spPr/>
        <p:txBody>
          <a:bodyPr/>
          <a:lstStyle/>
          <a:p>
            <a:fld id="{7278E106-62EC-41F2-90B3-FDFD6CA56EC6}"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86E4DC-381E-4828-8808-2ABB5B5B26D6}" type="datetime1">
              <a:rPr lang="en-US" smtClean="0"/>
              <a:pPr/>
              <a:t>7/31/2015</a:t>
            </a:fld>
            <a:endParaRPr lang="en-US" dirty="0"/>
          </a:p>
        </p:txBody>
      </p:sp>
      <p:sp>
        <p:nvSpPr>
          <p:cNvPr id="6" name="Footer Placeholder 5"/>
          <p:cNvSpPr>
            <a:spLocks noGrp="1"/>
          </p:cNvSpPr>
          <p:nvPr>
            <p:ph type="ftr" sz="quarter" idx="11"/>
          </p:nvPr>
        </p:nvSpPr>
        <p:spPr/>
        <p:txBody>
          <a:bodyPr/>
          <a:lstStyle/>
          <a:p>
            <a:r>
              <a:rPr lang="en-US" dirty="0" smtClean="0"/>
              <a:t>SONI COMPUTER CLASSES</a:t>
            </a:r>
            <a:endParaRPr lang="en-US" dirty="0"/>
          </a:p>
        </p:txBody>
      </p:sp>
      <p:sp>
        <p:nvSpPr>
          <p:cNvPr id="7" name="Slide Number Placeholder 6"/>
          <p:cNvSpPr>
            <a:spLocks noGrp="1"/>
          </p:cNvSpPr>
          <p:nvPr>
            <p:ph type="sldNum" sz="quarter" idx="12"/>
          </p:nvPr>
        </p:nvSpPr>
        <p:spPr/>
        <p:txBody>
          <a:bodyPr/>
          <a:lstStyle/>
          <a:p>
            <a:fld id="{7278E106-62EC-41F2-90B3-FDFD6CA56EC6}"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4BE007-9AB6-4C66-9397-1979C66E1FF4}" type="datetime1">
              <a:rPr lang="en-US" smtClean="0"/>
              <a:pPr/>
              <a:t>7/31/2015</a:t>
            </a:fld>
            <a:endParaRPr lang="en-US" dirty="0"/>
          </a:p>
        </p:txBody>
      </p:sp>
      <p:sp>
        <p:nvSpPr>
          <p:cNvPr id="6" name="Footer Placeholder 5"/>
          <p:cNvSpPr>
            <a:spLocks noGrp="1"/>
          </p:cNvSpPr>
          <p:nvPr>
            <p:ph type="ftr" sz="quarter" idx="11"/>
          </p:nvPr>
        </p:nvSpPr>
        <p:spPr/>
        <p:txBody>
          <a:bodyPr/>
          <a:lstStyle/>
          <a:p>
            <a:r>
              <a:rPr lang="en-US" dirty="0" smtClean="0"/>
              <a:t>SONI COMPUTER CLASSES</a:t>
            </a:r>
            <a:endParaRPr lang="en-US" dirty="0"/>
          </a:p>
        </p:txBody>
      </p:sp>
      <p:sp>
        <p:nvSpPr>
          <p:cNvPr id="7" name="Slide Number Placeholder 6"/>
          <p:cNvSpPr>
            <a:spLocks noGrp="1"/>
          </p:cNvSpPr>
          <p:nvPr>
            <p:ph type="sldNum" sz="quarter" idx="12"/>
          </p:nvPr>
        </p:nvSpPr>
        <p:spPr/>
        <p:txBody>
          <a:bodyPr/>
          <a:lstStyle/>
          <a:p>
            <a:fld id="{7278E106-62EC-41F2-90B3-FDFD6CA56EC6}"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2804BB-D50C-4EDE-A26C-EE922540B50A}" type="datetime1">
              <a:rPr lang="en-US" smtClean="0"/>
              <a:pPr/>
              <a:t>7/31/2015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SONI COMPUTER CLASSES</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78E106-62EC-41F2-90B3-FDFD6CA56EC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0.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jpeg"/></Relationships>
</file>

<file path=ppt/slides/_rels/slide10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7.xml"/><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1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8.xml"/><Relationship Id="rId1" Type="http://schemas.openxmlformats.org/officeDocument/2006/relationships/slideLayout" Target="../slideLayouts/slideLayout1.xml"/><Relationship Id="rId5" Type="http://schemas.openxmlformats.org/officeDocument/2006/relationships/image" Target="../media/image20.jpeg"/><Relationship Id="rId4" Type="http://schemas.openxmlformats.org/officeDocument/2006/relationships/image" Target="../media/image1.jpeg"/></Relationships>
</file>

<file path=ppt/slides/_rels/slide1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9.xml"/><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1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1.xml"/><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1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6.xml"/><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1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1.xml"/><Relationship Id="rId1" Type="http://schemas.openxmlformats.org/officeDocument/2006/relationships/slideLayout" Target="../slideLayouts/slideLayout1.xml"/><Relationship Id="rId5" Type="http://schemas.openxmlformats.org/officeDocument/2006/relationships/image" Target="../media/image20.jpeg"/><Relationship Id="rId4" Type="http://schemas.openxmlformats.org/officeDocument/2006/relationships/image" Target="../media/image1.jpeg"/></Relationships>
</file>

<file path=ppt/slides/_rels/slide1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5.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6.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7.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_rels/slide1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8.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9.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0.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14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4.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5.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15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9.xml"/><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1.xml"/><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2.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15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3.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15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5.xml"/><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6.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16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8.xml"/><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9.xml"/><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0.xml"/><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1.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16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2.xml"/><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34.png"/></Relationships>
</file>

<file path=ppt/slides/_rels/slide16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3.xml"/><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16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4.xml"/><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5.xml"/><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6.xml"/><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7.xml"/><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8.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7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9.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7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20.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7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1.xml"/><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17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2.xml"/><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3.xml"/><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17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4.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5.xml"/><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3.emf"/><Relationship Id="rId5" Type="http://schemas.openxmlformats.org/officeDocument/2006/relationships/customXml" Target="../ink/ink2.xml"/><Relationship Id="rId4" Type="http://schemas.openxmlformats.org/officeDocument/2006/relationships/image" Target="../media/image2.emf"/></Relationships>
</file>

<file path=ppt/slides/_rels/slide6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customXml" Target="../ink/ink3.xml"/></Relationships>
</file>

<file path=ppt/slides/_rels/slide7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jpeg"/></Relationships>
</file>

<file path=ppt/slides/_rels/slide9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9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rot="-1620000">
            <a:off x="2345776" y="2844596"/>
            <a:ext cx="4648200" cy="1323439"/>
          </a:xfrm>
          <a:prstGeom prst="rect">
            <a:avLst/>
          </a:prstGeom>
          <a:noFill/>
          <a:effectLst>
            <a:outerShdw sx="156000" sy="156000" rotWithShape="0">
              <a:schemeClr val="bg2">
                <a:lumMod val="90000"/>
                <a:alpha val="27000"/>
              </a:schemeClr>
            </a:outerShdw>
          </a:effectLst>
        </p:spPr>
        <p:txBody>
          <a:bodyPr wrap="square" rtlCol="0">
            <a:spAutoFit/>
          </a:bodyPr>
          <a:lstStyle/>
          <a:p>
            <a:r>
              <a:rPr lang="en-US" sz="4000" dirty="0" smtClean="0">
                <a:solidFill>
                  <a:srgbClr val="FDE1BF"/>
                </a:solidFill>
              </a:rPr>
              <a:t> Ravi Kant </a:t>
            </a:r>
            <a:r>
              <a:rPr lang="en-US" sz="4000" dirty="0" err="1" smtClean="0">
                <a:solidFill>
                  <a:srgbClr val="FDE1BF"/>
                </a:solidFill>
              </a:rPr>
              <a:t>Soni</a:t>
            </a:r>
            <a:r>
              <a:rPr lang="en-US" sz="4000" dirty="0" smtClean="0">
                <a:solidFill>
                  <a:srgbClr val="FDE1BF"/>
                </a:solidFill>
              </a:rPr>
              <a:t> +918269000074</a:t>
            </a:r>
            <a:endParaRPr lang="en-US" sz="4000" dirty="0">
              <a:solidFill>
                <a:srgbClr val="FDE1BF"/>
              </a:solidFill>
            </a:endParaRPr>
          </a:p>
        </p:txBody>
      </p:sp>
      <p:sp>
        <p:nvSpPr>
          <p:cNvPr id="4" name="Freeform 3"/>
          <p:cNvSpPr/>
          <p:nvPr/>
        </p:nvSpPr>
        <p:spPr>
          <a:xfrm>
            <a:off x="0" y="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pic>
        <p:nvPicPr>
          <p:cNvPr id="5" name="Picture 4" descr="images1.jpg"/>
          <p:cNvPicPr>
            <a:picLocks noChangeAspect="1"/>
          </p:cNvPicPr>
          <p:nvPr/>
        </p:nvPicPr>
        <p:blipFill>
          <a:blip r:embed="rId2"/>
          <a:stretch>
            <a:fillRect/>
          </a:stretch>
        </p:blipFill>
        <p:spPr>
          <a:xfrm>
            <a:off x="1" y="-38100"/>
            <a:ext cx="617714" cy="571500"/>
          </a:xfrm>
          <a:prstGeom prst="rect">
            <a:avLst/>
          </a:prstGeom>
        </p:spPr>
      </p:pic>
      <p:sp>
        <p:nvSpPr>
          <p:cNvPr id="6" name="Freeform 5"/>
          <p:cNvSpPr/>
          <p:nvPr/>
        </p:nvSpPr>
        <p:spPr>
          <a:xfrm>
            <a:off x="0" y="632460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7" name="TextBox 6"/>
          <p:cNvSpPr txBox="1"/>
          <p:nvPr/>
        </p:nvSpPr>
        <p:spPr>
          <a:xfrm>
            <a:off x="5257800" y="6488668"/>
            <a:ext cx="4343400" cy="646331"/>
          </a:xfrm>
          <a:custGeom>
            <a:avLst/>
            <a:gdLst>
              <a:gd name="connsiteX0" fmla="*/ 0 w 4343400"/>
              <a:gd name="connsiteY0" fmla="*/ 0 h 369332"/>
              <a:gd name="connsiteX1" fmla="*/ 4343400 w 4343400"/>
              <a:gd name="connsiteY1" fmla="*/ 0 h 369332"/>
              <a:gd name="connsiteX2" fmla="*/ 4343400 w 4343400"/>
              <a:gd name="connsiteY2" fmla="*/ 369332 h 369332"/>
              <a:gd name="connsiteX3" fmla="*/ 0 w 4343400"/>
              <a:gd name="connsiteY3" fmla="*/ 369332 h 369332"/>
              <a:gd name="connsiteX4" fmla="*/ 0 w 4343400"/>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369332">
                <a:moveTo>
                  <a:pt x="0" y="0"/>
                </a:moveTo>
                <a:lnTo>
                  <a:pt x="4343400" y="0"/>
                </a:lnTo>
                <a:lnTo>
                  <a:pt x="4343400" y="369332"/>
                </a:lnTo>
                <a:lnTo>
                  <a:pt x="0" y="369332"/>
                </a:lnTo>
                <a:lnTo>
                  <a:pt x="0" y="0"/>
                </a:lnTo>
                <a:close/>
              </a:path>
            </a:pathLst>
          </a:custGeom>
          <a:noFill/>
        </p:spPr>
        <p:txBody>
          <a:bodyPr wrap="square" rtlCol="0">
            <a:spAutoFit/>
          </a:bodyPr>
          <a:lstStyle/>
          <a:p>
            <a:r>
              <a:rPr lang="en-US" dirty="0" smtClean="0"/>
              <a:t> Ravi Kant </a:t>
            </a:r>
            <a:r>
              <a:rPr lang="en-US" dirty="0" err="1" smtClean="0"/>
              <a:t>Soni</a:t>
            </a:r>
            <a:r>
              <a:rPr lang="en-US" dirty="0" smtClean="0"/>
              <a:t> +918269000074</a:t>
            </a:r>
            <a:endParaRPr lang="en-US" dirty="0" smtClean="0"/>
          </a:p>
          <a:p>
            <a:endParaRPr lang="en-US" dirty="0"/>
          </a:p>
        </p:txBody>
      </p:sp>
      <p:sp>
        <p:nvSpPr>
          <p:cNvPr id="8" name="TextBox 7"/>
          <p:cNvSpPr txBox="1"/>
          <p:nvPr/>
        </p:nvSpPr>
        <p:spPr>
          <a:xfrm>
            <a:off x="0" y="1219200"/>
            <a:ext cx="9144000" cy="381000"/>
          </a:xfrm>
          <a:prstGeom prst="rect">
            <a:avLst/>
          </a:prstGeom>
          <a:noFill/>
        </p:spPr>
        <p:txBody>
          <a:bodyPr wrap="square" rtlCol="0">
            <a:spAutoFit/>
          </a:bodyPr>
          <a:lstStyle/>
          <a:p>
            <a:pPr algn="ctr"/>
            <a:r>
              <a:rPr lang="en-US" dirty="0" smtClean="0"/>
              <a:t>HISTORY OF LINUX</a:t>
            </a:r>
            <a:endParaRPr lang="en-US" dirty="0"/>
          </a:p>
        </p:txBody>
      </p:sp>
      <p:sp>
        <p:nvSpPr>
          <p:cNvPr id="18" name="Rectangle 17"/>
          <p:cNvSpPr/>
          <p:nvPr/>
        </p:nvSpPr>
        <p:spPr>
          <a:xfrm>
            <a:off x="381000" y="1523999"/>
            <a:ext cx="8534400" cy="2862322"/>
          </a:xfrm>
          <a:prstGeom prst="rect">
            <a:avLst/>
          </a:prstGeom>
        </p:spPr>
        <p:txBody>
          <a:bodyPr wrap="square">
            <a:spAutoFit/>
          </a:bodyPr>
          <a:lstStyle/>
          <a:p>
            <a:pPr algn="just"/>
            <a:endParaRPr lang="en-US" b="1" dirty="0" smtClean="0"/>
          </a:p>
          <a:p>
            <a:pPr algn="just"/>
            <a:endParaRPr lang="en-US" dirty="0" smtClean="0"/>
          </a:p>
          <a:p>
            <a:pPr algn="just"/>
            <a:r>
              <a:rPr lang="en-US" dirty="0" smtClean="0"/>
              <a:t>We read Unix history before starting Linux History, </a:t>
            </a:r>
            <a:r>
              <a:rPr lang="en-US" dirty="0" err="1" smtClean="0"/>
              <a:t>b’coz</a:t>
            </a:r>
            <a:r>
              <a:rPr lang="en-US" dirty="0" smtClean="0"/>
              <a:t> Unix known as father of Linux.</a:t>
            </a:r>
          </a:p>
          <a:p>
            <a:pPr algn="just"/>
            <a:r>
              <a:rPr lang="en-US" dirty="0" smtClean="0"/>
              <a:t>The Unix operating system was implemented in 1969 at AT&amp;T's Bell Laboratories in the United States by Ken Thompson, Dennis Ritchie, Douglas </a:t>
            </a:r>
            <a:r>
              <a:rPr lang="en-US" dirty="0" err="1" smtClean="0"/>
              <a:t>McIlroy</a:t>
            </a:r>
            <a:r>
              <a:rPr lang="en-US" dirty="0" smtClean="0"/>
              <a:t>, and Joe </a:t>
            </a:r>
            <a:r>
              <a:rPr lang="en-US" dirty="0" err="1" smtClean="0"/>
              <a:t>Ossanna</a:t>
            </a:r>
            <a:r>
              <a:rPr lang="en-US" dirty="0" smtClean="0"/>
              <a:t>. It was first released in 1971 and was initially entirely written in assembly language, Unix was re-written in the programming language C by Dennis Ritchie, (with exceptions to the kernel and I/O). The availability of an operating system written in a high-level language allowed easier portability to different computer platforms and Unix became widely adopted by academic institutions and businesses. It was not </a:t>
            </a:r>
            <a:r>
              <a:rPr lang="en-US" dirty="0" err="1" smtClean="0"/>
              <a:t>opensource</a:t>
            </a:r>
            <a:r>
              <a:rPr lang="en-US" dirty="0" smtClean="0"/>
              <a:t> code operating system</a:t>
            </a:r>
            <a:endParaRPr lang="en-US" dirty="0"/>
          </a:p>
        </p:txBody>
      </p:sp>
      <p:sp>
        <p:nvSpPr>
          <p:cNvPr id="11" name="Slide Number Placeholder 10"/>
          <p:cNvSpPr>
            <a:spLocks noGrp="1"/>
          </p:cNvSpPr>
          <p:nvPr>
            <p:ph type="sldNum" sz="quarter" idx="12"/>
          </p:nvPr>
        </p:nvSpPr>
        <p:spPr/>
        <p:txBody>
          <a:bodyPr/>
          <a:lstStyle/>
          <a:p>
            <a:fld id="{7278E106-62EC-41F2-90B3-FDFD6CA56EC6}" type="slidenum">
              <a:rPr lang="en-US" smtClean="0"/>
              <a:pPr/>
              <a:t>1</a:t>
            </a:fld>
            <a:endParaRPr lang="en-US" dirty="0"/>
          </a:p>
        </p:txBody>
      </p:sp>
      <p:sp>
        <p:nvSpPr>
          <p:cNvPr id="12" name="Footer Placeholder 11"/>
          <p:cNvSpPr>
            <a:spLocks noGrp="1"/>
          </p:cNvSpPr>
          <p:nvPr>
            <p:ph type="ftr" sz="quarter" idx="11"/>
          </p:nvPr>
        </p:nvSpPr>
        <p:spPr/>
        <p:txBody>
          <a:bodyPr/>
          <a:lstStyle/>
          <a:p>
            <a:r>
              <a:rPr lang="en-US" dirty="0" smtClean="0"/>
              <a:t>SONI COMPUTER CLASSES</a:t>
            </a:r>
            <a:endParaRPr lang="en-US" dirty="0"/>
          </a:p>
        </p:txBody>
      </p:sp>
      <p:sp>
        <p:nvSpPr>
          <p:cNvPr id="13" name="TextBox 12"/>
          <p:cNvSpPr txBox="1"/>
          <p:nvPr/>
        </p:nvSpPr>
        <p:spPr>
          <a:xfrm>
            <a:off x="0" y="152400"/>
            <a:ext cx="9144000" cy="381000"/>
          </a:xfrm>
          <a:prstGeom prst="rect">
            <a:avLst/>
          </a:prstGeom>
          <a:noFill/>
        </p:spPr>
        <p:txBody>
          <a:bodyPr wrap="square" rtlCol="0">
            <a:spAutoFit/>
          </a:bodyPr>
          <a:lstStyle/>
          <a:p>
            <a:pPr algn="ctr"/>
            <a:r>
              <a:rPr lang="en-US" smtClean="0"/>
              <a:t>SONI COMPUTER CLASSES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rot="-1620000">
            <a:off x="516976" y="3152372"/>
            <a:ext cx="4648200" cy="707886"/>
          </a:xfrm>
          <a:prstGeom prst="rect">
            <a:avLst/>
          </a:prstGeom>
          <a:noFill/>
          <a:effectLst>
            <a:outerShdw sx="156000" sy="156000" rotWithShape="0">
              <a:schemeClr val="bg2">
                <a:lumMod val="90000"/>
                <a:alpha val="27000"/>
              </a:schemeClr>
            </a:outerShdw>
          </a:effectLst>
        </p:spPr>
        <p:txBody>
          <a:bodyPr wrap="square" rtlCol="0">
            <a:spAutoFit/>
          </a:bodyPr>
          <a:lstStyle/>
          <a:p>
            <a:r>
              <a:rPr lang="en-US" sz="4000" dirty="0" smtClean="0">
                <a:solidFill>
                  <a:srgbClr val="FDE1BF"/>
                </a:solidFill>
              </a:rPr>
              <a:t>IANT</a:t>
            </a:r>
            <a:endParaRPr lang="en-US" sz="4000" dirty="0">
              <a:solidFill>
                <a:srgbClr val="FDE1BF"/>
              </a:solidFill>
            </a:endParaRPr>
          </a:p>
        </p:txBody>
      </p:sp>
      <p:sp>
        <p:nvSpPr>
          <p:cNvPr id="4" name="Freeform 3"/>
          <p:cNvSpPr/>
          <p:nvPr/>
        </p:nvSpPr>
        <p:spPr>
          <a:xfrm>
            <a:off x="0" y="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pic>
        <p:nvPicPr>
          <p:cNvPr id="5" name="Picture 4" descr="images1.jpg"/>
          <p:cNvPicPr>
            <a:picLocks noChangeAspect="1"/>
          </p:cNvPicPr>
          <p:nvPr/>
        </p:nvPicPr>
        <p:blipFill>
          <a:blip r:embed="rId2"/>
          <a:stretch>
            <a:fillRect/>
          </a:stretch>
        </p:blipFill>
        <p:spPr>
          <a:xfrm>
            <a:off x="1" y="-38100"/>
            <a:ext cx="617714" cy="571500"/>
          </a:xfrm>
          <a:prstGeom prst="rect">
            <a:avLst/>
          </a:prstGeom>
        </p:spPr>
      </p:pic>
      <p:sp>
        <p:nvSpPr>
          <p:cNvPr id="6" name="Freeform 5"/>
          <p:cNvSpPr/>
          <p:nvPr/>
        </p:nvSpPr>
        <p:spPr>
          <a:xfrm>
            <a:off x="0" y="632460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TextBox 6"/>
          <p:cNvSpPr txBox="1"/>
          <p:nvPr/>
        </p:nvSpPr>
        <p:spPr>
          <a:xfrm>
            <a:off x="5257800" y="6488668"/>
            <a:ext cx="4343400" cy="369332"/>
          </a:xfrm>
          <a:custGeom>
            <a:avLst/>
            <a:gdLst>
              <a:gd name="connsiteX0" fmla="*/ 0 w 4343400"/>
              <a:gd name="connsiteY0" fmla="*/ 0 h 369332"/>
              <a:gd name="connsiteX1" fmla="*/ 4343400 w 4343400"/>
              <a:gd name="connsiteY1" fmla="*/ 0 h 369332"/>
              <a:gd name="connsiteX2" fmla="*/ 4343400 w 4343400"/>
              <a:gd name="connsiteY2" fmla="*/ 369332 h 369332"/>
              <a:gd name="connsiteX3" fmla="*/ 0 w 4343400"/>
              <a:gd name="connsiteY3" fmla="*/ 369332 h 369332"/>
              <a:gd name="connsiteX4" fmla="*/ 0 w 4343400"/>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369332">
                <a:moveTo>
                  <a:pt x="0" y="0"/>
                </a:moveTo>
                <a:lnTo>
                  <a:pt x="4343400" y="0"/>
                </a:lnTo>
                <a:lnTo>
                  <a:pt x="4343400" y="369332"/>
                </a:lnTo>
                <a:lnTo>
                  <a:pt x="0" y="369332"/>
                </a:lnTo>
                <a:lnTo>
                  <a:pt x="0" y="0"/>
                </a:lnTo>
                <a:close/>
              </a:path>
            </a:pathLst>
          </a:custGeom>
          <a:noFill/>
        </p:spPr>
        <p:txBody>
          <a:bodyPr wrap="square" rtlCol="0">
            <a:spAutoFit/>
          </a:bodyPr>
          <a:lstStyle/>
          <a:p>
            <a:r>
              <a:rPr lang="en-US" dirty="0" smtClean="0"/>
              <a:t> Ravi Kant </a:t>
            </a:r>
            <a:r>
              <a:rPr lang="en-US" dirty="0" err="1" smtClean="0"/>
              <a:t>Soni</a:t>
            </a:r>
            <a:r>
              <a:rPr lang="en-US" dirty="0" smtClean="0"/>
              <a:t> +918269000074</a:t>
            </a:r>
            <a:endParaRPr lang="en-US" dirty="0"/>
          </a:p>
        </p:txBody>
      </p:sp>
      <p:sp>
        <p:nvSpPr>
          <p:cNvPr id="10" name="Slide Number Placeholder 9"/>
          <p:cNvSpPr>
            <a:spLocks noGrp="1"/>
          </p:cNvSpPr>
          <p:nvPr>
            <p:ph type="sldNum" sz="quarter" idx="12"/>
          </p:nvPr>
        </p:nvSpPr>
        <p:spPr/>
        <p:txBody>
          <a:bodyPr/>
          <a:lstStyle/>
          <a:p>
            <a:fld id="{7278E106-62EC-41F2-90B3-FDFD6CA56EC6}" type="slidenum">
              <a:rPr lang="en-US" smtClean="0"/>
              <a:pPr/>
              <a:t>10</a:t>
            </a:fld>
            <a:endParaRPr lang="en-US" dirty="0"/>
          </a:p>
        </p:txBody>
      </p:sp>
      <p:sp>
        <p:nvSpPr>
          <p:cNvPr id="12" name="TextBox 11"/>
          <p:cNvSpPr txBox="1"/>
          <p:nvPr/>
        </p:nvSpPr>
        <p:spPr>
          <a:xfrm>
            <a:off x="990600" y="1752600"/>
            <a:ext cx="7848600" cy="1938992"/>
          </a:xfrm>
          <a:prstGeom prst="rect">
            <a:avLst/>
          </a:prstGeom>
          <a:noFill/>
        </p:spPr>
        <p:txBody>
          <a:bodyPr wrap="square" rtlCol="0">
            <a:spAutoFit/>
          </a:bodyPr>
          <a:lstStyle/>
          <a:p>
            <a:r>
              <a:rPr lang="en-US" sz="2400" b="1" dirty="0" smtClean="0"/>
              <a:t>	C:\			</a:t>
            </a:r>
          </a:p>
          <a:p>
            <a:r>
              <a:rPr lang="en-US" sz="2400" b="1" dirty="0" smtClean="0"/>
              <a:t>			Document &amp; Settings</a:t>
            </a:r>
          </a:p>
          <a:p>
            <a:r>
              <a:rPr lang="en-US" sz="2400" b="1" dirty="0" smtClean="0"/>
              <a:t>			Program Files</a:t>
            </a:r>
          </a:p>
          <a:p>
            <a:r>
              <a:rPr lang="en-US" sz="2400" b="1" dirty="0" smtClean="0"/>
              <a:t>			Windows	</a:t>
            </a:r>
          </a:p>
          <a:p>
            <a:r>
              <a:rPr lang="en-US" sz="2400" b="1" dirty="0" smtClean="0"/>
              <a:t>			Recycle Bin	</a:t>
            </a:r>
            <a:endParaRPr lang="en-US" sz="2400" b="1" dirty="0"/>
          </a:p>
        </p:txBody>
      </p:sp>
      <p:cxnSp>
        <p:nvCxnSpPr>
          <p:cNvPr id="14" name="Straight Arrow Connector 13"/>
          <p:cNvCxnSpPr/>
          <p:nvPr/>
        </p:nvCxnSpPr>
        <p:spPr>
          <a:xfrm>
            <a:off x="2514600" y="1981200"/>
            <a:ext cx="685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200400" y="2360612"/>
            <a:ext cx="381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3200400" y="2741612"/>
            <a:ext cx="381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363391" y="2819797"/>
            <a:ext cx="1674812"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3200400" y="3122612"/>
            <a:ext cx="381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3200400" y="3429000"/>
            <a:ext cx="381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0" y="71735"/>
            <a:ext cx="9144000" cy="461665"/>
          </a:xfrm>
          <a:prstGeom prst="rect">
            <a:avLst/>
          </a:prstGeom>
          <a:noFill/>
        </p:spPr>
        <p:txBody>
          <a:bodyPr wrap="square" rtlCol="0">
            <a:spAutoFit/>
          </a:bodyPr>
          <a:lstStyle/>
          <a:p>
            <a:pPr algn="ctr"/>
            <a:r>
              <a:rPr lang="en-US" sz="2400" b="1" dirty="0" smtClean="0">
                <a:solidFill>
                  <a:schemeClr val="bg1"/>
                </a:solidFill>
              </a:rPr>
              <a:t>DIRECTORY STRUCTURE of WINDOWS</a:t>
            </a:r>
            <a:endParaRPr lang="en-US" sz="2400" b="1" dirty="0">
              <a:solidFill>
                <a:schemeClr val="bg1"/>
              </a:solidFill>
            </a:endParaRPr>
          </a:p>
        </p:txBody>
      </p:sp>
      <p:sp>
        <p:nvSpPr>
          <p:cNvPr id="16" name="Footer Placeholder 15"/>
          <p:cNvSpPr>
            <a:spLocks noGrp="1"/>
          </p:cNvSpPr>
          <p:nvPr>
            <p:ph type="ftr" sz="quarter" idx="11"/>
          </p:nvPr>
        </p:nvSpPr>
        <p:spPr/>
        <p:txBody>
          <a:bodyPr/>
          <a:lstStyle/>
          <a:p>
            <a:r>
              <a:rPr lang="en-US" dirty="0" smtClean="0"/>
              <a:t>SONI COMPUTER CLASSES</a:t>
            </a:r>
            <a:endParaRPr lang="en-US"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rot="-1620000">
            <a:off x="2345776" y="2844596"/>
            <a:ext cx="4648200" cy="1323439"/>
          </a:xfrm>
          <a:prstGeom prst="rect">
            <a:avLst/>
          </a:prstGeom>
          <a:noFill/>
          <a:effectLst>
            <a:outerShdw sx="156000" sy="156000" rotWithShape="0">
              <a:schemeClr val="bg2">
                <a:lumMod val="90000"/>
                <a:alpha val="27000"/>
              </a:schemeClr>
            </a:outerShdw>
          </a:effectLst>
        </p:spPr>
        <p:txBody>
          <a:bodyPr wrap="square" rtlCol="0">
            <a:spAutoFit/>
          </a:bodyPr>
          <a:lstStyle/>
          <a:p>
            <a:r>
              <a:rPr lang="en-US" sz="4000" dirty="0" smtClean="0">
                <a:solidFill>
                  <a:srgbClr val="FDE1BF"/>
                </a:solidFill>
              </a:rPr>
              <a:t> Ravi Kant </a:t>
            </a:r>
            <a:r>
              <a:rPr lang="en-US" sz="4000" dirty="0" err="1" smtClean="0">
                <a:solidFill>
                  <a:srgbClr val="FDE1BF"/>
                </a:solidFill>
              </a:rPr>
              <a:t>Soni</a:t>
            </a:r>
            <a:r>
              <a:rPr lang="en-US" sz="4000" dirty="0" smtClean="0">
                <a:solidFill>
                  <a:srgbClr val="FDE1BF"/>
                </a:solidFill>
              </a:rPr>
              <a:t> +918269000074</a:t>
            </a:r>
            <a:endParaRPr lang="en-US" sz="4000" dirty="0">
              <a:solidFill>
                <a:srgbClr val="FDE1BF"/>
              </a:solidFill>
            </a:endParaRPr>
          </a:p>
        </p:txBody>
      </p:sp>
      <p:sp>
        <p:nvSpPr>
          <p:cNvPr id="4" name="Freeform 3"/>
          <p:cNvSpPr/>
          <p:nvPr/>
        </p:nvSpPr>
        <p:spPr>
          <a:xfrm>
            <a:off x="0" y="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5" name="Picture 4" descr="images1.jpg"/>
          <p:cNvPicPr>
            <a:picLocks noChangeAspect="1"/>
          </p:cNvPicPr>
          <p:nvPr/>
        </p:nvPicPr>
        <p:blipFill>
          <a:blip r:embed="rId3"/>
          <a:stretch>
            <a:fillRect/>
          </a:stretch>
        </p:blipFill>
        <p:spPr>
          <a:xfrm>
            <a:off x="1" y="-38100"/>
            <a:ext cx="617714" cy="571500"/>
          </a:xfrm>
          <a:prstGeom prst="rect">
            <a:avLst/>
          </a:prstGeom>
        </p:spPr>
      </p:pic>
      <p:sp>
        <p:nvSpPr>
          <p:cNvPr id="6" name="Freeform 5"/>
          <p:cNvSpPr/>
          <p:nvPr/>
        </p:nvSpPr>
        <p:spPr>
          <a:xfrm>
            <a:off x="0" y="632460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TextBox 6"/>
          <p:cNvSpPr txBox="1"/>
          <p:nvPr/>
        </p:nvSpPr>
        <p:spPr>
          <a:xfrm>
            <a:off x="5257800" y="6488668"/>
            <a:ext cx="4343400" cy="369332"/>
          </a:xfrm>
          <a:custGeom>
            <a:avLst/>
            <a:gdLst>
              <a:gd name="connsiteX0" fmla="*/ 0 w 4343400"/>
              <a:gd name="connsiteY0" fmla="*/ 0 h 369332"/>
              <a:gd name="connsiteX1" fmla="*/ 4343400 w 4343400"/>
              <a:gd name="connsiteY1" fmla="*/ 0 h 369332"/>
              <a:gd name="connsiteX2" fmla="*/ 4343400 w 4343400"/>
              <a:gd name="connsiteY2" fmla="*/ 369332 h 369332"/>
              <a:gd name="connsiteX3" fmla="*/ 0 w 4343400"/>
              <a:gd name="connsiteY3" fmla="*/ 369332 h 369332"/>
              <a:gd name="connsiteX4" fmla="*/ 0 w 4343400"/>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369332">
                <a:moveTo>
                  <a:pt x="0" y="0"/>
                </a:moveTo>
                <a:lnTo>
                  <a:pt x="4343400" y="0"/>
                </a:lnTo>
                <a:lnTo>
                  <a:pt x="4343400" y="369332"/>
                </a:lnTo>
                <a:lnTo>
                  <a:pt x="0" y="369332"/>
                </a:lnTo>
                <a:lnTo>
                  <a:pt x="0" y="0"/>
                </a:lnTo>
                <a:close/>
              </a:path>
            </a:pathLst>
          </a:custGeom>
          <a:noFill/>
        </p:spPr>
        <p:txBody>
          <a:bodyPr wrap="square" rtlCol="0">
            <a:spAutoFit/>
          </a:bodyPr>
          <a:lstStyle/>
          <a:p>
            <a:r>
              <a:rPr lang="en-US" dirty="0" smtClean="0"/>
              <a:t> Ravi Kant </a:t>
            </a:r>
            <a:r>
              <a:rPr lang="en-US" dirty="0" err="1" smtClean="0"/>
              <a:t>Soni</a:t>
            </a:r>
            <a:r>
              <a:rPr lang="en-US" dirty="0" smtClean="0"/>
              <a:t> +918269000074</a:t>
            </a:r>
            <a:endParaRPr lang="en-US" dirty="0"/>
          </a:p>
        </p:txBody>
      </p:sp>
      <p:sp>
        <p:nvSpPr>
          <p:cNvPr id="8" name="Slide Number Placeholder 7"/>
          <p:cNvSpPr>
            <a:spLocks noGrp="1"/>
          </p:cNvSpPr>
          <p:nvPr>
            <p:ph type="sldNum" sz="quarter" idx="12"/>
          </p:nvPr>
        </p:nvSpPr>
        <p:spPr/>
        <p:txBody>
          <a:bodyPr/>
          <a:lstStyle/>
          <a:p>
            <a:fld id="{7278E106-62EC-41F2-90B3-FDFD6CA56EC6}" type="slidenum">
              <a:rPr lang="en-US" smtClean="0"/>
              <a:pPr/>
              <a:t>100</a:t>
            </a:fld>
            <a:endParaRPr lang="en-US" dirty="0"/>
          </a:p>
        </p:txBody>
      </p:sp>
      <p:sp>
        <p:nvSpPr>
          <p:cNvPr id="11" name="TextBox 10"/>
          <p:cNvSpPr txBox="1"/>
          <p:nvPr/>
        </p:nvSpPr>
        <p:spPr>
          <a:xfrm>
            <a:off x="0" y="457200"/>
            <a:ext cx="9144000" cy="4347344"/>
          </a:xfrm>
          <a:prstGeom prst="rect">
            <a:avLst/>
          </a:prstGeom>
          <a:noFill/>
        </p:spPr>
        <p:txBody>
          <a:bodyPr wrap="square" rtlCol="0">
            <a:spAutoFit/>
          </a:bodyPr>
          <a:lstStyle/>
          <a:p>
            <a:pPr algn="ctr"/>
            <a:endParaRPr lang="en-US" sz="1050" b="1" dirty="0" smtClean="0"/>
          </a:p>
          <a:p>
            <a:endParaRPr lang="en-US" sz="2000" dirty="0" smtClean="0"/>
          </a:p>
          <a:p>
            <a:r>
              <a:rPr lang="en-US" sz="2000" dirty="0" smtClean="0"/>
              <a:t>[root@station1 /]# MAKEDEV  /dev/md1</a:t>
            </a:r>
          </a:p>
          <a:p>
            <a:r>
              <a:rPr lang="en-US" sz="2000" dirty="0" smtClean="0"/>
              <a:t>		For create a new device with the name md1 in /dev location</a:t>
            </a:r>
          </a:p>
          <a:p>
            <a:endParaRPr lang="en-US" dirty="0" smtClean="0"/>
          </a:p>
          <a:p>
            <a:endParaRPr lang="en-US" dirty="0" smtClean="0"/>
          </a:p>
          <a:p>
            <a:endParaRPr lang="en-US" dirty="0" smtClean="0"/>
          </a:p>
          <a:p>
            <a:pPr algn="ctr"/>
            <a:r>
              <a:rPr lang="en-US" b="1" dirty="0" smtClean="0"/>
              <a:t>FOR REMOVE RAID</a:t>
            </a:r>
          </a:p>
          <a:p>
            <a:r>
              <a:rPr lang="en-US" sz="2000" dirty="0" smtClean="0"/>
              <a:t>[root@station1 /]# </a:t>
            </a:r>
            <a:r>
              <a:rPr lang="en-US" sz="2000" dirty="0" err="1" smtClean="0"/>
              <a:t>umount</a:t>
            </a:r>
            <a:r>
              <a:rPr lang="en-US" sz="2000" dirty="0" smtClean="0"/>
              <a:t>  /</a:t>
            </a:r>
            <a:r>
              <a:rPr lang="en-US" sz="2000" dirty="0" err="1" smtClean="0"/>
              <a:t>mnt</a:t>
            </a:r>
            <a:endParaRPr lang="en-US" sz="2000" dirty="0" smtClean="0"/>
          </a:p>
          <a:p>
            <a:r>
              <a:rPr lang="en-US" sz="2000" dirty="0" smtClean="0"/>
              <a:t>		For </a:t>
            </a:r>
            <a:r>
              <a:rPr lang="en-US" sz="2000" dirty="0" err="1" smtClean="0"/>
              <a:t>umount</a:t>
            </a:r>
            <a:r>
              <a:rPr lang="en-US" sz="2000" dirty="0" smtClean="0"/>
              <a:t> to raid device from /</a:t>
            </a:r>
            <a:r>
              <a:rPr lang="en-US" sz="2000" dirty="0" err="1" smtClean="0"/>
              <a:t>mnt</a:t>
            </a:r>
            <a:endParaRPr lang="en-US" sz="2000" dirty="0" smtClean="0"/>
          </a:p>
          <a:p>
            <a:endParaRPr lang="en-US" sz="1400" dirty="0" smtClean="0"/>
          </a:p>
          <a:p>
            <a:r>
              <a:rPr lang="en-US" sz="2000" dirty="0" smtClean="0"/>
              <a:t>[root@station1 /]# </a:t>
            </a:r>
            <a:r>
              <a:rPr lang="en-US" sz="2000" dirty="0" err="1" smtClean="0"/>
              <a:t>mdadm</a:t>
            </a:r>
            <a:r>
              <a:rPr lang="en-US" sz="2000" dirty="0" smtClean="0"/>
              <a:t>  -S  /dev/md0</a:t>
            </a:r>
          </a:p>
          <a:p>
            <a:r>
              <a:rPr lang="en-US" sz="2000" dirty="0" smtClean="0"/>
              <a:t>		For stop to /dev/md0 raid devices</a:t>
            </a:r>
          </a:p>
          <a:p>
            <a:endParaRPr lang="en-US" sz="2000" dirty="0" smtClean="0"/>
          </a:p>
          <a:p>
            <a:r>
              <a:rPr lang="en-US" sz="2000" dirty="0" smtClean="0"/>
              <a:t>Than delete raid partition ( 6,7,8 ) from </a:t>
            </a:r>
            <a:r>
              <a:rPr lang="en-US" sz="2000" dirty="0" err="1" smtClean="0"/>
              <a:t>fdisk</a:t>
            </a:r>
            <a:endParaRPr lang="en-US" sz="2000" dirty="0" smtClean="0"/>
          </a:p>
        </p:txBody>
      </p:sp>
      <p:sp>
        <p:nvSpPr>
          <p:cNvPr id="9" name="TextBox 8"/>
          <p:cNvSpPr txBox="1"/>
          <p:nvPr/>
        </p:nvSpPr>
        <p:spPr>
          <a:xfrm>
            <a:off x="8610600" y="6019800"/>
            <a:ext cx="838200" cy="307777"/>
          </a:xfrm>
          <a:prstGeom prst="rect">
            <a:avLst/>
          </a:prstGeom>
          <a:noFill/>
        </p:spPr>
        <p:txBody>
          <a:bodyPr wrap="square" rtlCol="0">
            <a:spAutoFit/>
          </a:bodyPr>
          <a:lstStyle/>
          <a:p>
            <a:r>
              <a:rPr lang="en-US" sz="1400" b="1" dirty="0" smtClean="0"/>
              <a:t>END</a:t>
            </a:r>
            <a:endParaRPr lang="en-US" sz="1400" b="1" dirty="0"/>
          </a:p>
        </p:txBody>
      </p:sp>
      <p:sp>
        <p:nvSpPr>
          <p:cNvPr id="12" name="Footer Placeholder 11"/>
          <p:cNvSpPr>
            <a:spLocks noGrp="1"/>
          </p:cNvSpPr>
          <p:nvPr>
            <p:ph type="ftr" sz="quarter" idx="11"/>
          </p:nvPr>
        </p:nvSpPr>
        <p:spPr/>
        <p:txBody>
          <a:bodyPr/>
          <a:lstStyle/>
          <a:p>
            <a:r>
              <a:rPr lang="en-US" dirty="0" smtClean="0"/>
              <a:t>SONI COMPUTER CLASSES</a:t>
            </a:r>
            <a:endParaRPr lang="en-US" dirty="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rot="-1620000">
            <a:off x="2345776" y="2844596"/>
            <a:ext cx="4648200" cy="1323439"/>
          </a:xfrm>
          <a:prstGeom prst="rect">
            <a:avLst/>
          </a:prstGeom>
          <a:noFill/>
          <a:effectLst>
            <a:outerShdw sx="156000" sy="156000" rotWithShape="0">
              <a:schemeClr val="bg2">
                <a:lumMod val="90000"/>
                <a:alpha val="27000"/>
              </a:schemeClr>
            </a:outerShdw>
          </a:effectLst>
        </p:spPr>
        <p:txBody>
          <a:bodyPr wrap="square" rtlCol="0">
            <a:spAutoFit/>
          </a:bodyPr>
          <a:lstStyle/>
          <a:p>
            <a:r>
              <a:rPr lang="en-US" sz="4000" dirty="0" smtClean="0">
                <a:solidFill>
                  <a:srgbClr val="FDE1BF"/>
                </a:solidFill>
              </a:rPr>
              <a:t> Ravi Kant </a:t>
            </a:r>
            <a:r>
              <a:rPr lang="en-US" sz="4000" dirty="0" err="1" smtClean="0">
                <a:solidFill>
                  <a:srgbClr val="FDE1BF"/>
                </a:solidFill>
              </a:rPr>
              <a:t>Soni</a:t>
            </a:r>
            <a:r>
              <a:rPr lang="en-US" sz="4000" dirty="0" smtClean="0">
                <a:solidFill>
                  <a:srgbClr val="FDE1BF"/>
                </a:solidFill>
              </a:rPr>
              <a:t> +918269000074</a:t>
            </a:r>
            <a:endParaRPr lang="en-US" sz="4000" dirty="0">
              <a:solidFill>
                <a:srgbClr val="FDE1BF"/>
              </a:solidFill>
            </a:endParaRPr>
          </a:p>
        </p:txBody>
      </p:sp>
      <p:sp>
        <p:nvSpPr>
          <p:cNvPr id="4" name="Freeform 3"/>
          <p:cNvSpPr/>
          <p:nvPr/>
        </p:nvSpPr>
        <p:spPr>
          <a:xfrm>
            <a:off x="0" y="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400" b="1" dirty="0" smtClean="0"/>
              <a:t>SWAP EXTEND</a:t>
            </a:r>
          </a:p>
        </p:txBody>
      </p:sp>
      <p:pic>
        <p:nvPicPr>
          <p:cNvPr id="5" name="Picture 4" descr="images1.jpg"/>
          <p:cNvPicPr>
            <a:picLocks noChangeAspect="1"/>
          </p:cNvPicPr>
          <p:nvPr/>
        </p:nvPicPr>
        <p:blipFill>
          <a:blip r:embed="rId3"/>
          <a:stretch>
            <a:fillRect/>
          </a:stretch>
        </p:blipFill>
        <p:spPr>
          <a:xfrm>
            <a:off x="1" y="-38100"/>
            <a:ext cx="617714" cy="571500"/>
          </a:xfrm>
          <a:prstGeom prst="rect">
            <a:avLst/>
          </a:prstGeom>
        </p:spPr>
      </p:pic>
      <p:sp>
        <p:nvSpPr>
          <p:cNvPr id="6" name="Freeform 5"/>
          <p:cNvSpPr/>
          <p:nvPr/>
        </p:nvSpPr>
        <p:spPr>
          <a:xfrm>
            <a:off x="0" y="632460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TextBox 6"/>
          <p:cNvSpPr txBox="1"/>
          <p:nvPr/>
        </p:nvSpPr>
        <p:spPr>
          <a:xfrm>
            <a:off x="5257800" y="6488668"/>
            <a:ext cx="4343400" cy="369332"/>
          </a:xfrm>
          <a:custGeom>
            <a:avLst/>
            <a:gdLst>
              <a:gd name="connsiteX0" fmla="*/ 0 w 4343400"/>
              <a:gd name="connsiteY0" fmla="*/ 0 h 369332"/>
              <a:gd name="connsiteX1" fmla="*/ 4343400 w 4343400"/>
              <a:gd name="connsiteY1" fmla="*/ 0 h 369332"/>
              <a:gd name="connsiteX2" fmla="*/ 4343400 w 4343400"/>
              <a:gd name="connsiteY2" fmla="*/ 369332 h 369332"/>
              <a:gd name="connsiteX3" fmla="*/ 0 w 4343400"/>
              <a:gd name="connsiteY3" fmla="*/ 369332 h 369332"/>
              <a:gd name="connsiteX4" fmla="*/ 0 w 4343400"/>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369332">
                <a:moveTo>
                  <a:pt x="0" y="0"/>
                </a:moveTo>
                <a:lnTo>
                  <a:pt x="4343400" y="0"/>
                </a:lnTo>
                <a:lnTo>
                  <a:pt x="4343400" y="369332"/>
                </a:lnTo>
                <a:lnTo>
                  <a:pt x="0" y="369332"/>
                </a:lnTo>
                <a:lnTo>
                  <a:pt x="0" y="0"/>
                </a:lnTo>
                <a:close/>
              </a:path>
            </a:pathLst>
          </a:custGeom>
          <a:noFill/>
        </p:spPr>
        <p:txBody>
          <a:bodyPr wrap="square" rtlCol="0">
            <a:spAutoFit/>
          </a:bodyPr>
          <a:lstStyle/>
          <a:p>
            <a:r>
              <a:rPr lang="en-US" dirty="0" smtClean="0"/>
              <a:t> Ravi Kant </a:t>
            </a:r>
            <a:r>
              <a:rPr lang="en-US" dirty="0" err="1" smtClean="0"/>
              <a:t>Soni</a:t>
            </a:r>
            <a:r>
              <a:rPr lang="en-US" dirty="0" smtClean="0"/>
              <a:t> +918269000074</a:t>
            </a:r>
            <a:endParaRPr lang="en-US" dirty="0"/>
          </a:p>
        </p:txBody>
      </p:sp>
      <p:sp>
        <p:nvSpPr>
          <p:cNvPr id="8" name="Slide Number Placeholder 7"/>
          <p:cNvSpPr>
            <a:spLocks noGrp="1"/>
          </p:cNvSpPr>
          <p:nvPr>
            <p:ph type="sldNum" sz="quarter" idx="12"/>
          </p:nvPr>
        </p:nvSpPr>
        <p:spPr/>
        <p:txBody>
          <a:bodyPr/>
          <a:lstStyle/>
          <a:p>
            <a:fld id="{7278E106-62EC-41F2-90B3-FDFD6CA56EC6}" type="slidenum">
              <a:rPr lang="en-US" smtClean="0"/>
              <a:pPr/>
              <a:t>101</a:t>
            </a:fld>
            <a:endParaRPr lang="en-US" dirty="0"/>
          </a:p>
        </p:txBody>
      </p:sp>
      <p:sp>
        <p:nvSpPr>
          <p:cNvPr id="11" name="TextBox 10"/>
          <p:cNvSpPr txBox="1"/>
          <p:nvPr/>
        </p:nvSpPr>
        <p:spPr>
          <a:xfrm>
            <a:off x="228600" y="685800"/>
            <a:ext cx="8610600" cy="4708981"/>
          </a:xfrm>
          <a:prstGeom prst="rect">
            <a:avLst/>
          </a:prstGeom>
          <a:noFill/>
        </p:spPr>
        <p:txBody>
          <a:bodyPr wrap="square" rtlCol="0">
            <a:spAutoFit/>
          </a:bodyPr>
          <a:lstStyle/>
          <a:p>
            <a:r>
              <a:rPr lang="en-US" sz="2000" dirty="0" smtClean="0"/>
              <a:t>Sometimes it is necessary to add more swap space after installation. For example, you may upgrade the amount of RAM in your system from 1024MB to 2048 MB, but there is only 2048MB of swap space. It might be advantageous to increase the amount of swap space to 4096MB if you perform memory-intense operations or run applications that require a large amount of memory.</a:t>
            </a:r>
          </a:p>
          <a:p>
            <a:endParaRPr lang="en-US" sz="2000" dirty="0" smtClean="0"/>
          </a:p>
          <a:p>
            <a:r>
              <a:rPr lang="en-US" sz="2000" dirty="0" smtClean="0"/>
              <a:t>	</a:t>
            </a:r>
          </a:p>
          <a:p>
            <a:r>
              <a:rPr lang="en-US" sz="2000" b="1" dirty="0" smtClean="0"/>
              <a:t>	Three conditions for create one more swap partition:-</a:t>
            </a:r>
          </a:p>
          <a:p>
            <a:endParaRPr lang="en-US" sz="2000" dirty="0" smtClean="0"/>
          </a:p>
          <a:p>
            <a:pPr lvl="3">
              <a:buFont typeface="Wingdings" pitchFamily="2" charset="2"/>
              <a:buChar char="v"/>
            </a:pPr>
            <a:r>
              <a:rPr lang="en-US" sz="2000" dirty="0" smtClean="0"/>
              <a:t>	When you increase your Physical RAM after installation</a:t>
            </a:r>
          </a:p>
          <a:p>
            <a:pPr>
              <a:buFont typeface="Wingdings" pitchFamily="2" charset="2"/>
              <a:buChar char="v"/>
            </a:pPr>
            <a:endParaRPr lang="en-US" sz="2000" dirty="0" smtClean="0"/>
          </a:p>
          <a:p>
            <a:pPr lvl="3">
              <a:buFont typeface="Wingdings" pitchFamily="2" charset="2"/>
              <a:buChar char="v"/>
            </a:pPr>
            <a:r>
              <a:rPr lang="en-US" sz="2000" dirty="0" smtClean="0"/>
              <a:t>	If you forget about create swap partition during the installation</a:t>
            </a:r>
          </a:p>
          <a:p>
            <a:pPr>
              <a:buFont typeface="Wingdings" pitchFamily="2" charset="2"/>
              <a:buChar char="v"/>
            </a:pPr>
            <a:endParaRPr lang="en-US" sz="2000" dirty="0" smtClean="0"/>
          </a:p>
          <a:p>
            <a:pPr lvl="3">
              <a:buFont typeface="Wingdings" pitchFamily="2" charset="2"/>
              <a:buChar char="v"/>
            </a:pPr>
            <a:r>
              <a:rPr lang="en-US" sz="2000" dirty="0" smtClean="0"/>
              <a:t>	If you create less amount of swap partition during the installation</a:t>
            </a:r>
          </a:p>
        </p:txBody>
      </p:sp>
      <p:sp>
        <p:nvSpPr>
          <p:cNvPr id="9" name="Footer Placeholder 8"/>
          <p:cNvSpPr>
            <a:spLocks noGrp="1"/>
          </p:cNvSpPr>
          <p:nvPr>
            <p:ph type="ftr" sz="quarter" idx="11"/>
          </p:nvPr>
        </p:nvSpPr>
        <p:spPr/>
        <p:txBody>
          <a:bodyPr/>
          <a:lstStyle/>
          <a:p>
            <a:r>
              <a:rPr lang="en-US" dirty="0" smtClean="0"/>
              <a:t>SONI COMPUTER CLASSES</a:t>
            </a:r>
            <a:endParaRPr lang="en-US" dirty="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rot="-1620000">
            <a:off x="2345776" y="2844596"/>
            <a:ext cx="4648200" cy="1323439"/>
          </a:xfrm>
          <a:prstGeom prst="rect">
            <a:avLst/>
          </a:prstGeom>
          <a:noFill/>
          <a:effectLst>
            <a:outerShdw sx="156000" sy="156000" rotWithShape="0">
              <a:schemeClr val="bg2">
                <a:lumMod val="90000"/>
                <a:alpha val="27000"/>
              </a:schemeClr>
            </a:outerShdw>
          </a:effectLst>
        </p:spPr>
        <p:txBody>
          <a:bodyPr wrap="square" rtlCol="0">
            <a:spAutoFit/>
          </a:bodyPr>
          <a:lstStyle/>
          <a:p>
            <a:r>
              <a:rPr lang="en-US" sz="4000" dirty="0" smtClean="0">
                <a:solidFill>
                  <a:srgbClr val="FDE1BF"/>
                </a:solidFill>
              </a:rPr>
              <a:t> Ravi Kant </a:t>
            </a:r>
            <a:r>
              <a:rPr lang="en-US" sz="4000" dirty="0" err="1" smtClean="0">
                <a:solidFill>
                  <a:srgbClr val="FDE1BF"/>
                </a:solidFill>
              </a:rPr>
              <a:t>Soni</a:t>
            </a:r>
            <a:r>
              <a:rPr lang="en-US" sz="4000" dirty="0" smtClean="0">
                <a:solidFill>
                  <a:srgbClr val="FDE1BF"/>
                </a:solidFill>
              </a:rPr>
              <a:t> +918269000074</a:t>
            </a:r>
            <a:endParaRPr lang="en-US" sz="4000" dirty="0">
              <a:solidFill>
                <a:srgbClr val="FDE1BF"/>
              </a:solidFill>
            </a:endParaRPr>
          </a:p>
        </p:txBody>
      </p:sp>
      <p:sp>
        <p:nvSpPr>
          <p:cNvPr id="4" name="Freeform 3"/>
          <p:cNvSpPr/>
          <p:nvPr/>
        </p:nvSpPr>
        <p:spPr>
          <a:xfrm>
            <a:off x="0" y="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5" name="Picture 4" descr="images1.jpg"/>
          <p:cNvPicPr>
            <a:picLocks noChangeAspect="1"/>
          </p:cNvPicPr>
          <p:nvPr/>
        </p:nvPicPr>
        <p:blipFill>
          <a:blip r:embed="rId3"/>
          <a:stretch>
            <a:fillRect/>
          </a:stretch>
        </p:blipFill>
        <p:spPr>
          <a:xfrm>
            <a:off x="1" y="-38100"/>
            <a:ext cx="617714" cy="571500"/>
          </a:xfrm>
          <a:prstGeom prst="rect">
            <a:avLst/>
          </a:prstGeom>
        </p:spPr>
      </p:pic>
      <p:sp>
        <p:nvSpPr>
          <p:cNvPr id="6" name="Freeform 5"/>
          <p:cNvSpPr/>
          <p:nvPr/>
        </p:nvSpPr>
        <p:spPr>
          <a:xfrm>
            <a:off x="0" y="632460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TextBox 6"/>
          <p:cNvSpPr txBox="1"/>
          <p:nvPr/>
        </p:nvSpPr>
        <p:spPr>
          <a:xfrm>
            <a:off x="5257800" y="6488668"/>
            <a:ext cx="4343400" cy="369332"/>
          </a:xfrm>
          <a:custGeom>
            <a:avLst/>
            <a:gdLst>
              <a:gd name="connsiteX0" fmla="*/ 0 w 4343400"/>
              <a:gd name="connsiteY0" fmla="*/ 0 h 369332"/>
              <a:gd name="connsiteX1" fmla="*/ 4343400 w 4343400"/>
              <a:gd name="connsiteY1" fmla="*/ 0 h 369332"/>
              <a:gd name="connsiteX2" fmla="*/ 4343400 w 4343400"/>
              <a:gd name="connsiteY2" fmla="*/ 369332 h 369332"/>
              <a:gd name="connsiteX3" fmla="*/ 0 w 4343400"/>
              <a:gd name="connsiteY3" fmla="*/ 369332 h 369332"/>
              <a:gd name="connsiteX4" fmla="*/ 0 w 4343400"/>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369332">
                <a:moveTo>
                  <a:pt x="0" y="0"/>
                </a:moveTo>
                <a:lnTo>
                  <a:pt x="4343400" y="0"/>
                </a:lnTo>
                <a:lnTo>
                  <a:pt x="4343400" y="369332"/>
                </a:lnTo>
                <a:lnTo>
                  <a:pt x="0" y="369332"/>
                </a:lnTo>
                <a:lnTo>
                  <a:pt x="0" y="0"/>
                </a:lnTo>
                <a:close/>
              </a:path>
            </a:pathLst>
          </a:custGeom>
          <a:noFill/>
        </p:spPr>
        <p:txBody>
          <a:bodyPr wrap="square" rtlCol="0">
            <a:spAutoFit/>
          </a:bodyPr>
          <a:lstStyle/>
          <a:p>
            <a:r>
              <a:rPr lang="en-US" dirty="0" smtClean="0"/>
              <a:t> Ravi Kant </a:t>
            </a:r>
            <a:r>
              <a:rPr lang="en-US" dirty="0" err="1" smtClean="0"/>
              <a:t>Soni</a:t>
            </a:r>
            <a:r>
              <a:rPr lang="en-US" dirty="0" smtClean="0"/>
              <a:t> +918269000074</a:t>
            </a:r>
            <a:endParaRPr lang="en-US" dirty="0"/>
          </a:p>
        </p:txBody>
      </p:sp>
      <p:sp>
        <p:nvSpPr>
          <p:cNvPr id="8" name="Slide Number Placeholder 7"/>
          <p:cNvSpPr>
            <a:spLocks noGrp="1"/>
          </p:cNvSpPr>
          <p:nvPr>
            <p:ph type="sldNum" sz="quarter" idx="12"/>
          </p:nvPr>
        </p:nvSpPr>
        <p:spPr/>
        <p:txBody>
          <a:bodyPr/>
          <a:lstStyle/>
          <a:p>
            <a:fld id="{7278E106-62EC-41F2-90B3-FDFD6CA56EC6}" type="slidenum">
              <a:rPr lang="en-US" smtClean="0"/>
              <a:pPr/>
              <a:t>102</a:t>
            </a:fld>
            <a:endParaRPr lang="en-US" dirty="0"/>
          </a:p>
        </p:txBody>
      </p:sp>
      <p:sp>
        <p:nvSpPr>
          <p:cNvPr id="11" name="TextBox 10"/>
          <p:cNvSpPr txBox="1"/>
          <p:nvPr/>
        </p:nvSpPr>
        <p:spPr>
          <a:xfrm>
            <a:off x="0" y="609600"/>
            <a:ext cx="9144000" cy="5632311"/>
          </a:xfrm>
          <a:prstGeom prst="rect">
            <a:avLst/>
          </a:prstGeom>
          <a:noFill/>
        </p:spPr>
        <p:txBody>
          <a:bodyPr wrap="square" rtlCol="0">
            <a:spAutoFit/>
          </a:bodyPr>
          <a:lstStyle/>
          <a:p>
            <a:r>
              <a:rPr lang="en-US" sz="2000" dirty="0" smtClean="0"/>
              <a:t>[root@station1 /]# free  -m</a:t>
            </a:r>
          </a:p>
          <a:p>
            <a:r>
              <a:rPr lang="en-US" sz="2000" b="1" dirty="0" smtClean="0"/>
              <a:t>		</a:t>
            </a:r>
            <a:r>
              <a:rPr lang="en-US" sz="2000" dirty="0" smtClean="0"/>
              <a:t>For view the total available Random Access Memory (RAM)</a:t>
            </a:r>
          </a:p>
          <a:p>
            <a:endParaRPr lang="en-US" sz="2000" dirty="0" smtClean="0"/>
          </a:p>
          <a:p>
            <a:r>
              <a:rPr lang="en-US" sz="2000" dirty="0" smtClean="0"/>
              <a:t>[root@station1 /]# </a:t>
            </a:r>
            <a:r>
              <a:rPr lang="en-US" sz="2000" dirty="0" err="1" smtClean="0"/>
              <a:t>fdisk</a:t>
            </a:r>
            <a:r>
              <a:rPr lang="en-US" sz="2000" dirty="0" smtClean="0"/>
              <a:t>  -l</a:t>
            </a:r>
          </a:p>
          <a:p>
            <a:r>
              <a:rPr lang="en-US" sz="2000" dirty="0" smtClean="0"/>
              <a:t>		For identify hard disk controller in your hard disk (just like /dev/</a:t>
            </a:r>
            <a:r>
              <a:rPr lang="en-US" sz="2000" dirty="0" err="1" smtClean="0"/>
              <a:t>hda</a:t>
            </a:r>
            <a:r>
              <a:rPr lang="en-US" sz="2000" dirty="0" smtClean="0"/>
              <a:t>)</a:t>
            </a:r>
          </a:p>
          <a:p>
            <a:r>
              <a:rPr lang="en-US" sz="2000" dirty="0" smtClean="0"/>
              <a:t>		For identify cylinder value (Total &amp; Free) </a:t>
            </a:r>
          </a:p>
          <a:p>
            <a:r>
              <a:rPr lang="en-US" sz="1000" dirty="0" smtClean="0"/>
              <a:t>		</a:t>
            </a:r>
          </a:p>
          <a:p>
            <a:r>
              <a:rPr lang="en-US" sz="2000" dirty="0" smtClean="0"/>
              <a:t>[root@station1 /]# </a:t>
            </a:r>
            <a:r>
              <a:rPr lang="en-US" sz="2000" dirty="0" err="1" smtClean="0"/>
              <a:t>fdisk</a:t>
            </a:r>
            <a:r>
              <a:rPr lang="en-US" sz="2000" dirty="0" smtClean="0"/>
              <a:t>  /dev/</a:t>
            </a:r>
            <a:r>
              <a:rPr lang="en-US" sz="2000" dirty="0" err="1" smtClean="0"/>
              <a:t>hda</a:t>
            </a:r>
            <a:endParaRPr lang="en-US" sz="2000" dirty="0" smtClean="0"/>
          </a:p>
          <a:p>
            <a:r>
              <a:rPr lang="en-US" sz="2000" dirty="0" smtClean="0"/>
              <a:t>		Command (m for help): n</a:t>
            </a:r>
          </a:p>
          <a:p>
            <a:r>
              <a:rPr lang="en-US" sz="2000" dirty="0" smtClean="0"/>
              <a:t>First cylinder (1791-9729, default 1791): Enter</a:t>
            </a:r>
          </a:p>
          <a:p>
            <a:r>
              <a:rPr lang="en-US" sz="2000" dirty="0" smtClean="0"/>
              <a:t>Last cylinder or +size or +</a:t>
            </a:r>
            <a:r>
              <a:rPr lang="en-US" sz="2000" dirty="0" err="1" smtClean="0"/>
              <a:t>sizeM</a:t>
            </a:r>
            <a:r>
              <a:rPr lang="en-US" sz="2000" dirty="0" smtClean="0"/>
              <a:t> or +</a:t>
            </a:r>
            <a:r>
              <a:rPr lang="en-US" sz="2000" dirty="0" err="1" smtClean="0"/>
              <a:t>sizeK</a:t>
            </a:r>
            <a:r>
              <a:rPr lang="en-US" sz="2000" dirty="0" smtClean="0"/>
              <a:t> (1791-9729, default 9729): +1024M (For 1GB)</a:t>
            </a:r>
          </a:p>
          <a:p>
            <a:r>
              <a:rPr lang="en-US" sz="2000" dirty="0" smtClean="0"/>
              <a:t>		Command (m for help): p	(for show the partition table) </a:t>
            </a:r>
          </a:p>
          <a:p>
            <a:r>
              <a:rPr lang="en-US" sz="2000" dirty="0" smtClean="0"/>
              <a:t>		Command (m for help): t	(for change the partition ID) </a:t>
            </a:r>
          </a:p>
          <a:p>
            <a:r>
              <a:rPr lang="en-US" sz="2000" dirty="0" smtClean="0"/>
              <a:t>		Partition number (1-6): 6</a:t>
            </a:r>
          </a:p>
          <a:p>
            <a:r>
              <a:rPr lang="en-US" sz="2000" dirty="0" smtClean="0"/>
              <a:t>		Hex code (type L to list codes):82</a:t>
            </a:r>
          </a:p>
          <a:p>
            <a:r>
              <a:rPr lang="en-US" sz="2000" dirty="0" smtClean="0"/>
              <a:t>		Command (m for help): w	(for save the partition table) </a:t>
            </a:r>
          </a:p>
          <a:p>
            <a:endParaRPr lang="en-US" sz="1000" b="1" dirty="0" smtClean="0"/>
          </a:p>
          <a:p>
            <a:r>
              <a:rPr lang="en-US" sz="2000" dirty="0" smtClean="0"/>
              <a:t>[root@station1 /]# </a:t>
            </a:r>
            <a:r>
              <a:rPr lang="en-US" sz="2000" dirty="0" err="1" smtClean="0"/>
              <a:t>partprobe</a:t>
            </a:r>
            <a:endParaRPr lang="en-US" sz="2000" dirty="0" smtClean="0"/>
          </a:p>
          <a:p>
            <a:r>
              <a:rPr lang="en-US" sz="2000" dirty="0" smtClean="0"/>
              <a:t>		(For update the partition table without reboot)</a:t>
            </a:r>
          </a:p>
        </p:txBody>
      </p:sp>
      <p:sp>
        <p:nvSpPr>
          <p:cNvPr id="9" name="Footer Placeholder 8"/>
          <p:cNvSpPr>
            <a:spLocks noGrp="1"/>
          </p:cNvSpPr>
          <p:nvPr>
            <p:ph type="ftr" sz="quarter" idx="11"/>
          </p:nvPr>
        </p:nvSpPr>
        <p:spPr/>
        <p:txBody>
          <a:bodyPr/>
          <a:lstStyle/>
          <a:p>
            <a:r>
              <a:rPr lang="en-US" dirty="0" smtClean="0"/>
              <a:t>SONI COMPUTER CLASSES</a:t>
            </a:r>
            <a:endParaRPr lang="en-US" dirty="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rot="-1620000">
            <a:off x="2345776" y="2844596"/>
            <a:ext cx="4648200" cy="1323439"/>
          </a:xfrm>
          <a:prstGeom prst="rect">
            <a:avLst/>
          </a:prstGeom>
          <a:noFill/>
          <a:effectLst>
            <a:outerShdw sx="156000" sy="156000" rotWithShape="0">
              <a:schemeClr val="bg2">
                <a:lumMod val="90000"/>
                <a:alpha val="27000"/>
              </a:schemeClr>
            </a:outerShdw>
          </a:effectLst>
        </p:spPr>
        <p:txBody>
          <a:bodyPr wrap="square" rtlCol="0">
            <a:spAutoFit/>
          </a:bodyPr>
          <a:lstStyle/>
          <a:p>
            <a:r>
              <a:rPr lang="en-US" sz="4000" dirty="0" smtClean="0">
                <a:solidFill>
                  <a:srgbClr val="FDE1BF"/>
                </a:solidFill>
              </a:rPr>
              <a:t> Ravi Kant </a:t>
            </a:r>
            <a:r>
              <a:rPr lang="en-US" sz="4000" dirty="0" err="1" smtClean="0">
                <a:solidFill>
                  <a:srgbClr val="FDE1BF"/>
                </a:solidFill>
              </a:rPr>
              <a:t>Soni</a:t>
            </a:r>
            <a:r>
              <a:rPr lang="en-US" sz="4000" dirty="0" smtClean="0">
                <a:solidFill>
                  <a:srgbClr val="FDE1BF"/>
                </a:solidFill>
              </a:rPr>
              <a:t> +918269000074</a:t>
            </a:r>
            <a:endParaRPr lang="en-US" sz="4000" dirty="0">
              <a:solidFill>
                <a:srgbClr val="FDE1BF"/>
              </a:solidFill>
            </a:endParaRPr>
          </a:p>
        </p:txBody>
      </p:sp>
      <p:sp>
        <p:nvSpPr>
          <p:cNvPr id="4" name="Freeform 3"/>
          <p:cNvSpPr/>
          <p:nvPr/>
        </p:nvSpPr>
        <p:spPr>
          <a:xfrm>
            <a:off x="0" y="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5" name="Picture 4" descr="images1.jpg"/>
          <p:cNvPicPr>
            <a:picLocks noChangeAspect="1"/>
          </p:cNvPicPr>
          <p:nvPr/>
        </p:nvPicPr>
        <p:blipFill>
          <a:blip r:embed="rId3"/>
          <a:stretch>
            <a:fillRect/>
          </a:stretch>
        </p:blipFill>
        <p:spPr>
          <a:xfrm>
            <a:off x="1" y="-38100"/>
            <a:ext cx="617714" cy="571500"/>
          </a:xfrm>
          <a:prstGeom prst="rect">
            <a:avLst/>
          </a:prstGeom>
        </p:spPr>
      </p:pic>
      <p:sp>
        <p:nvSpPr>
          <p:cNvPr id="6" name="Freeform 5"/>
          <p:cNvSpPr/>
          <p:nvPr/>
        </p:nvSpPr>
        <p:spPr>
          <a:xfrm>
            <a:off x="0" y="632460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TextBox 6"/>
          <p:cNvSpPr txBox="1"/>
          <p:nvPr/>
        </p:nvSpPr>
        <p:spPr>
          <a:xfrm>
            <a:off x="5257800" y="6488668"/>
            <a:ext cx="4343400" cy="369332"/>
          </a:xfrm>
          <a:custGeom>
            <a:avLst/>
            <a:gdLst>
              <a:gd name="connsiteX0" fmla="*/ 0 w 4343400"/>
              <a:gd name="connsiteY0" fmla="*/ 0 h 369332"/>
              <a:gd name="connsiteX1" fmla="*/ 4343400 w 4343400"/>
              <a:gd name="connsiteY1" fmla="*/ 0 h 369332"/>
              <a:gd name="connsiteX2" fmla="*/ 4343400 w 4343400"/>
              <a:gd name="connsiteY2" fmla="*/ 369332 h 369332"/>
              <a:gd name="connsiteX3" fmla="*/ 0 w 4343400"/>
              <a:gd name="connsiteY3" fmla="*/ 369332 h 369332"/>
              <a:gd name="connsiteX4" fmla="*/ 0 w 4343400"/>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369332">
                <a:moveTo>
                  <a:pt x="0" y="0"/>
                </a:moveTo>
                <a:lnTo>
                  <a:pt x="4343400" y="0"/>
                </a:lnTo>
                <a:lnTo>
                  <a:pt x="4343400" y="369332"/>
                </a:lnTo>
                <a:lnTo>
                  <a:pt x="0" y="369332"/>
                </a:lnTo>
                <a:lnTo>
                  <a:pt x="0" y="0"/>
                </a:lnTo>
                <a:close/>
              </a:path>
            </a:pathLst>
          </a:custGeom>
          <a:noFill/>
        </p:spPr>
        <p:txBody>
          <a:bodyPr wrap="square" rtlCol="0">
            <a:spAutoFit/>
          </a:bodyPr>
          <a:lstStyle/>
          <a:p>
            <a:r>
              <a:rPr lang="en-US" dirty="0" smtClean="0"/>
              <a:t> Ravi Kant </a:t>
            </a:r>
            <a:r>
              <a:rPr lang="en-US" dirty="0" err="1" smtClean="0"/>
              <a:t>Soni</a:t>
            </a:r>
            <a:r>
              <a:rPr lang="en-US" dirty="0" smtClean="0"/>
              <a:t> +918269000074</a:t>
            </a:r>
            <a:endParaRPr lang="en-US" dirty="0"/>
          </a:p>
        </p:txBody>
      </p:sp>
      <p:sp>
        <p:nvSpPr>
          <p:cNvPr id="8" name="Slide Number Placeholder 7"/>
          <p:cNvSpPr>
            <a:spLocks noGrp="1"/>
          </p:cNvSpPr>
          <p:nvPr>
            <p:ph type="sldNum" sz="quarter" idx="12"/>
          </p:nvPr>
        </p:nvSpPr>
        <p:spPr/>
        <p:txBody>
          <a:bodyPr/>
          <a:lstStyle/>
          <a:p>
            <a:fld id="{7278E106-62EC-41F2-90B3-FDFD6CA56EC6}" type="slidenum">
              <a:rPr lang="en-US" smtClean="0"/>
              <a:pPr/>
              <a:t>103</a:t>
            </a:fld>
            <a:endParaRPr lang="en-US" dirty="0"/>
          </a:p>
        </p:txBody>
      </p:sp>
      <p:sp>
        <p:nvSpPr>
          <p:cNvPr id="11" name="TextBox 10"/>
          <p:cNvSpPr txBox="1"/>
          <p:nvPr/>
        </p:nvSpPr>
        <p:spPr>
          <a:xfrm>
            <a:off x="152400" y="838200"/>
            <a:ext cx="9144000" cy="5324535"/>
          </a:xfrm>
          <a:prstGeom prst="rect">
            <a:avLst/>
          </a:prstGeom>
          <a:noFill/>
        </p:spPr>
        <p:txBody>
          <a:bodyPr wrap="square" rtlCol="0">
            <a:spAutoFit/>
          </a:bodyPr>
          <a:lstStyle/>
          <a:p>
            <a:r>
              <a:rPr lang="en-US" sz="2000" dirty="0" smtClean="0"/>
              <a:t>[root@station1 /]# </a:t>
            </a:r>
            <a:r>
              <a:rPr lang="en-US" sz="2000" dirty="0" err="1" smtClean="0"/>
              <a:t>swapon</a:t>
            </a:r>
            <a:r>
              <a:rPr lang="en-US" sz="2000" dirty="0" smtClean="0"/>
              <a:t>  -s</a:t>
            </a:r>
          </a:p>
          <a:p>
            <a:r>
              <a:rPr lang="en-US" sz="2000" dirty="0" smtClean="0"/>
              <a:t>		For view the current status of swap partition</a:t>
            </a:r>
          </a:p>
          <a:p>
            <a:endParaRPr lang="en-US" sz="2000" dirty="0" smtClean="0"/>
          </a:p>
          <a:p>
            <a:r>
              <a:rPr lang="en-US" sz="2000" dirty="0" smtClean="0"/>
              <a:t>[root@station1 /]# </a:t>
            </a:r>
            <a:r>
              <a:rPr lang="en-US" sz="2000" dirty="0" err="1" smtClean="0"/>
              <a:t>mkswap</a:t>
            </a:r>
            <a:r>
              <a:rPr lang="en-US" sz="2000" dirty="0" smtClean="0"/>
              <a:t>  /dev/hda6</a:t>
            </a:r>
          </a:p>
          <a:p>
            <a:r>
              <a:rPr lang="en-US" sz="2000" dirty="0" smtClean="0"/>
              <a:t>		For format the swap partition</a:t>
            </a:r>
          </a:p>
          <a:p>
            <a:endParaRPr lang="en-US" sz="2000" dirty="0" smtClean="0"/>
          </a:p>
          <a:p>
            <a:r>
              <a:rPr lang="en-US" sz="2000" dirty="0" smtClean="0"/>
              <a:t>[root@station1 /]# </a:t>
            </a:r>
            <a:r>
              <a:rPr lang="en-US" sz="2000" dirty="0" err="1" smtClean="0"/>
              <a:t>swapoff</a:t>
            </a:r>
            <a:r>
              <a:rPr lang="en-US" sz="2000" dirty="0" smtClean="0"/>
              <a:t>  -a</a:t>
            </a:r>
          </a:p>
          <a:p>
            <a:r>
              <a:rPr lang="en-US" sz="2000" dirty="0" smtClean="0"/>
              <a:t>		For off to all swap partition</a:t>
            </a:r>
          </a:p>
          <a:p>
            <a:endParaRPr lang="en-US" sz="2000" dirty="0" smtClean="0"/>
          </a:p>
          <a:p>
            <a:r>
              <a:rPr lang="en-US" sz="2000" dirty="0" smtClean="0"/>
              <a:t>[root@station1 /]# </a:t>
            </a:r>
            <a:r>
              <a:rPr lang="en-US" sz="2000" dirty="0" err="1" smtClean="0"/>
              <a:t>swapon</a:t>
            </a:r>
            <a:r>
              <a:rPr lang="en-US" sz="2000" dirty="0" smtClean="0"/>
              <a:t>  -p  1  /dev/hda3</a:t>
            </a:r>
          </a:p>
          <a:p>
            <a:r>
              <a:rPr lang="en-US" sz="2000" dirty="0" smtClean="0"/>
              <a:t>		For on to hda3 partition in swap with priority 1</a:t>
            </a:r>
          </a:p>
          <a:p>
            <a:endParaRPr lang="en-US" sz="2000" dirty="0" smtClean="0"/>
          </a:p>
          <a:p>
            <a:r>
              <a:rPr lang="en-US" sz="2000" dirty="0" smtClean="0"/>
              <a:t>[root@station1 /]# </a:t>
            </a:r>
            <a:r>
              <a:rPr lang="en-US" sz="2000" dirty="0" err="1" smtClean="0"/>
              <a:t>swapon</a:t>
            </a:r>
            <a:r>
              <a:rPr lang="en-US" sz="2000" dirty="0" smtClean="0"/>
              <a:t>  -p  2  /dev/hda6</a:t>
            </a:r>
          </a:p>
          <a:p>
            <a:r>
              <a:rPr lang="en-US" sz="2000" dirty="0" smtClean="0"/>
              <a:t>		For on to hda6 partition in swap with priority 2</a:t>
            </a:r>
          </a:p>
          <a:p>
            <a:endParaRPr lang="en-US" sz="2000" dirty="0" smtClean="0"/>
          </a:p>
          <a:p>
            <a:r>
              <a:rPr lang="en-US" sz="2000" dirty="0" smtClean="0"/>
              <a:t>[root@station1 /]# </a:t>
            </a:r>
            <a:r>
              <a:rPr lang="en-US" sz="2000" dirty="0" err="1" smtClean="0"/>
              <a:t>swapon</a:t>
            </a:r>
            <a:r>
              <a:rPr lang="en-US" sz="2000" dirty="0" smtClean="0"/>
              <a:t>  -s</a:t>
            </a:r>
          </a:p>
          <a:p>
            <a:r>
              <a:rPr lang="en-US" sz="2000" dirty="0" smtClean="0"/>
              <a:t>		For view the current status of swap partition</a:t>
            </a:r>
          </a:p>
        </p:txBody>
      </p:sp>
      <p:sp>
        <p:nvSpPr>
          <p:cNvPr id="9" name="Footer Placeholder 8"/>
          <p:cNvSpPr>
            <a:spLocks noGrp="1"/>
          </p:cNvSpPr>
          <p:nvPr>
            <p:ph type="ftr" sz="quarter" idx="11"/>
          </p:nvPr>
        </p:nvSpPr>
        <p:spPr/>
        <p:txBody>
          <a:bodyPr/>
          <a:lstStyle/>
          <a:p>
            <a:r>
              <a:rPr lang="en-US" dirty="0" smtClean="0"/>
              <a:t>SONI COMPUTER CLASSES</a:t>
            </a:r>
            <a:endParaRPr lang="en-US" dirty="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rot="-1620000">
            <a:off x="2345776" y="2844596"/>
            <a:ext cx="4648200" cy="1323439"/>
          </a:xfrm>
          <a:prstGeom prst="rect">
            <a:avLst/>
          </a:prstGeom>
          <a:noFill/>
          <a:effectLst>
            <a:outerShdw sx="156000" sy="156000" rotWithShape="0">
              <a:schemeClr val="bg2">
                <a:lumMod val="90000"/>
                <a:alpha val="27000"/>
              </a:schemeClr>
            </a:outerShdw>
          </a:effectLst>
        </p:spPr>
        <p:txBody>
          <a:bodyPr wrap="square" rtlCol="0">
            <a:spAutoFit/>
          </a:bodyPr>
          <a:lstStyle/>
          <a:p>
            <a:r>
              <a:rPr lang="en-US" sz="4000" dirty="0" smtClean="0">
                <a:solidFill>
                  <a:srgbClr val="FDE1BF"/>
                </a:solidFill>
              </a:rPr>
              <a:t> Ravi Kant </a:t>
            </a:r>
            <a:r>
              <a:rPr lang="en-US" sz="4000" dirty="0" err="1" smtClean="0">
                <a:solidFill>
                  <a:srgbClr val="FDE1BF"/>
                </a:solidFill>
              </a:rPr>
              <a:t>Soni</a:t>
            </a:r>
            <a:r>
              <a:rPr lang="en-US" sz="4000" dirty="0" smtClean="0">
                <a:solidFill>
                  <a:srgbClr val="FDE1BF"/>
                </a:solidFill>
              </a:rPr>
              <a:t> +918269000074</a:t>
            </a:r>
            <a:endParaRPr lang="en-US" sz="4000" dirty="0">
              <a:solidFill>
                <a:srgbClr val="FDE1BF"/>
              </a:solidFill>
            </a:endParaRPr>
          </a:p>
        </p:txBody>
      </p:sp>
      <p:sp>
        <p:nvSpPr>
          <p:cNvPr id="4" name="Freeform 3"/>
          <p:cNvSpPr/>
          <p:nvPr/>
        </p:nvSpPr>
        <p:spPr>
          <a:xfrm>
            <a:off x="0" y="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5" name="Picture 4" descr="images1.jpg"/>
          <p:cNvPicPr>
            <a:picLocks noChangeAspect="1"/>
          </p:cNvPicPr>
          <p:nvPr/>
        </p:nvPicPr>
        <p:blipFill>
          <a:blip r:embed="rId3"/>
          <a:stretch>
            <a:fillRect/>
          </a:stretch>
        </p:blipFill>
        <p:spPr>
          <a:xfrm>
            <a:off x="1" y="-38100"/>
            <a:ext cx="617714" cy="571500"/>
          </a:xfrm>
          <a:prstGeom prst="rect">
            <a:avLst/>
          </a:prstGeom>
        </p:spPr>
      </p:pic>
      <p:sp>
        <p:nvSpPr>
          <p:cNvPr id="6" name="Freeform 5"/>
          <p:cNvSpPr/>
          <p:nvPr/>
        </p:nvSpPr>
        <p:spPr>
          <a:xfrm>
            <a:off x="0" y="632460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TextBox 6"/>
          <p:cNvSpPr txBox="1"/>
          <p:nvPr/>
        </p:nvSpPr>
        <p:spPr>
          <a:xfrm>
            <a:off x="5257800" y="6488668"/>
            <a:ext cx="4343400" cy="369332"/>
          </a:xfrm>
          <a:custGeom>
            <a:avLst/>
            <a:gdLst>
              <a:gd name="connsiteX0" fmla="*/ 0 w 4343400"/>
              <a:gd name="connsiteY0" fmla="*/ 0 h 369332"/>
              <a:gd name="connsiteX1" fmla="*/ 4343400 w 4343400"/>
              <a:gd name="connsiteY1" fmla="*/ 0 h 369332"/>
              <a:gd name="connsiteX2" fmla="*/ 4343400 w 4343400"/>
              <a:gd name="connsiteY2" fmla="*/ 369332 h 369332"/>
              <a:gd name="connsiteX3" fmla="*/ 0 w 4343400"/>
              <a:gd name="connsiteY3" fmla="*/ 369332 h 369332"/>
              <a:gd name="connsiteX4" fmla="*/ 0 w 4343400"/>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369332">
                <a:moveTo>
                  <a:pt x="0" y="0"/>
                </a:moveTo>
                <a:lnTo>
                  <a:pt x="4343400" y="0"/>
                </a:lnTo>
                <a:lnTo>
                  <a:pt x="4343400" y="369332"/>
                </a:lnTo>
                <a:lnTo>
                  <a:pt x="0" y="369332"/>
                </a:lnTo>
                <a:lnTo>
                  <a:pt x="0" y="0"/>
                </a:lnTo>
                <a:close/>
              </a:path>
            </a:pathLst>
          </a:custGeom>
          <a:noFill/>
        </p:spPr>
        <p:txBody>
          <a:bodyPr wrap="square" rtlCol="0">
            <a:spAutoFit/>
          </a:bodyPr>
          <a:lstStyle/>
          <a:p>
            <a:r>
              <a:rPr lang="en-US" dirty="0" smtClean="0"/>
              <a:t> Ravi Kant </a:t>
            </a:r>
            <a:r>
              <a:rPr lang="en-US" dirty="0" err="1" smtClean="0"/>
              <a:t>Soni</a:t>
            </a:r>
            <a:r>
              <a:rPr lang="en-US" dirty="0" smtClean="0"/>
              <a:t> +918269000074</a:t>
            </a:r>
            <a:endParaRPr lang="en-US" dirty="0"/>
          </a:p>
        </p:txBody>
      </p:sp>
      <p:sp>
        <p:nvSpPr>
          <p:cNvPr id="8" name="Slide Number Placeholder 7"/>
          <p:cNvSpPr>
            <a:spLocks noGrp="1"/>
          </p:cNvSpPr>
          <p:nvPr>
            <p:ph type="sldNum" sz="quarter" idx="12"/>
          </p:nvPr>
        </p:nvSpPr>
        <p:spPr/>
        <p:txBody>
          <a:bodyPr/>
          <a:lstStyle/>
          <a:p>
            <a:fld id="{7278E106-62EC-41F2-90B3-FDFD6CA56EC6}" type="slidenum">
              <a:rPr lang="en-US" smtClean="0"/>
              <a:pPr/>
              <a:t>104</a:t>
            </a:fld>
            <a:endParaRPr lang="en-US" dirty="0"/>
          </a:p>
        </p:txBody>
      </p:sp>
      <p:sp>
        <p:nvSpPr>
          <p:cNvPr id="11" name="TextBox 10"/>
          <p:cNvSpPr txBox="1"/>
          <p:nvPr/>
        </p:nvSpPr>
        <p:spPr>
          <a:xfrm>
            <a:off x="152400" y="3309878"/>
            <a:ext cx="9144000" cy="2862322"/>
          </a:xfrm>
          <a:prstGeom prst="rect">
            <a:avLst/>
          </a:prstGeom>
          <a:noFill/>
        </p:spPr>
        <p:txBody>
          <a:bodyPr wrap="square" rtlCol="0">
            <a:spAutoFit/>
          </a:bodyPr>
          <a:lstStyle/>
          <a:p>
            <a:pPr algn="ctr"/>
            <a:r>
              <a:rPr lang="en-US" sz="2000" b="1" dirty="0" smtClean="0"/>
              <a:t>For remove swap partition which you have created</a:t>
            </a:r>
          </a:p>
          <a:p>
            <a:endParaRPr lang="en-US" sz="2000" dirty="0" smtClean="0"/>
          </a:p>
          <a:p>
            <a:r>
              <a:rPr lang="en-US" sz="2000" dirty="0" smtClean="0"/>
              <a:t>[root@station1 /]# </a:t>
            </a:r>
            <a:r>
              <a:rPr lang="en-US" sz="2000" dirty="0" err="1" smtClean="0"/>
              <a:t>swapoff</a:t>
            </a:r>
            <a:r>
              <a:rPr lang="en-US" sz="2000" dirty="0" smtClean="0"/>
              <a:t>  /dev/hda6</a:t>
            </a:r>
          </a:p>
          <a:p>
            <a:r>
              <a:rPr lang="en-US" sz="2000" dirty="0" smtClean="0"/>
              <a:t>		For </a:t>
            </a:r>
            <a:r>
              <a:rPr lang="en-US" sz="2000" dirty="0" err="1" smtClean="0"/>
              <a:t>deactive</a:t>
            </a:r>
            <a:r>
              <a:rPr lang="en-US" sz="2000" dirty="0" smtClean="0"/>
              <a:t> to hda6 swap partition </a:t>
            </a:r>
          </a:p>
          <a:p>
            <a:endParaRPr lang="en-US" sz="2000" dirty="0" smtClean="0"/>
          </a:p>
          <a:p>
            <a:r>
              <a:rPr lang="en-US" sz="2000" dirty="0" smtClean="0"/>
              <a:t>[root@station1 /]# </a:t>
            </a:r>
            <a:r>
              <a:rPr lang="en-US" sz="2000" dirty="0" err="1" smtClean="0"/>
              <a:t>swapon</a:t>
            </a:r>
            <a:r>
              <a:rPr lang="en-US" sz="2000" dirty="0" smtClean="0"/>
              <a:t>  -s</a:t>
            </a:r>
          </a:p>
          <a:p>
            <a:r>
              <a:rPr lang="en-US" sz="2000" dirty="0" smtClean="0"/>
              <a:t>		For view the current status of swap partition</a:t>
            </a:r>
          </a:p>
          <a:p>
            <a:endParaRPr lang="en-US" sz="2000" dirty="0" smtClean="0"/>
          </a:p>
          <a:p>
            <a:r>
              <a:rPr lang="en-US" sz="2000" dirty="0" smtClean="0"/>
              <a:t>Than delete swap partition from </a:t>
            </a:r>
            <a:r>
              <a:rPr lang="en-US" sz="2000" dirty="0" err="1" smtClean="0"/>
              <a:t>fdisk</a:t>
            </a:r>
            <a:endParaRPr lang="en-US" sz="2000" dirty="0" smtClean="0"/>
          </a:p>
        </p:txBody>
      </p:sp>
      <p:sp>
        <p:nvSpPr>
          <p:cNvPr id="9" name="TextBox 8"/>
          <p:cNvSpPr txBox="1"/>
          <p:nvPr/>
        </p:nvSpPr>
        <p:spPr>
          <a:xfrm>
            <a:off x="8610600" y="6019800"/>
            <a:ext cx="838200" cy="307777"/>
          </a:xfrm>
          <a:prstGeom prst="rect">
            <a:avLst/>
          </a:prstGeom>
          <a:noFill/>
        </p:spPr>
        <p:txBody>
          <a:bodyPr wrap="square" rtlCol="0">
            <a:spAutoFit/>
          </a:bodyPr>
          <a:lstStyle/>
          <a:p>
            <a:r>
              <a:rPr lang="en-US" sz="1400" b="1" dirty="0" smtClean="0"/>
              <a:t>END</a:t>
            </a:r>
            <a:endParaRPr lang="en-US" sz="1400" b="1" dirty="0"/>
          </a:p>
        </p:txBody>
      </p:sp>
      <p:sp>
        <p:nvSpPr>
          <p:cNvPr id="14" name="TextBox 13"/>
          <p:cNvSpPr txBox="1"/>
          <p:nvPr/>
        </p:nvSpPr>
        <p:spPr>
          <a:xfrm>
            <a:off x="152400" y="685800"/>
            <a:ext cx="9144000" cy="2246769"/>
          </a:xfrm>
          <a:prstGeom prst="rect">
            <a:avLst/>
          </a:prstGeom>
          <a:noFill/>
        </p:spPr>
        <p:txBody>
          <a:bodyPr wrap="square" rtlCol="0">
            <a:spAutoFit/>
          </a:bodyPr>
          <a:lstStyle/>
          <a:p>
            <a:r>
              <a:rPr lang="en-US" sz="2000" b="1" dirty="0" smtClean="0"/>
              <a:t>		For permanent mount to hda6 partition on swap</a:t>
            </a:r>
          </a:p>
          <a:p>
            <a:endParaRPr lang="en-US" sz="2000" dirty="0" smtClean="0"/>
          </a:p>
          <a:p>
            <a:r>
              <a:rPr lang="en-US" sz="2000" dirty="0" smtClean="0"/>
              <a:t>[root@station1 /]# vim  /etc/</a:t>
            </a:r>
            <a:r>
              <a:rPr lang="en-US" sz="2000" dirty="0" err="1" smtClean="0"/>
              <a:t>fstab</a:t>
            </a:r>
            <a:endParaRPr lang="en-US" sz="2000" dirty="0" smtClean="0"/>
          </a:p>
          <a:p>
            <a:r>
              <a:rPr lang="en-US" sz="2000" b="1" dirty="0" smtClean="0"/>
              <a:t>	/dev/hda6	swap	</a:t>
            </a:r>
            <a:r>
              <a:rPr lang="en-US" sz="2000" b="1" dirty="0" err="1" smtClean="0"/>
              <a:t>swap</a:t>
            </a:r>
            <a:r>
              <a:rPr lang="en-US" sz="2000" b="1" dirty="0" smtClean="0"/>
              <a:t>	defaults		0  0</a:t>
            </a:r>
          </a:p>
          <a:p>
            <a:endParaRPr lang="en-US" sz="2000" b="1" dirty="0" smtClean="0"/>
          </a:p>
          <a:p>
            <a:r>
              <a:rPr lang="en-US" sz="2000" dirty="0" smtClean="0"/>
              <a:t>[root@station1 /]# mount  -a</a:t>
            </a:r>
          </a:p>
          <a:p>
            <a:r>
              <a:rPr lang="en-US" sz="2000" dirty="0" smtClean="0"/>
              <a:t>		For update the </a:t>
            </a:r>
            <a:r>
              <a:rPr lang="en-US" sz="2000" dirty="0" err="1" smtClean="0"/>
              <a:t>fstab</a:t>
            </a:r>
            <a:r>
              <a:rPr lang="en-US" sz="2000" dirty="0" smtClean="0"/>
              <a:t> file</a:t>
            </a:r>
          </a:p>
        </p:txBody>
      </p:sp>
      <p:cxnSp>
        <p:nvCxnSpPr>
          <p:cNvPr id="16" name="Straight Connector 15"/>
          <p:cNvCxnSpPr/>
          <p:nvPr/>
        </p:nvCxnSpPr>
        <p:spPr>
          <a:xfrm flipV="1">
            <a:off x="0" y="3048000"/>
            <a:ext cx="9144000" cy="76200"/>
          </a:xfrm>
          <a:prstGeom prst="line">
            <a:avLst/>
          </a:prstGeom>
        </p:spPr>
        <p:style>
          <a:lnRef idx="3">
            <a:schemeClr val="accent2"/>
          </a:lnRef>
          <a:fillRef idx="0">
            <a:schemeClr val="accent2"/>
          </a:fillRef>
          <a:effectRef idx="2">
            <a:schemeClr val="accent2"/>
          </a:effectRef>
          <a:fontRef idx="minor">
            <a:schemeClr val="tx1"/>
          </a:fontRef>
        </p:style>
      </p:cxnSp>
      <p:sp>
        <p:nvSpPr>
          <p:cNvPr id="12" name="Footer Placeholder 11"/>
          <p:cNvSpPr>
            <a:spLocks noGrp="1"/>
          </p:cNvSpPr>
          <p:nvPr>
            <p:ph type="ftr" sz="quarter" idx="11"/>
          </p:nvPr>
        </p:nvSpPr>
        <p:spPr/>
        <p:txBody>
          <a:bodyPr/>
          <a:lstStyle/>
          <a:p>
            <a:r>
              <a:rPr lang="en-US" dirty="0" smtClean="0"/>
              <a:t>SONI COMPUTER CLASSES</a:t>
            </a:r>
            <a:endParaRPr lang="en-US" dirty="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srcRect/>
          <a:stretch>
            <a:fillRect/>
          </a:stretch>
        </p:blipFill>
        <p:spPr bwMode="auto">
          <a:xfrm>
            <a:off x="6172200" y="2914015"/>
            <a:ext cx="2472284" cy="1752600"/>
          </a:xfrm>
          <a:prstGeom prst="rect">
            <a:avLst/>
          </a:prstGeom>
          <a:noFill/>
          <a:ln w="9525">
            <a:noFill/>
            <a:miter lim="800000"/>
            <a:headEnd/>
            <a:tailEnd/>
          </a:ln>
          <a:effectLst/>
        </p:spPr>
      </p:pic>
      <p:sp>
        <p:nvSpPr>
          <p:cNvPr id="4" name="Freeform 3"/>
          <p:cNvSpPr/>
          <p:nvPr/>
        </p:nvSpPr>
        <p:spPr>
          <a:xfrm>
            <a:off x="0" y="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5" name="Picture 4" descr="images1.jpg"/>
          <p:cNvPicPr>
            <a:picLocks noChangeAspect="1"/>
          </p:cNvPicPr>
          <p:nvPr/>
        </p:nvPicPr>
        <p:blipFill>
          <a:blip r:embed="rId4"/>
          <a:stretch>
            <a:fillRect/>
          </a:stretch>
        </p:blipFill>
        <p:spPr>
          <a:xfrm>
            <a:off x="1" y="-38100"/>
            <a:ext cx="617714" cy="571500"/>
          </a:xfrm>
          <a:prstGeom prst="rect">
            <a:avLst/>
          </a:prstGeom>
        </p:spPr>
      </p:pic>
      <p:sp>
        <p:nvSpPr>
          <p:cNvPr id="6" name="Freeform 5"/>
          <p:cNvSpPr/>
          <p:nvPr/>
        </p:nvSpPr>
        <p:spPr>
          <a:xfrm>
            <a:off x="0" y="632460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TextBox 6"/>
          <p:cNvSpPr txBox="1"/>
          <p:nvPr/>
        </p:nvSpPr>
        <p:spPr>
          <a:xfrm>
            <a:off x="5257800" y="6488668"/>
            <a:ext cx="4343400" cy="369332"/>
          </a:xfrm>
          <a:custGeom>
            <a:avLst/>
            <a:gdLst>
              <a:gd name="connsiteX0" fmla="*/ 0 w 4343400"/>
              <a:gd name="connsiteY0" fmla="*/ 0 h 369332"/>
              <a:gd name="connsiteX1" fmla="*/ 4343400 w 4343400"/>
              <a:gd name="connsiteY1" fmla="*/ 0 h 369332"/>
              <a:gd name="connsiteX2" fmla="*/ 4343400 w 4343400"/>
              <a:gd name="connsiteY2" fmla="*/ 369332 h 369332"/>
              <a:gd name="connsiteX3" fmla="*/ 0 w 4343400"/>
              <a:gd name="connsiteY3" fmla="*/ 369332 h 369332"/>
              <a:gd name="connsiteX4" fmla="*/ 0 w 4343400"/>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369332">
                <a:moveTo>
                  <a:pt x="0" y="0"/>
                </a:moveTo>
                <a:lnTo>
                  <a:pt x="4343400" y="0"/>
                </a:lnTo>
                <a:lnTo>
                  <a:pt x="4343400" y="369332"/>
                </a:lnTo>
                <a:lnTo>
                  <a:pt x="0" y="369332"/>
                </a:lnTo>
                <a:lnTo>
                  <a:pt x="0" y="0"/>
                </a:lnTo>
                <a:close/>
              </a:path>
            </a:pathLst>
          </a:custGeom>
          <a:noFill/>
        </p:spPr>
        <p:txBody>
          <a:bodyPr wrap="square" rtlCol="0">
            <a:spAutoFit/>
          </a:bodyPr>
          <a:lstStyle/>
          <a:p>
            <a:r>
              <a:rPr lang="en-US" dirty="0" smtClean="0"/>
              <a:t> Ravi Kant </a:t>
            </a:r>
            <a:r>
              <a:rPr lang="en-US" dirty="0" err="1" smtClean="0"/>
              <a:t>Soni</a:t>
            </a:r>
            <a:r>
              <a:rPr lang="en-US" dirty="0" smtClean="0"/>
              <a:t> +918269000074</a:t>
            </a:r>
            <a:endParaRPr lang="en-US" dirty="0"/>
          </a:p>
        </p:txBody>
      </p:sp>
      <p:sp>
        <p:nvSpPr>
          <p:cNvPr id="8" name="Slide Number Placeholder 7"/>
          <p:cNvSpPr>
            <a:spLocks noGrp="1"/>
          </p:cNvSpPr>
          <p:nvPr>
            <p:ph type="sldNum" sz="quarter" idx="12"/>
          </p:nvPr>
        </p:nvSpPr>
        <p:spPr/>
        <p:txBody>
          <a:bodyPr/>
          <a:lstStyle/>
          <a:p>
            <a:fld id="{7278E106-62EC-41F2-90B3-FDFD6CA56EC6}" type="slidenum">
              <a:rPr lang="en-US" smtClean="0"/>
              <a:pPr/>
              <a:t>105</a:t>
            </a:fld>
            <a:endParaRPr lang="en-US" dirty="0"/>
          </a:p>
        </p:txBody>
      </p:sp>
      <p:sp>
        <p:nvSpPr>
          <p:cNvPr id="12" name="TextBox 11"/>
          <p:cNvSpPr txBox="1"/>
          <p:nvPr/>
        </p:nvSpPr>
        <p:spPr>
          <a:xfrm>
            <a:off x="0" y="76200"/>
            <a:ext cx="9144000" cy="430887"/>
          </a:xfrm>
          <a:prstGeom prst="rect">
            <a:avLst/>
          </a:prstGeom>
          <a:noFill/>
        </p:spPr>
        <p:txBody>
          <a:bodyPr wrap="square" rtlCol="0">
            <a:spAutoFit/>
          </a:bodyPr>
          <a:lstStyle/>
          <a:p>
            <a:pPr algn="ctr"/>
            <a:r>
              <a:rPr lang="en-US" sz="2200" b="1" dirty="0" smtClean="0">
                <a:solidFill>
                  <a:schemeClr val="bg1">
                    <a:lumMod val="95000"/>
                  </a:schemeClr>
                </a:solidFill>
              </a:rPr>
              <a:t>USER MANAGEMENT</a:t>
            </a:r>
            <a:endParaRPr lang="en-US" sz="2200" b="1" dirty="0">
              <a:solidFill>
                <a:schemeClr val="bg1">
                  <a:lumMod val="95000"/>
                </a:schemeClr>
              </a:solidFill>
            </a:endParaRPr>
          </a:p>
        </p:txBody>
      </p:sp>
      <p:pic>
        <p:nvPicPr>
          <p:cNvPr id="14" name="Picture 2"/>
          <p:cNvPicPr>
            <a:picLocks noChangeAspect="1" noChangeArrowheads="1"/>
          </p:cNvPicPr>
          <p:nvPr/>
        </p:nvPicPr>
        <p:blipFill>
          <a:blip r:embed="rId5" cstate="print"/>
          <a:srcRect/>
          <a:stretch>
            <a:fillRect/>
          </a:stretch>
        </p:blipFill>
        <p:spPr bwMode="auto">
          <a:xfrm>
            <a:off x="2906850" y="2609215"/>
            <a:ext cx="2884350" cy="2115185"/>
          </a:xfrm>
          <a:prstGeom prst="rect">
            <a:avLst/>
          </a:prstGeom>
          <a:noFill/>
          <a:ln w="9525">
            <a:noFill/>
            <a:miter lim="800000"/>
            <a:headEnd/>
            <a:tailEnd/>
          </a:ln>
          <a:effectLst/>
        </p:spPr>
      </p:pic>
      <p:pic>
        <p:nvPicPr>
          <p:cNvPr id="17" name="Picture 4" descr="D:\Aeshen\TechNet 2006\12-December\Msft-longhorn-papers\TDM Deck\Windows Illustration Icons\Male User.png"/>
          <p:cNvPicPr>
            <a:picLocks noChangeAspect="1" noChangeArrowheads="1"/>
          </p:cNvPicPr>
          <p:nvPr/>
        </p:nvPicPr>
        <p:blipFill>
          <a:blip r:embed="rId6"/>
          <a:srcRect/>
          <a:stretch>
            <a:fillRect/>
          </a:stretch>
        </p:blipFill>
        <p:spPr bwMode="auto">
          <a:xfrm>
            <a:off x="1524000" y="2963863"/>
            <a:ext cx="1409700" cy="1455737"/>
          </a:xfrm>
          <a:prstGeom prst="rect">
            <a:avLst/>
          </a:prstGeom>
          <a:noFill/>
          <a:ln w="9525">
            <a:noFill/>
            <a:miter lim="800000"/>
            <a:headEnd/>
            <a:tailEnd/>
          </a:ln>
          <a:effectLst>
            <a:outerShdw dist="38100" dir="2700000" algn="tl" rotWithShape="0">
              <a:srgbClr val="000000">
                <a:alpha val="39999"/>
              </a:srgbClr>
            </a:outerShdw>
          </a:effectLst>
        </p:spPr>
      </p:pic>
      <p:sp>
        <p:nvSpPr>
          <p:cNvPr id="18" name="TextBox 17"/>
          <p:cNvSpPr txBox="1"/>
          <p:nvPr/>
        </p:nvSpPr>
        <p:spPr>
          <a:xfrm>
            <a:off x="0" y="801469"/>
            <a:ext cx="9144000" cy="646331"/>
          </a:xfrm>
          <a:prstGeom prst="rect">
            <a:avLst/>
          </a:prstGeom>
          <a:noFill/>
        </p:spPr>
        <p:txBody>
          <a:bodyPr wrap="square" rtlCol="0">
            <a:spAutoFit/>
          </a:bodyPr>
          <a:lstStyle/>
          <a:p>
            <a:pPr algn="ctr"/>
            <a:r>
              <a:rPr lang="en-US" dirty="0" smtClean="0"/>
              <a:t>Two type of users are available in any OS :-  Super User</a:t>
            </a:r>
          </a:p>
          <a:p>
            <a:pPr algn="ctr"/>
            <a:r>
              <a:rPr lang="en-US" dirty="0" smtClean="0"/>
              <a:t>                                                                                 Normal User</a:t>
            </a:r>
            <a:endParaRPr lang="en-US" dirty="0"/>
          </a:p>
        </p:txBody>
      </p:sp>
      <p:sp>
        <p:nvSpPr>
          <p:cNvPr id="19" name="TextBox 18"/>
          <p:cNvSpPr txBox="1"/>
          <p:nvPr/>
        </p:nvSpPr>
        <p:spPr>
          <a:xfrm>
            <a:off x="6019800" y="4133215"/>
            <a:ext cx="2667000" cy="381000"/>
          </a:xfrm>
          <a:prstGeom prst="rect">
            <a:avLst/>
          </a:prstGeom>
          <a:noFill/>
        </p:spPr>
        <p:txBody>
          <a:bodyPr wrap="square" rtlCol="0">
            <a:spAutoFit/>
          </a:bodyPr>
          <a:lstStyle/>
          <a:p>
            <a:pPr algn="ctr"/>
            <a:r>
              <a:rPr lang="en-US" b="1" dirty="0" smtClean="0"/>
              <a:t>Normal User</a:t>
            </a:r>
            <a:endParaRPr lang="en-US" b="1" dirty="0"/>
          </a:p>
        </p:txBody>
      </p:sp>
      <p:sp>
        <p:nvSpPr>
          <p:cNvPr id="20" name="TextBox 19"/>
          <p:cNvSpPr txBox="1"/>
          <p:nvPr/>
        </p:nvSpPr>
        <p:spPr>
          <a:xfrm>
            <a:off x="1676400" y="4144883"/>
            <a:ext cx="1295400" cy="369332"/>
          </a:xfrm>
          <a:prstGeom prst="rect">
            <a:avLst/>
          </a:prstGeom>
          <a:noFill/>
        </p:spPr>
        <p:txBody>
          <a:bodyPr wrap="square" rtlCol="0">
            <a:spAutoFit/>
          </a:bodyPr>
          <a:lstStyle/>
          <a:p>
            <a:r>
              <a:rPr lang="en-US" b="1" dirty="0" smtClean="0"/>
              <a:t>Super User</a:t>
            </a:r>
            <a:endParaRPr lang="en-US" b="1" dirty="0"/>
          </a:p>
        </p:txBody>
      </p:sp>
      <p:sp>
        <p:nvSpPr>
          <p:cNvPr id="21" name="TextBox 20"/>
          <p:cNvSpPr txBox="1"/>
          <p:nvPr/>
        </p:nvSpPr>
        <p:spPr>
          <a:xfrm>
            <a:off x="609600" y="1639669"/>
            <a:ext cx="6477000" cy="646331"/>
          </a:xfrm>
          <a:prstGeom prst="rect">
            <a:avLst/>
          </a:prstGeom>
          <a:noFill/>
        </p:spPr>
        <p:txBody>
          <a:bodyPr wrap="square" rtlCol="0">
            <a:spAutoFit/>
          </a:bodyPr>
          <a:lstStyle/>
          <a:p>
            <a:r>
              <a:rPr lang="en-US" dirty="0" smtClean="0"/>
              <a:t>Super user who has a default rights at </a:t>
            </a:r>
            <a:r>
              <a:rPr lang="en-US" dirty="0" err="1" smtClean="0"/>
              <a:t>allone</a:t>
            </a:r>
            <a:endParaRPr lang="en-US" dirty="0" smtClean="0"/>
          </a:p>
          <a:p>
            <a:r>
              <a:rPr lang="en-US" dirty="0" smtClean="0"/>
              <a:t>Normal user who has a limited rights</a:t>
            </a:r>
            <a:endParaRPr lang="en-US" dirty="0"/>
          </a:p>
        </p:txBody>
      </p:sp>
      <p:sp>
        <p:nvSpPr>
          <p:cNvPr id="24" name="TextBox 23"/>
          <p:cNvSpPr txBox="1"/>
          <p:nvPr/>
        </p:nvSpPr>
        <p:spPr>
          <a:xfrm>
            <a:off x="533400" y="5172670"/>
            <a:ext cx="8610600" cy="923330"/>
          </a:xfrm>
          <a:prstGeom prst="rect">
            <a:avLst/>
          </a:prstGeom>
          <a:noFill/>
        </p:spPr>
        <p:txBody>
          <a:bodyPr wrap="square" rtlCol="0">
            <a:spAutoFit/>
          </a:bodyPr>
          <a:lstStyle/>
          <a:p>
            <a:r>
              <a:rPr lang="en-US" dirty="0" smtClean="0"/>
              <a:t>Home directory is stored at</a:t>
            </a:r>
          </a:p>
          <a:p>
            <a:r>
              <a:rPr lang="en-US" dirty="0" smtClean="0"/>
              <a:t>			root		/root</a:t>
            </a:r>
          </a:p>
          <a:p>
            <a:r>
              <a:rPr lang="en-US" dirty="0" smtClean="0"/>
              <a:t>			</a:t>
            </a:r>
            <a:r>
              <a:rPr lang="en-US" dirty="0" err="1" smtClean="0"/>
              <a:t>localuser</a:t>
            </a:r>
            <a:r>
              <a:rPr lang="en-US" dirty="0" smtClean="0"/>
              <a:t> (</a:t>
            </a:r>
            <a:r>
              <a:rPr lang="en-US" dirty="0" err="1" smtClean="0"/>
              <a:t>abc</a:t>
            </a:r>
            <a:r>
              <a:rPr lang="en-US" dirty="0" smtClean="0"/>
              <a:t>)	/home/</a:t>
            </a:r>
            <a:r>
              <a:rPr lang="en-US" dirty="0" err="1" smtClean="0"/>
              <a:t>abc</a:t>
            </a:r>
            <a:endParaRPr lang="en-US" dirty="0"/>
          </a:p>
        </p:txBody>
      </p:sp>
      <p:sp>
        <p:nvSpPr>
          <p:cNvPr id="16" name="Footer Placeholder 15"/>
          <p:cNvSpPr>
            <a:spLocks noGrp="1"/>
          </p:cNvSpPr>
          <p:nvPr>
            <p:ph type="ftr" sz="quarter" idx="11"/>
          </p:nvPr>
        </p:nvSpPr>
        <p:spPr/>
        <p:txBody>
          <a:bodyPr/>
          <a:lstStyle/>
          <a:p>
            <a:r>
              <a:rPr lang="en-US" dirty="0" smtClean="0"/>
              <a:t>SONI COMPUTER CLASSES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rot="-1620000">
            <a:off x="2345776" y="2844596"/>
            <a:ext cx="4648200" cy="1323439"/>
          </a:xfrm>
          <a:prstGeom prst="rect">
            <a:avLst/>
          </a:prstGeom>
          <a:noFill/>
          <a:effectLst>
            <a:outerShdw sx="156000" sy="156000" rotWithShape="0">
              <a:schemeClr val="bg2">
                <a:lumMod val="90000"/>
                <a:alpha val="27000"/>
              </a:schemeClr>
            </a:outerShdw>
          </a:effectLst>
        </p:spPr>
        <p:txBody>
          <a:bodyPr wrap="square" rtlCol="0">
            <a:spAutoFit/>
          </a:bodyPr>
          <a:lstStyle/>
          <a:p>
            <a:r>
              <a:rPr lang="en-US" sz="4000" dirty="0" smtClean="0">
                <a:solidFill>
                  <a:srgbClr val="FDE1BF"/>
                </a:solidFill>
              </a:rPr>
              <a:t> Ravi Kant </a:t>
            </a:r>
            <a:r>
              <a:rPr lang="en-US" sz="4000" dirty="0" err="1" smtClean="0">
                <a:solidFill>
                  <a:srgbClr val="FDE1BF"/>
                </a:solidFill>
              </a:rPr>
              <a:t>Soni</a:t>
            </a:r>
            <a:r>
              <a:rPr lang="en-US" sz="4000" dirty="0" smtClean="0">
                <a:solidFill>
                  <a:srgbClr val="FDE1BF"/>
                </a:solidFill>
              </a:rPr>
              <a:t> +918269000074</a:t>
            </a:r>
            <a:endParaRPr lang="en-US" sz="4000" dirty="0">
              <a:solidFill>
                <a:srgbClr val="FDE1BF"/>
              </a:solidFill>
            </a:endParaRPr>
          </a:p>
        </p:txBody>
      </p:sp>
      <p:sp>
        <p:nvSpPr>
          <p:cNvPr id="4" name="Freeform 3"/>
          <p:cNvSpPr/>
          <p:nvPr/>
        </p:nvSpPr>
        <p:spPr>
          <a:xfrm>
            <a:off x="0" y="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5" name="Picture 4" descr="images1.jpg"/>
          <p:cNvPicPr>
            <a:picLocks noChangeAspect="1"/>
          </p:cNvPicPr>
          <p:nvPr/>
        </p:nvPicPr>
        <p:blipFill>
          <a:blip r:embed="rId3"/>
          <a:stretch>
            <a:fillRect/>
          </a:stretch>
        </p:blipFill>
        <p:spPr>
          <a:xfrm>
            <a:off x="1" y="-38100"/>
            <a:ext cx="617714" cy="571500"/>
          </a:xfrm>
          <a:prstGeom prst="rect">
            <a:avLst/>
          </a:prstGeom>
        </p:spPr>
      </p:pic>
      <p:sp>
        <p:nvSpPr>
          <p:cNvPr id="6" name="Freeform 5"/>
          <p:cNvSpPr/>
          <p:nvPr/>
        </p:nvSpPr>
        <p:spPr>
          <a:xfrm>
            <a:off x="0" y="632460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TextBox 6"/>
          <p:cNvSpPr txBox="1"/>
          <p:nvPr/>
        </p:nvSpPr>
        <p:spPr>
          <a:xfrm>
            <a:off x="5257800" y="6488668"/>
            <a:ext cx="4343400" cy="369332"/>
          </a:xfrm>
          <a:custGeom>
            <a:avLst/>
            <a:gdLst>
              <a:gd name="connsiteX0" fmla="*/ 0 w 4343400"/>
              <a:gd name="connsiteY0" fmla="*/ 0 h 369332"/>
              <a:gd name="connsiteX1" fmla="*/ 4343400 w 4343400"/>
              <a:gd name="connsiteY1" fmla="*/ 0 h 369332"/>
              <a:gd name="connsiteX2" fmla="*/ 4343400 w 4343400"/>
              <a:gd name="connsiteY2" fmla="*/ 369332 h 369332"/>
              <a:gd name="connsiteX3" fmla="*/ 0 w 4343400"/>
              <a:gd name="connsiteY3" fmla="*/ 369332 h 369332"/>
              <a:gd name="connsiteX4" fmla="*/ 0 w 4343400"/>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369332">
                <a:moveTo>
                  <a:pt x="0" y="0"/>
                </a:moveTo>
                <a:lnTo>
                  <a:pt x="4343400" y="0"/>
                </a:lnTo>
                <a:lnTo>
                  <a:pt x="4343400" y="369332"/>
                </a:lnTo>
                <a:lnTo>
                  <a:pt x="0" y="369332"/>
                </a:lnTo>
                <a:lnTo>
                  <a:pt x="0" y="0"/>
                </a:lnTo>
                <a:close/>
              </a:path>
            </a:pathLst>
          </a:custGeom>
          <a:noFill/>
        </p:spPr>
        <p:txBody>
          <a:bodyPr wrap="square" rtlCol="0">
            <a:spAutoFit/>
          </a:bodyPr>
          <a:lstStyle/>
          <a:p>
            <a:r>
              <a:rPr lang="en-US" dirty="0" smtClean="0"/>
              <a:t> Ravi Kant </a:t>
            </a:r>
            <a:r>
              <a:rPr lang="en-US" dirty="0" err="1" smtClean="0"/>
              <a:t>Soni</a:t>
            </a:r>
            <a:r>
              <a:rPr lang="en-US" dirty="0" smtClean="0"/>
              <a:t> +918269000074</a:t>
            </a:r>
            <a:endParaRPr lang="en-US" dirty="0"/>
          </a:p>
        </p:txBody>
      </p:sp>
      <p:sp>
        <p:nvSpPr>
          <p:cNvPr id="8" name="Slide Number Placeholder 7"/>
          <p:cNvSpPr>
            <a:spLocks noGrp="1"/>
          </p:cNvSpPr>
          <p:nvPr>
            <p:ph type="sldNum" sz="quarter" idx="12"/>
          </p:nvPr>
        </p:nvSpPr>
        <p:spPr/>
        <p:txBody>
          <a:bodyPr/>
          <a:lstStyle/>
          <a:p>
            <a:fld id="{7278E106-62EC-41F2-90B3-FDFD6CA56EC6}" type="slidenum">
              <a:rPr lang="en-US" smtClean="0"/>
              <a:pPr/>
              <a:t>106</a:t>
            </a:fld>
            <a:endParaRPr lang="en-US" dirty="0"/>
          </a:p>
        </p:txBody>
      </p:sp>
      <p:sp>
        <p:nvSpPr>
          <p:cNvPr id="11" name="TextBox 10"/>
          <p:cNvSpPr txBox="1"/>
          <p:nvPr/>
        </p:nvSpPr>
        <p:spPr>
          <a:xfrm>
            <a:off x="228600" y="3657600"/>
            <a:ext cx="8915400" cy="400110"/>
          </a:xfrm>
          <a:prstGeom prst="rect">
            <a:avLst/>
          </a:prstGeom>
          <a:noFill/>
        </p:spPr>
        <p:txBody>
          <a:bodyPr wrap="square" rtlCol="0">
            <a:spAutoFit/>
          </a:bodyPr>
          <a:lstStyle/>
          <a:p>
            <a:r>
              <a:rPr lang="en-US" sz="2000" dirty="0" smtClean="0"/>
              <a:t>Whenever you create any user in linux is belong into their own group</a:t>
            </a:r>
          </a:p>
        </p:txBody>
      </p:sp>
      <p:sp>
        <p:nvSpPr>
          <p:cNvPr id="9" name="TextBox 8"/>
          <p:cNvSpPr txBox="1"/>
          <p:nvPr/>
        </p:nvSpPr>
        <p:spPr>
          <a:xfrm>
            <a:off x="1066800" y="801469"/>
            <a:ext cx="7162800" cy="1200329"/>
          </a:xfrm>
          <a:prstGeom prst="rect">
            <a:avLst/>
          </a:prstGeom>
          <a:noFill/>
        </p:spPr>
        <p:txBody>
          <a:bodyPr wrap="square" rtlCol="0">
            <a:spAutoFit/>
          </a:bodyPr>
          <a:lstStyle/>
          <a:p>
            <a:r>
              <a:rPr lang="en-US" dirty="0" smtClean="0"/>
              <a:t>Super user id will be always 			0</a:t>
            </a:r>
          </a:p>
          <a:p>
            <a:r>
              <a:rPr lang="en-US" dirty="0" smtClean="0"/>
              <a:t>Normal user id will be always start from	500</a:t>
            </a:r>
          </a:p>
          <a:p>
            <a:endParaRPr lang="en-US" dirty="0" smtClean="0"/>
          </a:p>
          <a:p>
            <a:r>
              <a:rPr lang="en-US" dirty="0" smtClean="0"/>
              <a:t>	1 – 499	</a:t>
            </a:r>
            <a:r>
              <a:rPr lang="en-US" dirty="0" err="1" smtClean="0"/>
              <a:t>uid</a:t>
            </a:r>
            <a:r>
              <a:rPr lang="en-US" dirty="0" smtClean="0"/>
              <a:t> is reserved for system user</a:t>
            </a:r>
          </a:p>
        </p:txBody>
      </p:sp>
      <p:cxnSp>
        <p:nvCxnSpPr>
          <p:cNvPr id="13" name="Straight Arrow Connector 12"/>
          <p:cNvCxnSpPr/>
          <p:nvPr/>
        </p:nvCxnSpPr>
        <p:spPr>
          <a:xfrm>
            <a:off x="3733800" y="1030069"/>
            <a:ext cx="1905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953000" y="1258669"/>
            <a:ext cx="609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743200" y="2209800"/>
            <a:ext cx="3505200" cy="1323439"/>
          </a:xfrm>
          <a:prstGeom prst="rect">
            <a:avLst/>
          </a:prstGeom>
          <a:noFill/>
        </p:spPr>
        <p:txBody>
          <a:bodyPr wrap="square" rtlCol="0">
            <a:spAutoFit/>
          </a:bodyPr>
          <a:lstStyle/>
          <a:p>
            <a:r>
              <a:rPr lang="en-US" sz="2000" b="1" dirty="0" smtClean="0"/>
              <a:t>user	group	</a:t>
            </a:r>
            <a:r>
              <a:rPr lang="en-US" sz="2000" b="1" dirty="0" err="1" smtClean="0"/>
              <a:t>uid</a:t>
            </a:r>
            <a:r>
              <a:rPr lang="en-US" sz="2000" b="1" dirty="0" smtClean="0"/>
              <a:t>	</a:t>
            </a:r>
            <a:r>
              <a:rPr lang="en-US" sz="2000" b="1" dirty="0" err="1" smtClean="0"/>
              <a:t>gid</a:t>
            </a:r>
            <a:endParaRPr lang="en-US" sz="2000" b="1" dirty="0" smtClean="0"/>
          </a:p>
          <a:p>
            <a:r>
              <a:rPr lang="en-US" sz="2000" dirty="0" smtClean="0"/>
              <a:t>root	</a:t>
            </a:r>
            <a:r>
              <a:rPr lang="en-US" sz="2000" dirty="0" err="1" smtClean="0"/>
              <a:t>root</a:t>
            </a:r>
            <a:r>
              <a:rPr lang="en-US" sz="2000" dirty="0" smtClean="0"/>
              <a:t>	0	0</a:t>
            </a:r>
          </a:p>
          <a:p>
            <a:r>
              <a:rPr lang="en-US" sz="2000" dirty="0" smtClean="0"/>
              <a:t>user1	</a:t>
            </a:r>
            <a:r>
              <a:rPr lang="en-US" sz="2000" dirty="0" err="1" smtClean="0"/>
              <a:t>user1</a:t>
            </a:r>
            <a:r>
              <a:rPr lang="en-US" sz="2000" dirty="0" smtClean="0"/>
              <a:t>	500	500</a:t>
            </a:r>
          </a:p>
          <a:p>
            <a:r>
              <a:rPr lang="en-US" sz="2000" dirty="0" smtClean="0"/>
              <a:t>user2	</a:t>
            </a:r>
            <a:r>
              <a:rPr lang="en-US" sz="2000" dirty="0" err="1" smtClean="0"/>
              <a:t>user2</a:t>
            </a:r>
            <a:r>
              <a:rPr lang="en-US" sz="2000" dirty="0" smtClean="0"/>
              <a:t>	501	501</a:t>
            </a:r>
          </a:p>
        </p:txBody>
      </p:sp>
      <p:sp>
        <p:nvSpPr>
          <p:cNvPr id="15" name="TextBox 14"/>
          <p:cNvSpPr txBox="1"/>
          <p:nvPr/>
        </p:nvSpPr>
        <p:spPr>
          <a:xfrm>
            <a:off x="2743200" y="4267200"/>
            <a:ext cx="3505200" cy="1938992"/>
          </a:xfrm>
          <a:prstGeom prst="rect">
            <a:avLst/>
          </a:prstGeom>
          <a:noFill/>
        </p:spPr>
        <p:txBody>
          <a:bodyPr wrap="square" rtlCol="0">
            <a:spAutoFit/>
          </a:bodyPr>
          <a:lstStyle/>
          <a:p>
            <a:r>
              <a:rPr lang="en-US" sz="2000" b="1" dirty="0" smtClean="0"/>
              <a:t>User	</a:t>
            </a:r>
            <a:r>
              <a:rPr lang="en-US" sz="2000" b="1" dirty="0" err="1" smtClean="0"/>
              <a:t>uid</a:t>
            </a:r>
            <a:r>
              <a:rPr lang="en-US" sz="2000" b="1" dirty="0" smtClean="0"/>
              <a:t>	group	</a:t>
            </a:r>
            <a:r>
              <a:rPr lang="en-US" sz="2000" b="1" dirty="0" err="1" smtClean="0"/>
              <a:t>gid</a:t>
            </a:r>
            <a:endParaRPr lang="en-US" sz="2000" b="1" dirty="0" smtClean="0"/>
          </a:p>
          <a:p>
            <a:r>
              <a:rPr lang="en-US" sz="2000" dirty="0" smtClean="0"/>
              <a:t>root	0	root	0</a:t>
            </a:r>
          </a:p>
          <a:p>
            <a:r>
              <a:rPr lang="en-US" sz="2000" dirty="0" smtClean="0"/>
              <a:t>user1	500	user1	500</a:t>
            </a:r>
          </a:p>
          <a:p>
            <a:r>
              <a:rPr lang="en-US" sz="2000" dirty="0" smtClean="0"/>
              <a:t>user2	501	user2	501</a:t>
            </a:r>
          </a:p>
          <a:p>
            <a:r>
              <a:rPr lang="en-US" sz="2000" dirty="0" smtClean="0"/>
              <a:t>		</a:t>
            </a:r>
            <a:r>
              <a:rPr lang="en-US" sz="2000" dirty="0" err="1" smtClean="0"/>
              <a:t>abc</a:t>
            </a:r>
            <a:r>
              <a:rPr lang="en-US" sz="2000" dirty="0" smtClean="0"/>
              <a:t>	502</a:t>
            </a:r>
          </a:p>
          <a:p>
            <a:r>
              <a:rPr lang="en-US" sz="2000" dirty="0" smtClean="0"/>
              <a:t>user3	502	user3	503</a:t>
            </a:r>
          </a:p>
        </p:txBody>
      </p:sp>
      <p:sp>
        <p:nvSpPr>
          <p:cNvPr id="16" name="Footer Placeholder 15"/>
          <p:cNvSpPr>
            <a:spLocks noGrp="1"/>
          </p:cNvSpPr>
          <p:nvPr>
            <p:ph type="ftr" sz="quarter" idx="11"/>
          </p:nvPr>
        </p:nvSpPr>
        <p:spPr/>
        <p:txBody>
          <a:bodyPr/>
          <a:lstStyle/>
          <a:p>
            <a:r>
              <a:rPr lang="en-US" dirty="0" smtClean="0"/>
              <a:t>SONI COMPUTER CLASSES</a:t>
            </a:r>
            <a:endParaRPr lang="en-US" dirty="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rot="-1620000">
            <a:off x="2345776" y="2844596"/>
            <a:ext cx="4648200" cy="1323439"/>
          </a:xfrm>
          <a:prstGeom prst="rect">
            <a:avLst/>
          </a:prstGeom>
          <a:noFill/>
          <a:effectLst>
            <a:outerShdw sx="156000" sy="156000" rotWithShape="0">
              <a:schemeClr val="bg2">
                <a:lumMod val="90000"/>
                <a:alpha val="27000"/>
              </a:schemeClr>
            </a:outerShdw>
          </a:effectLst>
        </p:spPr>
        <p:txBody>
          <a:bodyPr wrap="square" rtlCol="0">
            <a:spAutoFit/>
          </a:bodyPr>
          <a:lstStyle/>
          <a:p>
            <a:r>
              <a:rPr lang="en-US" sz="4000" dirty="0" smtClean="0">
                <a:solidFill>
                  <a:srgbClr val="FDE1BF"/>
                </a:solidFill>
              </a:rPr>
              <a:t> Ravi Kant </a:t>
            </a:r>
            <a:r>
              <a:rPr lang="en-US" sz="4000" dirty="0" err="1" smtClean="0">
                <a:solidFill>
                  <a:srgbClr val="FDE1BF"/>
                </a:solidFill>
              </a:rPr>
              <a:t>Soni</a:t>
            </a:r>
            <a:r>
              <a:rPr lang="en-US" sz="4000" dirty="0" smtClean="0">
                <a:solidFill>
                  <a:srgbClr val="FDE1BF"/>
                </a:solidFill>
              </a:rPr>
              <a:t> +918269000074</a:t>
            </a:r>
            <a:endParaRPr lang="en-US" sz="4000" dirty="0">
              <a:solidFill>
                <a:srgbClr val="FDE1BF"/>
              </a:solidFill>
            </a:endParaRPr>
          </a:p>
        </p:txBody>
      </p:sp>
      <p:sp>
        <p:nvSpPr>
          <p:cNvPr id="4" name="Freeform 3"/>
          <p:cNvSpPr/>
          <p:nvPr/>
        </p:nvSpPr>
        <p:spPr>
          <a:xfrm>
            <a:off x="0" y="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5" name="Picture 4" descr="images1.jpg"/>
          <p:cNvPicPr>
            <a:picLocks noChangeAspect="1"/>
          </p:cNvPicPr>
          <p:nvPr/>
        </p:nvPicPr>
        <p:blipFill>
          <a:blip r:embed="rId3"/>
          <a:stretch>
            <a:fillRect/>
          </a:stretch>
        </p:blipFill>
        <p:spPr>
          <a:xfrm>
            <a:off x="1" y="-38100"/>
            <a:ext cx="617714" cy="571500"/>
          </a:xfrm>
          <a:prstGeom prst="rect">
            <a:avLst/>
          </a:prstGeom>
        </p:spPr>
      </p:pic>
      <p:sp>
        <p:nvSpPr>
          <p:cNvPr id="6" name="Freeform 5"/>
          <p:cNvSpPr/>
          <p:nvPr/>
        </p:nvSpPr>
        <p:spPr>
          <a:xfrm>
            <a:off x="0" y="632460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TextBox 6"/>
          <p:cNvSpPr txBox="1"/>
          <p:nvPr/>
        </p:nvSpPr>
        <p:spPr>
          <a:xfrm>
            <a:off x="5257800" y="6488668"/>
            <a:ext cx="4343400" cy="369332"/>
          </a:xfrm>
          <a:custGeom>
            <a:avLst/>
            <a:gdLst>
              <a:gd name="connsiteX0" fmla="*/ 0 w 4343400"/>
              <a:gd name="connsiteY0" fmla="*/ 0 h 369332"/>
              <a:gd name="connsiteX1" fmla="*/ 4343400 w 4343400"/>
              <a:gd name="connsiteY1" fmla="*/ 0 h 369332"/>
              <a:gd name="connsiteX2" fmla="*/ 4343400 w 4343400"/>
              <a:gd name="connsiteY2" fmla="*/ 369332 h 369332"/>
              <a:gd name="connsiteX3" fmla="*/ 0 w 4343400"/>
              <a:gd name="connsiteY3" fmla="*/ 369332 h 369332"/>
              <a:gd name="connsiteX4" fmla="*/ 0 w 4343400"/>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369332">
                <a:moveTo>
                  <a:pt x="0" y="0"/>
                </a:moveTo>
                <a:lnTo>
                  <a:pt x="4343400" y="0"/>
                </a:lnTo>
                <a:lnTo>
                  <a:pt x="4343400" y="369332"/>
                </a:lnTo>
                <a:lnTo>
                  <a:pt x="0" y="369332"/>
                </a:lnTo>
                <a:lnTo>
                  <a:pt x="0" y="0"/>
                </a:lnTo>
                <a:close/>
              </a:path>
            </a:pathLst>
          </a:custGeom>
          <a:noFill/>
        </p:spPr>
        <p:txBody>
          <a:bodyPr wrap="square" rtlCol="0">
            <a:spAutoFit/>
          </a:bodyPr>
          <a:lstStyle/>
          <a:p>
            <a:r>
              <a:rPr lang="en-US" dirty="0" smtClean="0"/>
              <a:t> Ravi Kant </a:t>
            </a:r>
            <a:r>
              <a:rPr lang="en-US" dirty="0" err="1" smtClean="0"/>
              <a:t>Soni</a:t>
            </a:r>
            <a:r>
              <a:rPr lang="en-US" dirty="0" smtClean="0"/>
              <a:t> +918269000074</a:t>
            </a:r>
            <a:endParaRPr lang="en-US" dirty="0"/>
          </a:p>
        </p:txBody>
      </p:sp>
      <p:sp>
        <p:nvSpPr>
          <p:cNvPr id="8" name="Slide Number Placeholder 7"/>
          <p:cNvSpPr>
            <a:spLocks noGrp="1"/>
          </p:cNvSpPr>
          <p:nvPr>
            <p:ph type="sldNum" sz="quarter" idx="12"/>
          </p:nvPr>
        </p:nvSpPr>
        <p:spPr/>
        <p:txBody>
          <a:bodyPr/>
          <a:lstStyle/>
          <a:p>
            <a:fld id="{7278E106-62EC-41F2-90B3-FDFD6CA56EC6}" type="slidenum">
              <a:rPr lang="en-US" smtClean="0"/>
              <a:pPr/>
              <a:t>107</a:t>
            </a:fld>
            <a:endParaRPr lang="en-US" dirty="0"/>
          </a:p>
        </p:txBody>
      </p:sp>
      <p:sp>
        <p:nvSpPr>
          <p:cNvPr id="11" name="TextBox 10"/>
          <p:cNvSpPr txBox="1"/>
          <p:nvPr/>
        </p:nvSpPr>
        <p:spPr>
          <a:xfrm>
            <a:off x="228600" y="762000"/>
            <a:ext cx="8915400" cy="5324535"/>
          </a:xfrm>
          <a:prstGeom prst="rect">
            <a:avLst/>
          </a:prstGeom>
          <a:noFill/>
        </p:spPr>
        <p:txBody>
          <a:bodyPr wrap="square" rtlCol="0">
            <a:spAutoFit/>
          </a:bodyPr>
          <a:lstStyle/>
          <a:p>
            <a:r>
              <a:rPr lang="en-US" sz="2000" dirty="0" smtClean="0"/>
              <a:t>[root@station1 /]# </a:t>
            </a:r>
            <a:r>
              <a:rPr lang="en-US" sz="2000" dirty="0" err="1" smtClean="0"/>
              <a:t>adduser</a:t>
            </a:r>
            <a:r>
              <a:rPr lang="en-US" sz="2000" dirty="0" smtClean="0"/>
              <a:t>  user1</a:t>
            </a:r>
          </a:p>
          <a:p>
            <a:r>
              <a:rPr lang="en-US" sz="2000" dirty="0" smtClean="0"/>
              <a:t>		For create user user1</a:t>
            </a:r>
          </a:p>
          <a:p>
            <a:r>
              <a:rPr lang="en-US" sz="2000" dirty="0" smtClean="0"/>
              <a:t>		(or)</a:t>
            </a:r>
          </a:p>
          <a:p>
            <a:r>
              <a:rPr lang="en-US" sz="2000" dirty="0" smtClean="0"/>
              <a:t>[root@station1 /]# </a:t>
            </a:r>
            <a:r>
              <a:rPr lang="en-US" sz="2000" dirty="0" err="1" smtClean="0"/>
              <a:t>useradd</a:t>
            </a:r>
            <a:r>
              <a:rPr lang="en-US" sz="2000" dirty="0" smtClean="0"/>
              <a:t>  user1</a:t>
            </a:r>
          </a:p>
          <a:p>
            <a:r>
              <a:rPr lang="en-US" sz="2000" dirty="0" smtClean="0"/>
              <a:t>		For create user user1</a:t>
            </a:r>
          </a:p>
          <a:p>
            <a:endParaRPr lang="en-US" sz="2000" dirty="0" smtClean="0"/>
          </a:p>
          <a:p>
            <a:r>
              <a:rPr lang="en-US" sz="2000" dirty="0" smtClean="0"/>
              <a:t>[root@station1 /]# </a:t>
            </a:r>
            <a:r>
              <a:rPr lang="en-US" sz="2000" dirty="0" err="1" smtClean="0"/>
              <a:t>passwd</a:t>
            </a:r>
            <a:r>
              <a:rPr lang="en-US" sz="2000" dirty="0" smtClean="0"/>
              <a:t>  user1</a:t>
            </a:r>
          </a:p>
          <a:p>
            <a:r>
              <a:rPr lang="en-US" sz="2000" dirty="0" smtClean="0"/>
              <a:t>		For set the password of user user1</a:t>
            </a:r>
          </a:p>
          <a:p>
            <a:endParaRPr lang="en-US" sz="2000" dirty="0" smtClean="0"/>
          </a:p>
          <a:p>
            <a:r>
              <a:rPr lang="en-US" sz="2000" dirty="0" smtClean="0"/>
              <a:t>[root@station1 /]# </a:t>
            </a:r>
            <a:r>
              <a:rPr lang="en-US" sz="2000" dirty="0" err="1" smtClean="0"/>
              <a:t>ls</a:t>
            </a:r>
            <a:r>
              <a:rPr lang="en-US" sz="2000" dirty="0" smtClean="0"/>
              <a:t>  /home</a:t>
            </a:r>
          </a:p>
          <a:p>
            <a:r>
              <a:rPr lang="en-US" sz="2000" dirty="0" smtClean="0"/>
              <a:t>		For view the home directory of user1 user</a:t>
            </a:r>
          </a:p>
          <a:p>
            <a:endParaRPr lang="en-US" sz="2000" dirty="0" smtClean="0"/>
          </a:p>
          <a:p>
            <a:r>
              <a:rPr lang="en-US" sz="2000" dirty="0" smtClean="0"/>
              <a:t>[root@station1 /]# </a:t>
            </a:r>
            <a:r>
              <a:rPr lang="en-US" sz="2000" dirty="0" err="1" smtClean="0"/>
              <a:t>adduser</a:t>
            </a:r>
            <a:r>
              <a:rPr lang="en-US" sz="2000" dirty="0" smtClean="0"/>
              <a:t>  -d   /</a:t>
            </a:r>
            <a:r>
              <a:rPr lang="en-US" sz="2000" dirty="0" err="1" smtClean="0"/>
              <a:t>mnt</a:t>
            </a:r>
            <a:r>
              <a:rPr lang="en-US" sz="2000" dirty="0" smtClean="0"/>
              <a:t>/user2  </a:t>
            </a:r>
            <a:r>
              <a:rPr lang="en-US" sz="2000" dirty="0" err="1" smtClean="0"/>
              <a:t>user2</a:t>
            </a:r>
            <a:endParaRPr lang="en-US" sz="2000" dirty="0" smtClean="0"/>
          </a:p>
          <a:p>
            <a:r>
              <a:rPr lang="en-US" sz="2000" dirty="0" smtClean="0"/>
              <a:t>		For create user as well as </a:t>
            </a:r>
            <a:r>
              <a:rPr lang="en-US" sz="2000" dirty="0" err="1" smtClean="0"/>
              <a:t>chage</a:t>
            </a:r>
            <a:r>
              <a:rPr lang="en-US" sz="2000" dirty="0" smtClean="0"/>
              <a:t> home dir of user (default /home)</a:t>
            </a:r>
          </a:p>
          <a:p>
            <a:endParaRPr lang="en-US" sz="2000" dirty="0" smtClean="0"/>
          </a:p>
          <a:p>
            <a:r>
              <a:rPr lang="en-US" sz="2000" dirty="0" smtClean="0"/>
              <a:t>[root@station1 /]#</a:t>
            </a:r>
            <a:r>
              <a:rPr lang="en-US" sz="2000" dirty="0" err="1" smtClean="0"/>
              <a:t>ls</a:t>
            </a:r>
            <a:r>
              <a:rPr lang="en-US" sz="2000" dirty="0" smtClean="0"/>
              <a:t>   /</a:t>
            </a:r>
            <a:r>
              <a:rPr lang="en-US" sz="2000" dirty="0" err="1" smtClean="0"/>
              <a:t>mnt</a:t>
            </a:r>
            <a:r>
              <a:rPr lang="en-US" sz="2000" dirty="0" smtClean="0"/>
              <a:t>/</a:t>
            </a:r>
          </a:p>
          <a:p>
            <a:r>
              <a:rPr lang="en-US" sz="2000" dirty="0" smtClean="0"/>
              <a:t>                       For view the home dir. of user2  user</a:t>
            </a:r>
          </a:p>
        </p:txBody>
      </p:sp>
      <p:sp>
        <p:nvSpPr>
          <p:cNvPr id="9" name="Footer Placeholder 8"/>
          <p:cNvSpPr>
            <a:spLocks noGrp="1"/>
          </p:cNvSpPr>
          <p:nvPr>
            <p:ph type="ftr" sz="quarter" idx="11"/>
          </p:nvPr>
        </p:nvSpPr>
        <p:spPr/>
        <p:txBody>
          <a:bodyPr/>
          <a:lstStyle/>
          <a:p>
            <a:r>
              <a:rPr lang="en-US" dirty="0" smtClean="0"/>
              <a:t>SONI COMPUTER CLASSES</a:t>
            </a:r>
            <a:endParaRPr lang="en-US" dirty="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rot="-1620000">
            <a:off x="2345776" y="2844596"/>
            <a:ext cx="4648200" cy="1323439"/>
          </a:xfrm>
          <a:prstGeom prst="rect">
            <a:avLst/>
          </a:prstGeom>
          <a:noFill/>
          <a:effectLst>
            <a:outerShdw sx="156000" sy="156000" rotWithShape="0">
              <a:schemeClr val="bg2">
                <a:lumMod val="90000"/>
                <a:alpha val="27000"/>
              </a:schemeClr>
            </a:outerShdw>
          </a:effectLst>
        </p:spPr>
        <p:txBody>
          <a:bodyPr wrap="square" rtlCol="0">
            <a:spAutoFit/>
          </a:bodyPr>
          <a:lstStyle/>
          <a:p>
            <a:r>
              <a:rPr lang="en-US" sz="4000" dirty="0" smtClean="0">
                <a:solidFill>
                  <a:srgbClr val="FDE1BF"/>
                </a:solidFill>
              </a:rPr>
              <a:t> Ravi Kant </a:t>
            </a:r>
            <a:r>
              <a:rPr lang="en-US" sz="4000" dirty="0" err="1" smtClean="0">
                <a:solidFill>
                  <a:srgbClr val="FDE1BF"/>
                </a:solidFill>
              </a:rPr>
              <a:t>Soni</a:t>
            </a:r>
            <a:r>
              <a:rPr lang="en-US" sz="4000" dirty="0" smtClean="0">
                <a:solidFill>
                  <a:srgbClr val="FDE1BF"/>
                </a:solidFill>
              </a:rPr>
              <a:t> +918269000074</a:t>
            </a:r>
            <a:endParaRPr lang="en-US" sz="4000" dirty="0">
              <a:solidFill>
                <a:srgbClr val="FDE1BF"/>
              </a:solidFill>
            </a:endParaRPr>
          </a:p>
        </p:txBody>
      </p:sp>
      <p:sp>
        <p:nvSpPr>
          <p:cNvPr id="4" name="Freeform 3"/>
          <p:cNvSpPr/>
          <p:nvPr/>
        </p:nvSpPr>
        <p:spPr>
          <a:xfrm>
            <a:off x="0" y="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5" name="Picture 4" descr="images1.jpg"/>
          <p:cNvPicPr>
            <a:picLocks noChangeAspect="1"/>
          </p:cNvPicPr>
          <p:nvPr/>
        </p:nvPicPr>
        <p:blipFill>
          <a:blip r:embed="rId3"/>
          <a:stretch>
            <a:fillRect/>
          </a:stretch>
        </p:blipFill>
        <p:spPr>
          <a:xfrm>
            <a:off x="1" y="-38100"/>
            <a:ext cx="617714" cy="571500"/>
          </a:xfrm>
          <a:prstGeom prst="rect">
            <a:avLst/>
          </a:prstGeom>
        </p:spPr>
      </p:pic>
      <p:sp>
        <p:nvSpPr>
          <p:cNvPr id="6" name="Freeform 5"/>
          <p:cNvSpPr/>
          <p:nvPr/>
        </p:nvSpPr>
        <p:spPr>
          <a:xfrm>
            <a:off x="0" y="632460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TextBox 6"/>
          <p:cNvSpPr txBox="1"/>
          <p:nvPr/>
        </p:nvSpPr>
        <p:spPr>
          <a:xfrm>
            <a:off x="5257800" y="6488668"/>
            <a:ext cx="4343400" cy="369332"/>
          </a:xfrm>
          <a:custGeom>
            <a:avLst/>
            <a:gdLst>
              <a:gd name="connsiteX0" fmla="*/ 0 w 4343400"/>
              <a:gd name="connsiteY0" fmla="*/ 0 h 369332"/>
              <a:gd name="connsiteX1" fmla="*/ 4343400 w 4343400"/>
              <a:gd name="connsiteY1" fmla="*/ 0 h 369332"/>
              <a:gd name="connsiteX2" fmla="*/ 4343400 w 4343400"/>
              <a:gd name="connsiteY2" fmla="*/ 369332 h 369332"/>
              <a:gd name="connsiteX3" fmla="*/ 0 w 4343400"/>
              <a:gd name="connsiteY3" fmla="*/ 369332 h 369332"/>
              <a:gd name="connsiteX4" fmla="*/ 0 w 4343400"/>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369332">
                <a:moveTo>
                  <a:pt x="0" y="0"/>
                </a:moveTo>
                <a:lnTo>
                  <a:pt x="4343400" y="0"/>
                </a:lnTo>
                <a:lnTo>
                  <a:pt x="4343400" y="369332"/>
                </a:lnTo>
                <a:lnTo>
                  <a:pt x="0" y="369332"/>
                </a:lnTo>
                <a:lnTo>
                  <a:pt x="0" y="0"/>
                </a:lnTo>
                <a:close/>
              </a:path>
            </a:pathLst>
          </a:custGeom>
          <a:noFill/>
        </p:spPr>
        <p:txBody>
          <a:bodyPr wrap="square" rtlCol="0">
            <a:spAutoFit/>
          </a:bodyPr>
          <a:lstStyle/>
          <a:p>
            <a:r>
              <a:rPr lang="en-US" dirty="0" smtClean="0"/>
              <a:t> Ravi Kant </a:t>
            </a:r>
            <a:r>
              <a:rPr lang="en-US" dirty="0" err="1" smtClean="0"/>
              <a:t>Soni</a:t>
            </a:r>
            <a:r>
              <a:rPr lang="en-US" dirty="0" smtClean="0"/>
              <a:t> +918269000074</a:t>
            </a:r>
            <a:endParaRPr lang="en-US" dirty="0"/>
          </a:p>
        </p:txBody>
      </p:sp>
      <p:sp>
        <p:nvSpPr>
          <p:cNvPr id="8" name="Slide Number Placeholder 7"/>
          <p:cNvSpPr>
            <a:spLocks noGrp="1"/>
          </p:cNvSpPr>
          <p:nvPr>
            <p:ph type="sldNum" sz="quarter" idx="12"/>
          </p:nvPr>
        </p:nvSpPr>
        <p:spPr/>
        <p:txBody>
          <a:bodyPr/>
          <a:lstStyle/>
          <a:p>
            <a:fld id="{7278E106-62EC-41F2-90B3-FDFD6CA56EC6}" type="slidenum">
              <a:rPr lang="en-US" smtClean="0"/>
              <a:pPr/>
              <a:t>108</a:t>
            </a:fld>
            <a:endParaRPr lang="en-US" dirty="0"/>
          </a:p>
        </p:txBody>
      </p:sp>
      <p:sp>
        <p:nvSpPr>
          <p:cNvPr id="11" name="TextBox 10"/>
          <p:cNvSpPr txBox="1"/>
          <p:nvPr/>
        </p:nvSpPr>
        <p:spPr>
          <a:xfrm>
            <a:off x="228600" y="2133600"/>
            <a:ext cx="8915400" cy="4093428"/>
          </a:xfrm>
          <a:prstGeom prst="rect">
            <a:avLst/>
          </a:prstGeom>
          <a:noFill/>
        </p:spPr>
        <p:txBody>
          <a:bodyPr wrap="square" rtlCol="0">
            <a:spAutoFit/>
          </a:bodyPr>
          <a:lstStyle/>
          <a:p>
            <a:r>
              <a:rPr lang="en-US" sz="2000" dirty="0" smtClean="0"/>
              <a:t>		Where store the information of all groups &amp; their GID</a:t>
            </a:r>
          </a:p>
          <a:p>
            <a:r>
              <a:rPr lang="en-US" sz="2000" dirty="0" smtClean="0"/>
              <a:t>[root@station1 /]# cat  /etc/group</a:t>
            </a:r>
          </a:p>
          <a:p>
            <a:r>
              <a:rPr lang="en-US" sz="2000" dirty="0" smtClean="0"/>
              <a:t>		</a:t>
            </a:r>
            <a:r>
              <a:rPr lang="en-US" sz="2000" b="1" dirty="0" smtClean="0"/>
              <a:t>user1:x:500</a:t>
            </a:r>
          </a:p>
          <a:p>
            <a:r>
              <a:rPr lang="en-US" sz="2000" dirty="0" smtClean="0"/>
              <a:t>		 </a:t>
            </a:r>
          </a:p>
          <a:p>
            <a:r>
              <a:rPr lang="en-US" sz="2000" dirty="0" smtClean="0"/>
              <a:t>	  group name       GID</a:t>
            </a:r>
          </a:p>
          <a:p>
            <a:r>
              <a:rPr lang="en-US" sz="2000" dirty="0" smtClean="0"/>
              <a:t>	           </a:t>
            </a:r>
          </a:p>
          <a:p>
            <a:endParaRPr lang="en-US" sz="2000" dirty="0" smtClean="0"/>
          </a:p>
          <a:p>
            <a:r>
              <a:rPr lang="en-US" sz="2000" dirty="0" smtClean="0"/>
              <a:t>		Where store the information of all users password</a:t>
            </a:r>
          </a:p>
          <a:p>
            <a:r>
              <a:rPr lang="en-US" sz="2000" dirty="0" smtClean="0"/>
              <a:t>[root@station1 /]# cat  /etc/shadow</a:t>
            </a:r>
          </a:p>
          <a:p>
            <a:r>
              <a:rPr lang="en-US" sz="2000" dirty="0" smtClean="0"/>
              <a:t>		</a:t>
            </a:r>
          </a:p>
          <a:p>
            <a:r>
              <a:rPr lang="en-US" sz="2000" b="1" dirty="0" smtClean="0"/>
              <a:t>	user1:$seW23evnEsdf5fsfsTAFfgrga5efdTfdYdsxf:14361:0:99999:7:::</a:t>
            </a:r>
          </a:p>
          <a:p>
            <a:r>
              <a:rPr lang="en-US" sz="2000" dirty="0" smtClean="0"/>
              <a:t>		</a:t>
            </a:r>
          </a:p>
          <a:p>
            <a:r>
              <a:rPr lang="en-US" sz="2000" dirty="0" smtClean="0"/>
              <a:t>	 user name		encrypted password</a:t>
            </a:r>
          </a:p>
        </p:txBody>
      </p:sp>
      <p:cxnSp>
        <p:nvCxnSpPr>
          <p:cNvPr id="12" name="Straight Arrow Connector 11"/>
          <p:cNvCxnSpPr/>
          <p:nvPr/>
        </p:nvCxnSpPr>
        <p:spPr>
          <a:xfrm rot="5400000">
            <a:off x="2171700" y="3314700"/>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5400000">
            <a:off x="3009106" y="3313906"/>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5400000">
            <a:off x="1448594" y="5686881"/>
            <a:ext cx="304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a:off x="5028406" y="5686881"/>
            <a:ext cx="304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57200" y="838200"/>
            <a:ext cx="8839200" cy="923330"/>
          </a:xfrm>
          <a:prstGeom prst="rect">
            <a:avLst/>
          </a:prstGeom>
          <a:noFill/>
        </p:spPr>
        <p:txBody>
          <a:bodyPr wrap="square" rtlCol="0">
            <a:spAutoFit/>
          </a:bodyPr>
          <a:lstStyle/>
          <a:p>
            <a:r>
              <a:rPr lang="en-US" dirty="0" smtClean="0"/>
              <a:t>/etc/group</a:t>
            </a:r>
          </a:p>
          <a:p>
            <a:r>
              <a:rPr lang="en-US" dirty="0" smtClean="0"/>
              <a:t>/etc/shadow</a:t>
            </a:r>
          </a:p>
          <a:p>
            <a:r>
              <a:rPr lang="en-US" dirty="0" smtClean="0"/>
              <a:t>/etc/</a:t>
            </a:r>
            <a:r>
              <a:rPr lang="en-US" dirty="0" err="1" smtClean="0"/>
              <a:t>passwd</a:t>
            </a:r>
            <a:endParaRPr lang="en-US" dirty="0"/>
          </a:p>
        </p:txBody>
      </p:sp>
      <p:sp>
        <p:nvSpPr>
          <p:cNvPr id="18" name="Right Bracket 17"/>
          <p:cNvSpPr/>
          <p:nvPr/>
        </p:nvSpPr>
        <p:spPr>
          <a:xfrm>
            <a:off x="1981200" y="990600"/>
            <a:ext cx="152400" cy="762000"/>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0" name="Straight Arrow Connector 19"/>
          <p:cNvCxnSpPr>
            <a:stCxn id="18" idx="2"/>
          </p:cNvCxnSpPr>
          <p:nvPr/>
        </p:nvCxnSpPr>
        <p:spPr>
          <a:xfrm rot="10800000" flipH="1">
            <a:off x="2133600" y="1371600"/>
            <a:ext cx="914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352800" y="1066800"/>
            <a:ext cx="3352800" cy="646331"/>
          </a:xfrm>
          <a:prstGeom prst="rect">
            <a:avLst/>
          </a:prstGeom>
          <a:noFill/>
        </p:spPr>
        <p:txBody>
          <a:bodyPr wrap="square" rtlCol="0">
            <a:spAutoFit/>
          </a:bodyPr>
          <a:lstStyle/>
          <a:p>
            <a:r>
              <a:rPr lang="en-US" dirty="0" smtClean="0"/>
              <a:t>That file are responsible for stored user related information</a:t>
            </a:r>
            <a:endParaRPr lang="en-US" dirty="0"/>
          </a:p>
        </p:txBody>
      </p:sp>
      <p:sp>
        <p:nvSpPr>
          <p:cNvPr id="19" name="Footer Placeholder 18"/>
          <p:cNvSpPr>
            <a:spLocks noGrp="1"/>
          </p:cNvSpPr>
          <p:nvPr>
            <p:ph type="ftr" sz="quarter" idx="11"/>
          </p:nvPr>
        </p:nvSpPr>
        <p:spPr/>
        <p:txBody>
          <a:bodyPr/>
          <a:lstStyle/>
          <a:p>
            <a:r>
              <a:rPr lang="en-US" dirty="0" smtClean="0"/>
              <a:t>SONI COMPUTER CLASSES</a:t>
            </a:r>
            <a:endParaRPr lang="en-US" dirty="0"/>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rot="-1620000">
            <a:off x="2345776" y="2844596"/>
            <a:ext cx="4648200" cy="1323439"/>
          </a:xfrm>
          <a:prstGeom prst="rect">
            <a:avLst/>
          </a:prstGeom>
          <a:noFill/>
          <a:effectLst>
            <a:outerShdw sx="156000" sy="156000" rotWithShape="0">
              <a:schemeClr val="bg2">
                <a:lumMod val="90000"/>
                <a:alpha val="27000"/>
              </a:schemeClr>
            </a:outerShdw>
          </a:effectLst>
        </p:spPr>
        <p:txBody>
          <a:bodyPr wrap="square" rtlCol="0">
            <a:spAutoFit/>
          </a:bodyPr>
          <a:lstStyle/>
          <a:p>
            <a:r>
              <a:rPr lang="en-US" sz="4000" dirty="0" smtClean="0">
                <a:solidFill>
                  <a:srgbClr val="FDE1BF"/>
                </a:solidFill>
              </a:rPr>
              <a:t> Ravi Kant </a:t>
            </a:r>
            <a:r>
              <a:rPr lang="en-US" sz="4000" dirty="0" err="1" smtClean="0">
                <a:solidFill>
                  <a:srgbClr val="FDE1BF"/>
                </a:solidFill>
              </a:rPr>
              <a:t>Soni</a:t>
            </a:r>
            <a:r>
              <a:rPr lang="en-US" sz="4000" dirty="0" smtClean="0">
                <a:solidFill>
                  <a:srgbClr val="FDE1BF"/>
                </a:solidFill>
              </a:rPr>
              <a:t> +918269000074</a:t>
            </a:r>
            <a:endParaRPr lang="en-US" sz="4000" dirty="0">
              <a:solidFill>
                <a:srgbClr val="FDE1BF"/>
              </a:solidFill>
            </a:endParaRPr>
          </a:p>
        </p:txBody>
      </p:sp>
      <p:sp>
        <p:nvSpPr>
          <p:cNvPr id="4" name="Freeform 3"/>
          <p:cNvSpPr/>
          <p:nvPr/>
        </p:nvSpPr>
        <p:spPr>
          <a:xfrm>
            <a:off x="0" y="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5" name="Picture 4" descr="images1.jpg"/>
          <p:cNvPicPr>
            <a:picLocks noChangeAspect="1"/>
          </p:cNvPicPr>
          <p:nvPr/>
        </p:nvPicPr>
        <p:blipFill>
          <a:blip r:embed="rId3"/>
          <a:stretch>
            <a:fillRect/>
          </a:stretch>
        </p:blipFill>
        <p:spPr>
          <a:xfrm>
            <a:off x="1" y="-38100"/>
            <a:ext cx="617714" cy="571500"/>
          </a:xfrm>
          <a:prstGeom prst="rect">
            <a:avLst/>
          </a:prstGeom>
        </p:spPr>
      </p:pic>
      <p:sp>
        <p:nvSpPr>
          <p:cNvPr id="6" name="Freeform 5"/>
          <p:cNvSpPr/>
          <p:nvPr/>
        </p:nvSpPr>
        <p:spPr>
          <a:xfrm>
            <a:off x="0" y="632460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TextBox 6"/>
          <p:cNvSpPr txBox="1"/>
          <p:nvPr/>
        </p:nvSpPr>
        <p:spPr>
          <a:xfrm>
            <a:off x="5257800" y="6488668"/>
            <a:ext cx="4343400" cy="369332"/>
          </a:xfrm>
          <a:custGeom>
            <a:avLst/>
            <a:gdLst>
              <a:gd name="connsiteX0" fmla="*/ 0 w 4343400"/>
              <a:gd name="connsiteY0" fmla="*/ 0 h 369332"/>
              <a:gd name="connsiteX1" fmla="*/ 4343400 w 4343400"/>
              <a:gd name="connsiteY1" fmla="*/ 0 h 369332"/>
              <a:gd name="connsiteX2" fmla="*/ 4343400 w 4343400"/>
              <a:gd name="connsiteY2" fmla="*/ 369332 h 369332"/>
              <a:gd name="connsiteX3" fmla="*/ 0 w 4343400"/>
              <a:gd name="connsiteY3" fmla="*/ 369332 h 369332"/>
              <a:gd name="connsiteX4" fmla="*/ 0 w 4343400"/>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369332">
                <a:moveTo>
                  <a:pt x="0" y="0"/>
                </a:moveTo>
                <a:lnTo>
                  <a:pt x="4343400" y="0"/>
                </a:lnTo>
                <a:lnTo>
                  <a:pt x="4343400" y="369332"/>
                </a:lnTo>
                <a:lnTo>
                  <a:pt x="0" y="369332"/>
                </a:lnTo>
                <a:lnTo>
                  <a:pt x="0" y="0"/>
                </a:lnTo>
                <a:close/>
              </a:path>
            </a:pathLst>
          </a:custGeom>
          <a:noFill/>
        </p:spPr>
        <p:txBody>
          <a:bodyPr wrap="square" rtlCol="0">
            <a:spAutoFit/>
          </a:bodyPr>
          <a:lstStyle/>
          <a:p>
            <a:r>
              <a:rPr lang="en-US" dirty="0" smtClean="0"/>
              <a:t> Ravi Kant </a:t>
            </a:r>
            <a:r>
              <a:rPr lang="en-US" dirty="0" err="1" smtClean="0"/>
              <a:t>Soni</a:t>
            </a:r>
            <a:r>
              <a:rPr lang="en-US" dirty="0" smtClean="0"/>
              <a:t> +918269000074</a:t>
            </a:r>
            <a:endParaRPr lang="en-US" dirty="0"/>
          </a:p>
        </p:txBody>
      </p:sp>
      <p:sp>
        <p:nvSpPr>
          <p:cNvPr id="8" name="Slide Number Placeholder 7"/>
          <p:cNvSpPr>
            <a:spLocks noGrp="1"/>
          </p:cNvSpPr>
          <p:nvPr>
            <p:ph type="sldNum" sz="quarter" idx="12"/>
          </p:nvPr>
        </p:nvSpPr>
        <p:spPr/>
        <p:txBody>
          <a:bodyPr/>
          <a:lstStyle/>
          <a:p>
            <a:fld id="{7278E106-62EC-41F2-90B3-FDFD6CA56EC6}" type="slidenum">
              <a:rPr lang="en-US" smtClean="0"/>
              <a:pPr/>
              <a:t>109</a:t>
            </a:fld>
            <a:endParaRPr lang="en-US" dirty="0"/>
          </a:p>
        </p:txBody>
      </p:sp>
      <p:sp>
        <p:nvSpPr>
          <p:cNvPr id="11" name="TextBox 10"/>
          <p:cNvSpPr txBox="1"/>
          <p:nvPr/>
        </p:nvSpPr>
        <p:spPr>
          <a:xfrm>
            <a:off x="609600" y="613112"/>
            <a:ext cx="8534400" cy="5940088"/>
          </a:xfrm>
          <a:prstGeom prst="rect">
            <a:avLst/>
          </a:prstGeom>
          <a:noFill/>
        </p:spPr>
        <p:txBody>
          <a:bodyPr wrap="square" rtlCol="0">
            <a:spAutoFit/>
          </a:bodyPr>
          <a:lstStyle/>
          <a:p>
            <a:r>
              <a:rPr lang="en-US" sz="2000" dirty="0" smtClean="0"/>
              <a:t>		Where store the information of users home directory &amp; id’s</a:t>
            </a:r>
          </a:p>
          <a:p>
            <a:r>
              <a:rPr lang="en-US" sz="2000" dirty="0" smtClean="0"/>
              <a:t>[root@station1 /]# cat  /etc/</a:t>
            </a:r>
            <a:r>
              <a:rPr lang="en-US" sz="2000" dirty="0" err="1" smtClean="0"/>
              <a:t>passwd</a:t>
            </a:r>
            <a:endParaRPr lang="en-US" sz="2000" dirty="0" smtClean="0"/>
          </a:p>
          <a:p>
            <a:r>
              <a:rPr lang="en-US" sz="2000" b="1" dirty="0" smtClean="0"/>
              <a:t>		user1:x:500:500:my personal user:/home/user1:/bin/bash</a:t>
            </a:r>
          </a:p>
          <a:p>
            <a:r>
              <a:rPr lang="en-US" sz="2000" dirty="0" smtClean="0"/>
              <a:t>user1 = username  </a:t>
            </a:r>
          </a:p>
          <a:p>
            <a:r>
              <a:rPr lang="en-US" sz="2000" dirty="0" smtClean="0"/>
              <a:t>x = password stored in shadow file  </a:t>
            </a:r>
          </a:p>
          <a:p>
            <a:r>
              <a:rPr lang="en-US" sz="2000" dirty="0" smtClean="0"/>
              <a:t>500 = </a:t>
            </a:r>
            <a:r>
              <a:rPr lang="en-US" sz="2000" dirty="0" err="1" smtClean="0"/>
              <a:t>uid</a:t>
            </a:r>
            <a:r>
              <a:rPr lang="en-US" sz="2000" dirty="0" smtClean="0"/>
              <a:t>  </a:t>
            </a:r>
          </a:p>
          <a:p>
            <a:r>
              <a:rPr lang="en-US" sz="2000" dirty="0" smtClean="0"/>
              <a:t>500 = </a:t>
            </a:r>
            <a:r>
              <a:rPr lang="en-US" sz="2000" dirty="0" err="1" smtClean="0"/>
              <a:t>gid</a:t>
            </a:r>
            <a:endParaRPr lang="en-US" sz="2000" dirty="0" smtClean="0"/>
          </a:p>
          <a:p>
            <a:r>
              <a:rPr lang="en-US" sz="2000" dirty="0" smtClean="0"/>
              <a:t>my personal user = comment ()</a:t>
            </a:r>
          </a:p>
          <a:p>
            <a:r>
              <a:rPr lang="en-US" sz="2000" dirty="0" smtClean="0"/>
              <a:t>/home/user1 = home directory of user1  </a:t>
            </a:r>
          </a:p>
          <a:p>
            <a:r>
              <a:rPr lang="en-US" sz="2000" dirty="0" smtClean="0"/>
              <a:t>/bin/bash = users shell</a:t>
            </a:r>
          </a:p>
          <a:p>
            <a:r>
              <a:rPr lang="en-US" sz="1100" dirty="0" smtClean="0"/>
              <a:t>		</a:t>
            </a:r>
          </a:p>
          <a:p>
            <a:r>
              <a:rPr lang="en-US" sz="2000" dirty="0" smtClean="0"/>
              <a:t>		Available shells in linux &amp; their location</a:t>
            </a:r>
          </a:p>
          <a:p>
            <a:r>
              <a:rPr lang="en-US" sz="2000" dirty="0" smtClean="0"/>
              <a:t>[root@station1 /]# cat  /etc/shells</a:t>
            </a:r>
          </a:p>
          <a:p>
            <a:r>
              <a:rPr lang="en-US" sz="2000" dirty="0" smtClean="0"/>
              <a:t>/bin/</a:t>
            </a:r>
            <a:r>
              <a:rPr lang="en-US" sz="2000" dirty="0" err="1" smtClean="0"/>
              <a:t>sh</a:t>
            </a:r>
            <a:endParaRPr lang="en-US" sz="2000" dirty="0" smtClean="0"/>
          </a:p>
          <a:p>
            <a:r>
              <a:rPr lang="en-US" sz="2000" dirty="0" smtClean="0"/>
              <a:t>/bin/bash</a:t>
            </a:r>
          </a:p>
          <a:p>
            <a:r>
              <a:rPr lang="en-US" sz="2000" dirty="0" smtClean="0"/>
              <a:t>/</a:t>
            </a:r>
            <a:r>
              <a:rPr lang="en-US" sz="2000" dirty="0" err="1" smtClean="0"/>
              <a:t>sbin</a:t>
            </a:r>
            <a:r>
              <a:rPr lang="en-US" sz="2000" dirty="0" smtClean="0"/>
              <a:t>/</a:t>
            </a:r>
            <a:r>
              <a:rPr lang="en-US" sz="2000" dirty="0" err="1" smtClean="0"/>
              <a:t>nologin</a:t>
            </a:r>
            <a:endParaRPr lang="en-US" sz="2000" dirty="0" smtClean="0"/>
          </a:p>
          <a:p>
            <a:r>
              <a:rPr lang="en-US" sz="2000" dirty="0" smtClean="0"/>
              <a:t>/bin/</a:t>
            </a:r>
            <a:r>
              <a:rPr lang="en-US" sz="2000" dirty="0" err="1" smtClean="0"/>
              <a:t>tcsh</a:t>
            </a:r>
            <a:endParaRPr lang="en-US" sz="2000" dirty="0" smtClean="0"/>
          </a:p>
          <a:p>
            <a:r>
              <a:rPr lang="en-US" sz="2000" dirty="0" smtClean="0"/>
              <a:t>/bin/</a:t>
            </a:r>
            <a:r>
              <a:rPr lang="en-US" sz="2000" dirty="0" err="1" smtClean="0"/>
              <a:t>csh</a:t>
            </a:r>
            <a:endParaRPr lang="en-US" sz="2000" dirty="0" smtClean="0"/>
          </a:p>
          <a:p>
            <a:r>
              <a:rPr lang="en-US" sz="2000" dirty="0" smtClean="0"/>
              <a:t>/bin/</a:t>
            </a:r>
            <a:r>
              <a:rPr lang="en-US" sz="2000" dirty="0" err="1" smtClean="0"/>
              <a:t>ksh</a:t>
            </a:r>
            <a:endParaRPr lang="en-US" sz="2000" dirty="0" smtClean="0"/>
          </a:p>
        </p:txBody>
      </p:sp>
      <p:sp>
        <p:nvSpPr>
          <p:cNvPr id="9" name="Footer Placeholder 8"/>
          <p:cNvSpPr>
            <a:spLocks noGrp="1"/>
          </p:cNvSpPr>
          <p:nvPr>
            <p:ph type="ftr" sz="quarter" idx="11"/>
          </p:nvPr>
        </p:nvSpPr>
        <p:spPr/>
        <p:txBody>
          <a:bodyPr/>
          <a:lstStyle/>
          <a:p>
            <a:r>
              <a:rPr lang="en-US" dirty="0" smtClean="0"/>
              <a:t>SONI COMPUTER CLASSES</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rot="-1620000">
            <a:off x="516976" y="2844596"/>
            <a:ext cx="4648200" cy="1323439"/>
          </a:xfrm>
          <a:prstGeom prst="rect">
            <a:avLst/>
          </a:prstGeom>
          <a:noFill/>
          <a:effectLst>
            <a:outerShdw sx="156000" sy="156000" rotWithShape="0">
              <a:schemeClr val="bg2">
                <a:lumMod val="90000"/>
                <a:alpha val="27000"/>
              </a:schemeClr>
            </a:outerShdw>
          </a:effectLst>
        </p:spPr>
        <p:txBody>
          <a:bodyPr wrap="square" rtlCol="0">
            <a:spAutoFit/>
          </a:bodyPr>
          <a:lstStyle/>
          <a:p>
            <a:r>
              <a:rPr lang="en-US" sz="4000" dirty="0" smtClean="0">
                <a:solidFill>
                  <a:srgbClr val="FDE1BF"/>
                </a:solidFill>
              </a:rPr>
              <a:t> Ravi Kant </a:t>
            </a:r>
            <a:r>
              <a:rPr lang="en-US" sz="4000" dirty="0" err="1" smtClean="0">
                <a:solidFill>
                  <a:srgbClr val="FDE1BF"/>
                </a:solidFill>
              </a:rPr>
              <a:t>Soni</a:t>
            </a:r>
            <a:r>
              <a:rPr lang="en-US" sz="4000" dirty="0" smtClean="0">
                <a:solidFill>
                  <a:srgbClr val="FDE1BF"/>
                </a:solidFill>
              </a:rPr>
              <a:t> +918269000074</a:t>
            </a:r>
            <a:endParaRPr lang="en-US" sz="4000" dirty="0">
              <a:solidFill>
                <a:srgbClr val="FDE1BF"/>
              </a:solidFill>
            </a:endParaRPr>
          </a:p>
        </p:txBody>
      </p:sp>
      <p:sp>
        <p:nvSpPr>
          <p:cNvPr id="4" name="Freeform 3"/>
          <p:cNvSpPr/>
          <p:nvPr/>
        </p:nvSpPr>
        <p:spPr>
          <a:xfrm>
            <a:off x="0" y="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pic>
        <p:nvPicPr>
          <p:cNvPr id="5" name="Picture 4" descr="images1.jpg"/>
          <p:cNvPicPr>
            <a:picLocks noChangeAspect="1"/>
          </p:cNvPicPr>
          <p:nvPr/>
        </p:nvPicPr>
        <p:blipFill>
          <a:blip r:embed="rId2"/>
          <a:stretch>
            <a:fillRect/>
          </a:stretch>
        </p:blipFill>
        <p:spPr>
          <a:xfrm>
            <a:off x="1" y="-38100"/>
            <a:ext cx="617714" cy="571500"/>
          </a:xfrm>
          <a:prstGeom prst="rect">
            <a:avLst/>
          </a:prstGeom>
        </p:spPr>
      </p:pic>
      <p:sp>
        <p:nvSpPr>
          <p:cNvPr id="6" name="Freeform 5"/>
          <p:cNvSpPr/>
          <p:nvPr/>
        </p:nvSpPr>
        <p:spPr>
          <a:xfrm>
            <a:off x="0" y="632460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TextBox 6"/>
          <p:cNvSpPr txBox="1"/>
          <p:nvPr/>
        </p:nvSpPr>
        <p:spPr>
          <a:xfrm>
            <a:off x="5257800" y="6488668"/>
            <a:ext cx="4343400" cy="369332"/>
          </a:xfrm>
          <a:custGeom>
            <a:avLst/>
            <a:gdLst>
              <a:gd name="connsiteX0" fmla="*/ 0 w 4343400"/>
              <a:gd name="connsiteY0" fmla="*/ 0 h 369332"/>
              <a:gd name="connsiteX1" fmla="*/ 4343400 w 4343400"/>
              <a:gd name="connsiteY1" fmla="*/ 0 h 369332"/>
              <a:gd name="connsiteX2" fmla="*/ 4343400 w 4343400"/>
              <a:gd name="connsiteY2" fmla="*/ 369332 h 369332"/>
              <a:gd name="connsiteX3" fmla="*/ 0 w 4343400"/>
              <a:gd name="connsiteY3" fmla="*/ 369332 h 369332"/>
              <a:gd name="connsiteX4" fmla="*/ 0 w 4343400"/>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369332">
                <a:moveTo>
                  <a:pt x="0" y="0"/>
                </a:moveTo>
                <a:lnTo>
                  <a:pt x="4343400" y="0"/>
                </a:lnTo>
                <a:lnTo>
                  <a:pt x="4343400" y="369332"/>
                </a:lnTo>
                <a:lnTo>
                  <a:pt x="0" y="369332"/>
                </a:lnTo>
                <a:lnTo>
                  <a:pt x="0" y="0"/>
                </a:lnTo>
                <a:close/>
              </a:path>
            </a:pathLst>
          </a:custGeom>
          <a:noFill/>
        </p:spPr>
        <p:txBody>
          <a:bodyPr wrap="square" rtlCol="0">
            <a:spAutoFit/>
          </a:bodyPr>
          <a:lstStyle/>
          <a:p>
            <a:r>
              <a:rPr lang="en-US" dirty="0" smtClean="0"/>
              <a:t> Ravi Kant </a:t>
            </a:r>
            <a:r>
              <a:rPr lang="en-US" dirty="0" err="1" smtClean="0"/>
              <a:t>Soni</a:t>
            </a:r>
            <a:r>
              <a:rPr lang="en-US" dirty="0" smtClean="0"/>
              <a:t> +918269000074</a:t>
            </a:r>
            <a:endParaRPr lang="en-US" dirty="0"/>
          </a:p>
        </p:txBody>
      </p:sp>
      <p:pic>
        <p:nvPicPr>
          <p:cNvPr id="9" name="Picture 8" descr="ldr.png"/>
          <p:cNvPicPr>
            <a:picLocks noChangeAspect="1"/>
          </p:cNvPicPr>
          <p:nvPr/>
        </p:nvPicPr>
        <p:blipFill>
          <a:blip r:embed="rId3"/>
          <a:stretch>
            <a:fillRect/>
          </a:stretch>
        </p:blipFill>
        <p:spPr>
          <a:xfrm>
            <a:off x="2514600" y="685800"/>
            <a:ext cx="4114800" cy="5562600"/>
          </a:xfrm>
          <a:prstGeom prst="rect">
            <a:avLst/>
          </a:prstGeom>
        </p:spPr>
      </p:pic>
      <p:sp>
        <p:nvSpPr>
          <p:cNvPr id="10" name="Slide Number Placeholder 9"/>
          <p:cNvSpPr>
            <a:spLocks noGrp="1"/>
          </p:cNvSpPr>
          <p:nvPr>
            <p:ph type="sldNum" sz="quarter" idx="12"/>
          </p:nvPr>
        </p:nvSpPr>
        <p:spPr/>
        <p:txBody>
          <a:bodyPr/>
          <a:lstStyle/>
          <a:p>
            <a:fld id="{7278E106-62EC-41F2-90B3-FDFD6CA56EC6}" type="slidenum">
              <a:rPr lang="en-US" smtClean="0"/>
              <a:pPr/>
              <a:t>11</a:t>
            </a:fld>
            <a:endParaRPr lang="en-US" dirty="0"/>
          </a:p>
        </p:txBody>
      </p:sp>
      <p:sp>
        <p:nvSpPr>
          <p:cNvPr id="11" name="TextBox 10"/>
          <p:cNvSpPr txBox="1"/>
          <p:nvPr/>
        </p:nvSpPr>
        <p:spPr>
          <a:xfrm>
            <a:off x="0" y="71735"/>
            <a:ext cx="9144000" cy="461665"/>
          </a:xfrm>
          <a:prstGeom prst="rect">
            <a:avLst/>
          </a:prstGeom>
          <a:noFill/>
        </p:spPr>
        <p:txBody>
          <a:bodyPr wrap="square" rtlCol="0">
            <a:spAutoFit/>
          </a:bodyPr>
          <a:lstStyle/>
          <a:p>
            <a:pPr algn="ctr"/>
            <a:r>
              <a:rPr lang="en-US" sz="2400" b="1" dirty="0" smtClean="0">
                <a:solidFill>
                  <a:schemeClr val="bg1"/>
                </a:solidFill>
              </a:rPr>
              <a:t>DIRECTORY STRUCTURE of LINUX</a:t>
            </a:r>
            <a:endParaRPr lang="en-US" sz="2400" b="1" dirty="0">
              <a:solidFill>
                <a:schemeClr val="bg1"/>
              </a:solidFill>
            </a:endParaRPr>
          </a:p>
        </p:txBody>
      </p:sp>
      <p:sp>
        <p:nvSpPr>
          <p:cNvPr id="12" name="Footer Placeholder 11"/>
          <p:cNvSpPr>
            <a:spLocks noGrp="1"/>
          </p:cNvSpPr>
          <p:nvPr>
            <p:ph type="ftr" sz="quarter" idx="11"/>
          </p:nvPr>
        </p:nvSpPr>
        <p:spPr/>
        <p:txBody>
          <a:bodyPr/>
          <a:lstStyle/>
          <a:p>
            <a:r>
              <a:rPr lang="en-US" dirty="0" smtClean="0"/>
              <a:t>SONI COMPUTER CLASSES</a:t>
            </a:r>
            <a:endParaRPr lang="en-US" dirty="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rot="-1620000">
            <a:off x="2345776" y="2844596"/>
            <a:ext cx="4648200" cy="1323439"/>
          </a:xfrm>
          <a:prstGeom prst="rect">
            <a:avLst/>
          </a:prstGeom>
          <a:noFill/>
          <a:effectLst>
            <a:outerShdw sx="156000" sy="156000" rotWithShape="0">
              <a:schemeClr val="bg2">
                <a:lumMod val="90000"/>
                <a:alpha val="27000"/>
              </a:schemeClr>
            </a:outerShdw>
          </a:effectLst>
        </p:spPr>
        <p:txBody>
          <a:bodyPr wrap="square" rtlCol="0">
            <a:spAutoFit/>
          </a:bodyPr>
          <a:lstStyle/>
          <a:p>
            <a:r>
              <a:rPr lang="en-US" sz="4000" dirty="0" smtClean="0">
                <a:solidFill>
                  <a:srgbClr val="FDE1BF"/>
                </a:solidFill>
              </a:rPr>
              <a:t> Ravi Kant </a:t>
            </a:r>
            <a:r>
              <a:rPr lang="en-US" sz="4000" dirty="0" err="1" smtClean="0">
                <a:solidFill>
                  <a:srgbClr val="FDE1BF"/>
                </a:solidFill>
              </a:rPr>
              <a:t>Soni</a:t>
            </a:r>
            <a:r>
              <a:rPr lang="en-US" sz="4000" dirty="0" smtClean="0">
                <a:solidFill>
                  <a:srgbClr val="FDE1BF"/>
                </a:solidFill>
              </a:rPr>
              <a:t> +918269000074</a:t>
            </a:r>
            <a:endParaRPr lang="en-US" sz="4000" dirty="0">
              <a:solidFill>
                <a:srgbClr val="FDE1BF"/>
              </a:solidFill>
            </a:endParaRPr>
          </a:p>
        </p:txBody>
      </p:sp>
      <p:sp>
        <p:nvSpPr>
          <p:cNvPr id="4" name="Freeform 3"/>
          <p:cNvSpPr/>
          <p:nvPr/>
        </p:nvSpPr>
        <p:spPr>
          <a:xfrm>
            <a:off x="0" y="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5" name="Picture 4" descr="images1.jpg"/>
          <p:cNvPicPr>
            <a:picLocks noChangeAspect="1"/>
          </p:cNvPicPr>
          <p:nvPr/>
        </p:nvPicPr>
        <p:blipFill>
          <a:blip r:embed="rId3"/>
          <a:stretch>
            <a:fillRect/>
          </a:stretch>
        </p:blipFill>
        <p:spPr>
          <a:xfrm>
            <a:off x="1" y="-38100"/>
            <a:ext cx="617714" cy="571500"/>
          </a:xfrm>
          <a:prstGeom prst="rect">
            <a:avLst/>
          </a:prstGeom>
        </p:spPr>
      </p:pic>
      <p:sp>
        <p:nvSpPr>
          <p:cNvPr id="6" name="Freeform 5"/>
          <p:cNvSpPr/>
          <p:nvPr/>
        </p:nvSpPr>
        <p:spPr>
          <a:xfrm>
            <a:off x="0" y="632460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TextBox 6"/>
          <p:cNvSpPr txBox="1"/>
          <p:nvPr/>
        </p:nvSpPr>
        <p:spPr>
          <a:xfrm>
            <a:off x="5257800" y="6488668"/>
            <a:ext cx="4343400" cy="369332"/>
          </a:xfrm>
          <a:custGeom>
            <a:avLst/>
            <a:gdLst>
              <a:gd name="connsiteX0" fmla="*/ 0 w 4343400"/>
              <a:gd name="connsiteY0" fmla="*/ 0 h 369332"/>
              <a:gd name="connsiteX1" fmla="*/ 4343400 w 4343400"/>
              <a:gd name="connsiteY1" fmla="*/ 0 h 369332"/>
              <a:gd name="connsiteX2" fmla="*/ 4343400 w 4343400"/>
              <a:gd name="connsiteY2" fmla="*/ 369332 h 369332"/>
              <a:gd name="connsiteX3" fmla="*/ 0 w 4343400"/>
              <a:gd name="connsiteY3" fmla="*/ 369332 h 369332"/>
              <a:gd name="connsiteX4" fmla="*/ 0 w 4343400"/>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369332">
                <a:moveTo>
                  <a:pt x="0" y="0"/>
                </a:moveTo>
                <a:lnTo>
                  <a:pt x="4343400" y="0"/>
                </a:lnTo>
                <a:lnTo>
                  <a:pt x="4343400" y="369332"/>
                </a:lnTo>
                <a:lnTo>
                  <a:pt x="0" y="369332"/>
                </a:lnTo>
                <a:lnTo>
                  <a:pt x="0" y="0"/>
                </a:lnTo>
                <a:close/>
              </a:path>
            </a:pathLst>
          </a:custGeom>
          <a:noFill/>
        </p:spPr>
        <p:txBody>
          <a:bodyPr wrap="square" rtlCol="0">
            <a:spAutoFit/>
          </a:bodyPr>
          <a:lstStyle/>
          <a:p>
            <a:r>
              <a:rPr lang="en-US" dirty="0" smtClean="0"/>
              <a:t> Ravi Kant </a:t>
            </a:r>
            <a:r>
              <a:rPr lang="en-US" dirty="0" err="1" smtClean="0"/>
              <a:t>Soni</a:t>
            </a:r>
            <a:r>
              <a:rPr lang="en-US" dirty="0" smtClean="0"/>
              <a:t> +918269000074</a:t>
            </a:r>
            <a:endParaRPr lang="en-US" dirty="0"/>
          </a:p>
        </p:txBody>
      </p:sp>
      <p:sp>
        <p:nvSpPr>
          <p:cNvPr id="8" name="Slide Number Placeholder 7"/>
          <p:cNvSpPr>
            <a:spLocks noGrp="1"/>
          </p:cNvSpPr>
          <p:nvPr>
            <p:ph type="sldNum" sz="quarter" idx="12"/>
          </p:nvPr>
        </p:nvSpPr>
        <p:spPr/>
        <p:txBody>
          <a:bodyPr/>
          <a:lstStyle/>
          <a:p>
            <a:fld id="{7278E106-62EC-41F2-90B3-FDFD6CA56EC6}" type="slidenum">
              <a:rPr lang="en-US" smtClean="0"/>
              <a:pPr/>
              <a:t>110</a:t>
            </a:fld>
            <a:endParaRPr lang="en-US" dirty="0"/>
          </a:p>
        </p:txBody>
      </p:sp>
      <p:sp>
        <p:nvSpPr>
          <p:cNvPr id="11" name="TextBox 10"/>
          <p:cNvSpPr txBox="1"/>
          <p:nvPr/>
        </p:nvSpPr>
        <p:spPr>
          <a:xfrm>
            <a:off x="152400" y="304800"/>
            <a:ext cx="8915400" cy="6032421"/>
          </a:xfrm>
          <a:prstGeom prst="rect">
            <a:avLst/>
          </a:prstGeom>
          <a:noFill/>
        </p:spPr>
        <p:txBody>
          <a:bodyPr wrap="square" rtlCol="0">
            <a:spAutoFit/>
          </a:bodyPr>
          <a:lstStyle/>
          <a:p>
            <a:r>
              <a:rPr lang="en-US" sz="2000" dirty="0" smtClean="0"/>
              <a:t>		</a:t>
            </a:r>
          </a:p>
          <a:p>
            <a:r>
              <a:rPr lang="en-US" sz="2000" dirty="0" smtClean="0"/>
              <a:t>[root@station1 /]# </a:t>
            </a:r>
            <a:r>
              <a:rPr lang="en-US" sz="2000" dirty="0" err="1" smtClean="0"/>
              <a:t>usermod</a:t>
            </a:r>
            <a:r>
              <a:rPr lang="en-US" sz="2000" dirty="0" smtClean="0"/>
              <a:t>  -s   /</a:t>
            </a:r>
            <a:r>
              <a:rPr lang="en-US" sz="2000" dirty="0" err="1" smtClean="0"/>
              <a:t>sbin</a:t>
            </a:r>
            <a:r>
              <a:rPr lang="en-US" sz="2000" dirty="0" smtClean="0"/>
              <a:t>/</a:t>
            </a:r>
            <a:r>
              <a:rPr lang="en-US" sz="2000" dirty="0" err="1" smtClean="0"/>
              <a:t>nologin</a:t>
            </a:r>
            <a:r>
              <a:rPr lang="en-US" sz="2000" dirty="0" smtClean="0"/>
              <a:t>   user2</a:t>
            </a:r>
          </a:p>
          <a:p>
            <a:r>
              <a:rPr lang="en-US" sz="2000" dirty="0" smtClean="0"/>
              <a:t>		For set </a:t>
            </a:r>
            <a:r>
              <a:rPr lang="en-US" sz="2000" dirty="0" err="1" smtClean="0"/>
              <a:t>nologin</a:t>
            </a:r>
            <a:r>
              <a:rPr lang="en-US" sz="2000" dirty="0" smtClean="0"/>
              <a:t> shell to user2 user</a:t>
            </a:r>
          </a:p>
          <a:p>
            <a:endParaRPr lang="en-US" sz="1200" dirty="0" smtClean="0"/>
          </a:p>
          <a:p>
            <a:r>
              <a:rPr lang="en-US" sz="2000" dirty="0" smtClean="0"/>
              <a:t>[root@station1 /]# </a:t>
            </a:r>
            <a:r>
              <a:rPr lang="en-US" sz="2000" dirty="0" err="1" smtClean="0"/>
              <a:t>usermod</a:t>
            </a:r>
            <a:r>
              <a:rPr lang="en-US" sz="2000" dirty="0" smtClean="0"/>
              <a:t>  -s  /bin/bash  user2</a:t>
            </a:r>
          </a:p>
          <a:p>
            <a:r>
              <a:rPr lang="en-US" sz="2000" dirty="0" smtClean="0"/>
              <a:t>		For set to login shell to user2 user</a:t>
            </a:r>
          </a:p>
          <a:p>
            <a:endParaRPr lang="en-US" sz="1400" dirty="0" smtClean="0"/>
          </a:p>
          <a:p>
            <a:r>
              <a:rPr lang="en-US" sz="2000" dirty="0" smtClean="0"/>
              <a:t>[root@station1 /]# </a:t>
            </a:r>
            <a:r>
              <a:rPr lang="en-US" sz="2000" dirty="0" err="1" smtClean="0"/>
              <a:t>usermod</a:t>
            </a:r>
            <a:r>
              <a:rPr lang="en-US" sz="2000" dirty="0" smtClean="0"/>
              <a:t>  -L   user2</a:t>
            </a:r>
          </a:p>
          <a:p>
            <a:r>
              <a:rPr lang="en-US" sz="2000" dirty="0" smtClean="0"/>
              <a:t>		For lock to existing user account of user2</a:t>
            </a:r>
          </a:p>
          <a:p>
            <a:endParaRPr lang="en-US" sz="1400" dirty="0" smtClean="0"/>
          </a:p>
          <a:p>
            <a:r>
              <a:rPr lang="en-US" sz="2000" dirty="0" smtClean="0"/>
              <a:t>[root@station1 /]# </a:t>
            </a:r>
            <a:r>
              <a:rPr lang="en-US" sz="2000" dirty="0" err="1" smtClean="0"/>
              <a:t>usermod</a:t>
            </a:r>
            <a:r>
              <a:rPr lang="en-US" sz="2000" dirty="0" smtClean="0"/>
              <a:t>  -U  user2</a:t>
            </a:r>
          </a:p>
          <a:p>
            <a:r>
              <a:rPr lang="en-US" sz="2000" dirty="0" smtClean="0"/>
              <a:t>		For unlock to existing user account</a:t>
            </a:r>
          </a:p>
          <a:p>
            <a:endParaRPr lang="en-US" sz="1400" dirty="0" smtClean="0"/>
          </a:p>
          <a:p>
            <a:r>
              <a:rPr lang="en-US" sz="2000" dirty="0" smtClean="0"/>
              <a:t>[root@station1 /]# </a:t>
            </a:r>
            <a:r>
              <a:rPr lang="en-US" sz="2000" dirty="0" err="1" smtClean="0"/>
              <a:t>usermod</a:t>
            </a:r>
            <a:r>
              <a:rPr lang="en-US" sz="2000" dirty="0" smtClean="0"/>
              <a:t>  -e   2010-12-25  user1</a:t>
            </a:r>
          </a:p>
          <a:p>
            <a:r>
              <a:rPr lang="en-US" sz="2000" dirty="0" smtClean="0"/>
              <a:t>		For set expiry date of user1 user</a:t>
            </a:r>
          </a:p>
          <a:p>
            <a:endParaRPr lang="en-US" sz="1400" dirty="0" smtClean="0"/>
          </a:p>
          <a:p>
            <a:r>
              <a:rPr lang="en-US" sz="2000" dirty="0" smtClean="0"/>
              <a:t>[root@station1 /]# </a:t>
            </a:r>
            <a:r>
              <a:rPr lang="en-US" sz="2000" dirty="0" err="1" smtClean="0"/>
              <a:t>usermod</a:t>
            </a:r>
            <a:r>
              <a:rPr lang="en-US" sz="2000" dirty="0" smtClean="0"/>
              <a:t>  -c  “account manager”  user1</a:t>
            </a:r>
          </a:p>
          <a:p>
            <a:r>
              <a:rPr lang="en-US" sz="2000" dirty="0" smtClean="0"/>
              <a:t>		For set comment for user1 user</a:t>
            </a:r>
          </a:p>
          <a:p>
            <a:endParaRPr lang="en-US" dirty="0" smtClean="0"/>
          </a:p>
          <a:p>
            <a:r>
              <a:rPr lang="en-US" sz="2000" dirty="0" smtClean="0"/>
              <a:t>[root@station1 /]# </a:t>
            </a:r>
            <a:r>
              <a:rPr lang="en-US" sz="2000" dirty="0" err="1" smtClean="0"/>
              <a:t>usermod</a:t>
            </a:r>
            <a:r>
              <a:rPr lang="en-US" sz="2000" dirty="0" smtClean="0"/>
              <a:t>  -u  700  user1</a:t>
            </a:r>
          </a:p>
          <a:p>
            <a:r>
              <a:rPr lang="en-US" sz="2000" dirty="0" smtClean="0"/>
              <a:t>		For change </a:t>
            </a:r>
            <a:r>
              <a:rPr lang="en-US" sz="2000" dirty="0" err="1" smtClean="0"/>
              <a:t>uid</a:t>
            </a:r>
            <a:r>
              <a:rPr lang="en-US" sz="2000" dirty="0" smtClean="0"/>
              <a:t> for </a:t>
            </a:r>
            <a:r>
              <a:rPr lang="en-US" sz="2000" smtClean="0"/>
              <a:t>user user1</a:t>
            </a:r>
            <a:endParaRPr lang="en-US" sz="2000" dirty="0" smtClean="0"/>
          </a:p>
        </p:txBody>
      </p:sp>
      <p:sp>
        <p:nvSpPr>
          <p:cNvPr id="9" name="TextBox 8"/>
          <p:cNvSpPr txBox="1"/>
          <p:nvPr/>
        </p:nvSpPr>
        <p:spPr>
          <a:xfrm>
            <a:off x="2057400" y="76200"/>
            <a:ext cx="8153400" cy="677108"/>
          </a:xfrm>
          <a:prstGeom prst="rect">
            <a:avLst/>
          </a:prstGeom>
          <a:noFill/>
        </p:spPr>
        <p:txBody>
          <a:bodyPr wrap="square" rtlCol="0">
            <a:spAutoFit/>
          </a:bodyPr>
          <a:lstStyle/>
          <a:p>
            <a:r>
              <a:rPr lang="en-US" sz="1900" dirty="0" smtClean="0">
                <a:solidFill>
                  <a:srgbClr val="FFFFFF"/>
                </a:solidFill>
              </a:rPr>
              <a:t>All setting will be implement on existing user not an new user</a:t>
            </a:r>
          </a:p>
          <a:p>
            <a:endParaRPr lang="en-US" sz="1900" dirty="0">
              <a:solidFill>
                <a:srgbClr val="FFFFFF"/>
              </a:solidFill>
            </a:endParaRPr>
          </a:p>
        </p:txBody>
      </p:sp>
      <p:sp>
        <p:nvSpPr>
          <p:cNvPr id="12" name="Footer Placeholder 11"/>
          <p:cNvSpPr>
            <a:spLocks noGrp="1"/>
          </p:cNvSpPr>
          <p:nvPr>
            <p:ph type="ftr" sz="quarter" idx="11"/>
          </p:nvPr>
        </p:nvSpPr>
        <p:spPr/>
        <p:txBody>
          <a:bodyPr/>
          <a:lstStyle/>
          <a:p>
            <a:r>
              <a:rPr lang="en-US" dirty="0" smtClean="0"/>
              <a:t>SONI COMPUTER CLASSES</a:t>
            </a:r>
            <a:endParaRPr lang="en-US" dirty="0"/>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rot="-1620000">
            <a:off x="2345776" y="2844596"/>
            <a:ext cx="4648200" cy="1323439"/>
          </a:xfrm>
          <a:prstGeom prst="rect">
            <a:avLst/>
          </a:prstGeom>
          <a:noFill/>
          <a:effectLst>
            <a:outerShdw sx="156000" sy="156000" rotWithShape="0">
              <a:schemeClr val="bg2">
                <a:lumMod val="90000"/>
                <a:alpha val="27000"/>
              </a:schemeClr>
            </a:outerShdw>
          </a:effectLst>
        </p:spPr>
        <p:txBody>
          <a:bodyPr wrap="square" rtlCol="0">
            <a:spAutoFit/>
          </a:bodyPr>
          <a:lstStyle/>
          <a:p>
            <a:r>
              <a:rPr lang="en-US" sz="4000" dirty="0" smtClean="0">
                <a:solidFill>
                  <a:srgbClr val="FDE1BF"/>
                </a:solidFill>
              </a:rPr>
              <a:t> Ravi Kant </a:t>
            </a:r>
            <a:r>
              <a:rPr lang="en-US" sz="4000" dirty="0" err="1" smtClean="0">
                <a:solidFill>
                  <a:srgbClr val="FDE1BF"/>
                </a:solidFill>
              </a:rPr>
              <a:t>Soni</a:t>
            </a:r>
            <a:r>
              <a:rPr lang="en-US" sz="4000" dirty="0" smtClean="0">
                <a:solidFill>
                  <a:srgbClr val="FDE1BF"/>
                </a:solidFill>
              </a:rPr>
              <a:t> +918269000074</a:t>
            </a:r>
            <a:endParaRPr lang="en-US" sz="4000" dirty="0">
              <a:solidFill>
                <a:srgbClr val="FDE1BF"/>
              </a:solidFill>
            </a:endParaRPr>
          </a:p>
        </p:txBody>
      </p:sp>
      <p:sp>
        <p:nvSpPr>
          <p:cNvPr id="4" name="Freeform 3"/>
          <p:cNvSpPr/>
          <p:nvPr/>
        </p:nvSpPr>
        <p:spPr>
          <a:xfrm>
            <a:off x="0" y="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5" name="Picture 4" descr="images1.jpg"/>
          <p:cNvPicPr>
            <a:picLocks noChangeAspect="1"/>
          </p:cNvPicPr>
          <p:nvPr/>
        </p:nvPicPr>
        <p:blipFill>
          <a:blip r:embed="rId3"/>
          <a:stretch>
            <a:fillRect/>
          </a:stretch>
        </p:blipFill>
        <p:spPr>
          <a:xfrm>
            <a:off x="1" y="-38100"/>
            <a:ext cx="617714" cy="571500"/>
          </a:xfrm>
          <a:prstGeom prst="rect">
            <a:avLst/>
          </a:prstGeom>
        </p:spPr>
      </p:pic>
      <p:sp>
        <p:nvSpPr>
          <p:cNvPr id="6" name="Freeform 5"/>
          <p:cNvSpPr/>
          <p:nvPr/>
        </p:nvSpPr>
        <p:spPr>
          <a:xfrm>
            <a:off x="0" y="632460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TextBox 6"/>
          <p:cNvSpPr txBox="1"/>
          <p:nvPr/>
        </p:nvSpPr>
        <p:spPr>
          <a:xfrm>
            <a:off x="5257800" y="6488668"/>
            <a:ext cx="4343400" cy="369332"/>
          </a:xfrm>
          <a:custGeom>
            <a:avLst/>
            <a:gdLst>
              <a:gd name="connsiteX0" fmla="*/ 0 w 4343400"/>
              <a:gd name="connsiteY0" fmla="*/ 0 h 369332"/>
              <a:gd name="connsiteX1" fmla="*/ 4343400 w 4343400"/>
              <a:gd name="connsiteY1" fmla="*/ 0 h 369332"/>
              <a:gd name="connsiteX2" fmla="*/ 4343400 w 4343400"/>
              <a:gd name="connsiteY2" fmla="*/ 369332 h 369332"/>
              <a:gd name="connsiteX3" fmla="*/ 0 w 4343400"/>
              <a:gd name="connsiteY3" fmla="*/ 369332 h 369332"/>
              <a:gd name="connsiteX4" fmla="*/ 0 w 4343400"/>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369332">
                <a:moveTo>
                  <a:pt x="0" y="0"/>
                </a:moveTo>
                <a:lnTo>
                  <a:pt x="4343400" y="0"/>
                </a:lnTo>
                <a:lnTo>
                  <a:pt x="4343400" y="369332"/>
                </a:lnTo>
                <a:lnTo>
                  <a:pt x="0" y="369332"/>
                </a:lnTo>
                <a:lnTo>
                  <a:pt x="0" y="0"/>
                </a:lnTo>
                <a:close/>
              </a:path>
            </a:pathLst>
          </a:custGeom>
          <a:noFill/>
        </p:spPr>
        <p:txBody>
          <a:bodyPr wrap="square" rtlCol="0">
            <a:spAutoFit/>
          </a:bodyPr>
          <a:lstStyle/>
          <a:p>
            <a:r>
              <a:rPr lang="en-US" dirty="0" smtClean="0"/>
              <a:t> Ravi Kant </a:t>
            </a:r>
            <a:r>
              <a:rPr lang="en-US" dirty="0" err="1" smtClean="0"/>
              <a:t>Soni</a:t>
            </a:r>
            <a:r>
              <a:rPr lang="en-US" dirty="0" smtClean="0"/>
              <a:t> +918269000074</a:t>
            </a:r>
            <a:endParaRPr lang="en-US" dirty="0"/>
          </a:p>
        </p:txBody>
      </p:sp>
      <p:sp>
        <p:nvSpPr>
          <p:cNvPr id="8" name="Slide Number Placeholder 7"/>
          <p:cNvSpPr>
            <a:spLocks noGrp="1"/>
          </p:cNvSpPr>
          <p:nvPr>
            <p:ph type="sldNum" sz="quarter" idx="12"/>
          </p:nvPr>
        </p:nvSpPr>
        <p:spPr/>
        <p:txBody>
          <a:bodyPr/>
          <a:lstStyle/>
          <a:p>
            <a:fld id="{7278E106-62EC-41F2-90B3-FDFD6CA56EC6}" type="slidenum">
              <a:rPr lang="en-US" smtClean="0"/>
              <a:pPr/>
              <a:t>111</a:t>
            </a:fld>
            <a:endParaRPr lang="en-US" dirty="0"/>
          </a:p>
        </p:txBody>
      </p:sp>
      <p:sp>
        <p:nvSpPr>
          <p:cNvPr id="11" name="TextBox 10"/>
          <p:cNvSpPr txBox="1"/>
          <p:nvPr/>
        </p:nvSpPr>
        <p:spPr>
          <a:xfrm>
            <a:off x="152400" y="630734"/>
            <a:ext cx="8915400" cy="5693866"/>
          </a:xfrm>
          <a:prstGeom prst="rect">
            <a:avLst/>
          </a:prstGeom>
          <a:noFill/>
        </p:spPr>
        <p:txBody>
          <a:bodyPr wrap="square" rtlCol="0">
            <a:spAutoFit/>
          </a:bodyPr>
          <a:lstStyle/>
          <a:p>
            <a:r>
              <a:rPr lang="en-US" sz="2000" dirty="0" smtClean="0"/>
              <a:t>		All setting will be implement on new user not an existing user</a:t>
            </a:r>
          </a:p>
          <a:p>
            <a:endParaRPr lang="en-US" sz="2000" dirty="0" smtClean="0"/>
          </a:p>
          <a:p>
            <a:r>
              <a:rPr lang="en-US" sz="2000" dirty="0" smtClean="0"/>
              <a:t>[root@station1 /]# </a:t>
            </a:r>
            <a:r>
              <a:rPr lang="en-US" sz="2000" dirty="0" err="1" smtClean="0"/>
              <a:t>useradd</a:t>
            </a:r>
            <a:r>
              <a:rPr lang="en-US" sz="2000" dirty="0" smtClean="0"/>
              <a:t>  -s   /</a:t>
            </a:r>
            <a:r>
              <a:rPr lang="en-US" sz="2000" dirty="0" err="1" smtClean="0"/>
              <a:t>sbin</a:t>
            </a:r>
            <a:r>
              <a:rPr lang="en-US" sz="2000" dirty="0" smtClean="0"/>
              <a:t>/</a:t>
            </a:r>
            <a:r>
              <a:rPr lang="en-US" sz="2000" dirty="0" err="1" smtClean="0"/>
              <a:t>nologin</a:t>
            </a:r>
            <a:r>
              <a:rPr lang="en-US" sz="2000" dirty="0" smtClean="0"/>
              <a:t>   user2</a:t>
            </a:r>
          </a:p>
          <a:p>
            <a:r>
              <a:rPr lang="en-US" sz="2000" dirty="0" smtClean="0"/>
              <a:t>		For set </a:t>
            </a:r>
            <a:r>
              <a:rPr lang="en-US" sz="2000" dirty="0" err="1" smtClean="0"/>
              <a:t>nologin</a:t>
            </a:r>
            <a:r>
              <a:rPr lang="en-US" sz="2000" dirty="0" smtClean="0"/>
              <a:t> shell to user2 user</a:t>
            </a:r>
          </a:p>
          <a:p>
            <a:endParaRPr lang="en-US" sz="1600" dirty="0" smtClean="0"/>
          </a:p>
          <a:p>
            <a:r>
              <a:rPr lang="en-US" sz="2000" dirty="0" smtClean="0"/>
              <a:t>[root@station1 /]# </a:t>
            </a:r>
            <a:r>
              <a:rPr lang="en-US" sz="2000" dirty="0" err="1" smtClean="0"/>
              <a:t>useradd</a:t>
            </a:r>
            <a:r>
              <a:rPr lang="en-US" sz="2000" dirty="0" smtClean="0"/>
              <a:t>  -s  /bin/bash  user2</a:t>
            </a:r>
          </a:p>
          <a:p>
            <a:r>
              <a:rPr lang="en-US" sz="2000" dirty="0" smtClean="0"/>
              <a:t>		For set to login shell to user2 user</a:t>
            </a:r>
          </a:p>
          <a:p>
            <a:endParaRPr lang="en-US" sz="1600" dirty="0" smtClean="0"/>
          </a:p>
          <a:p>
            <a:r>
              <a:rPr lang="en-US" sz="2000" dirty="0" smtClean="0"/>
              <a:t>[root@station1 /]# </a:t>
            </a:r>
            <a:r>
              <a:rPr lang="en-US" sz="2000" dirty="0" err="1" smtClean="0"/>
              <a:t>useradd</a:t>
            </a:r>
            <a:r>
              <a:rPr lang="en-US" sz="2000" dirty="0" smtClean="0"/>
              <a:t>  -e   2010-12-25  user3</a:t>
            </a:r>
          </a:p>
          <a:p>
            <a:r>
              <a:rPr lang="en-US" sz="2000" dirty="0" smtClean="0"/>
              <a:t>		For set expiry date of user3 user</a:t>
            </a:r>
          </a:p>
          <a:p>
            <a:endParaRPr lang="en-US" sz="1600" dirty="0" smtClean="0"/>
          </a:p>
          <a:p>
            <a:r>
              <a:rPr lang="en-US" sz="2000" dirty="0" smtClean="0"/>
              <a:t>[root@station1 /]# </a:t>
            </a:r>
            <a:r>
              <a:rPr lang="en-US" sz="2000" dirty="0" err="1" smtClean="0"/>
              <a:t>useradd</a:t>
            </a:r>
            <a:r>
              <a:rPr lang="en-US" sz="2000" dirty="0" smtClean="0"/>
              <a:t>  -c  “account manager”  user4</a:t>
            </a:r>
          </a:p>
          <a:p>
            <a:r>
              <a:rPr lang="en-US" sz="2000" dirty="0" smtClean="0"/>
              <a:t>		For set comment for user4 user</a:t>
            </a:r>
          </a:p>
          <a:p>
            <a:endParaRPr lang="en-US" sz="1600" dirty="0" smtClean="0"/>
          </a:p>
          <a:p>
            <a:r>
              <a:rPr lang="en-US" sz="2000" dirty="0" smtClean="0"/>
              <a:t>[root@station1 /]# </a:t>
            </a:r>
            <a:r>
              <a:rPr lang="en-US" sz="2000" dirty="0" err="1" smtClean="0"/>
              <a:t>useradd</a:t>
            </a:r>
            <a:r>
              <a:rPr lang="en-US" sz="2000" dirty="0" smtClean="0"/>
              <a:t>  -M  user5</a:t>
            </a:r>
          </a:p>
          <a:p>
            <a:r>
              <a:rPr lang="en-US" sz="2000" dirty="0" smtClean="0"/>
              <a:t>		For create user user5, but home directory will not be create</a:t>
            </a:r>
          </a:p>
          <a:p>
            <a:endParaRPr lang="en-US" sz="2000" dirty="0" smtClean="0"/>
          </a:p>
          <a:p>
            <a:r>
              <a:rPr lang="en-US" sz="2000" dirty="0" smtClean="0"/>
              <a:t>[root@station1 /]# </a:t>
            </a:r>
            <a:r>
              <a:rPr lang="en-US" sz="2000" dirty="0" err="1" smtClean="0"/>
              <a:t>useradd</a:t>
            </a:r>
            <a:r>
              <a:rPr lang="en-US" sz="2000" dirty="0" smtClean="0"/>
              <a:t>  -u  600 user6</a:t>
            </a:r>
          </a:p>
          <a:p>
            <a:r>
              <a:rPr lang="en-US" sz="2000" dirty="0" smtClean="0"/>
              <a:t>		For create user user6, but </a:t>
            </a:r>
            <a:r>
              <a:rPr lang="en-US" sz="2000" dirty="0" err="1" smtClean="0"/>
              <a:t>uid</a:t>
            </a:r>
            <a:r>
              <a:rPr lang="en-US" sz="2000" dirty="0" smtClean="0"/>
              <a:t> with 600</a:t>
            </a:r>
          </a:p>
        </p:txBody>
      </p:sp>
      <p:sp>
        <p:nvSpPr>
          <p:cNvPr id="9" name="Footer Placeholder 8"/>
          <p:cNvSpPr>
            <a:spLocks noGrp="1"/>
          </p:cNvSpPr>
          <p:nvPr>
            <p:ph type="ftr" sz="quarter" idx="11"/>
          </p:nvPr>
        </p:nvSpPr>
        <p:spPr/>
        <p:txBody>
          <a:bodyPr/>
          <a:lstStyle/>
          <a:p>
            <a:r>
              <a:rPr lang="en-US" dirty="0" smtClean="0"/>
              <a:t>SONI COMPUTER CLASSES</a:t>
            </a:r>
            <a:endParaRPr lang="en-US" dirty="0"/>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rot="-1620000">
            <a:off x="2345776" y="2844596"/>
            <a:ext cx="4648200" cy="1323439"/>
          </a:xfrm>
          <a:prstGeom prst="rect">
            <a:avLst/>
          </a:prstGeom>
          <a:noFill/>
          <a:effectLst>
            <a:outerShdw sx="156000" sy="156000" rotWithShape="0">
              <a:schemeClr val="bg2">
                <a:lumMod val="90000"/>
                <a:alpha val="27000"/>
              </a:schemeClr>
            </a:outerShdw>
          </a:effectLst>
        </p:spPr>
        <p:txBody>
          <a:bodyPr wrap="square" rtlCol="0">
            <a:spAutoFit/>
          </a:bodyPr>
          <a:lstStyle/>
          <a:p>
            <a:r>
              <a:rPr lang="en-US" sz="4000" dirty="0" smtClean="0">
                <a:solidFill>
                  <a:srgbClr val="FDE1BF"/>
                </a:solidFill>
              </a:rPr>
              <a:t> Ravi Kant </a:t>
            </a:r>
            <a:r>
              <a:rPr lang="en-US" sz="4000" dirty="0" err="1" smtClean="0">
                <a:solidFill>
                  <a:srgbClr val="FDE1BF"/>
                </a:solidFill>
              </a:rPr>
              <a:t>Soni</a:t>
            </a:r>
            <a:r>
              <a:rPr lang="en-US" sz="4000" dirty="0" smtClean="0">
                <a:solidFill>
                  <a:srgbClr val="FDE1BF"/>
                </a:solidFill>
              </a:rPr>
              <a:t> +918269000074</a:t>
            </a:r>
            <a:endParaRPr lang="en-US" sz="4000" dirty="0">
              <a:solidFill>
                <a:srgbClr val="FDE1BF"/>
              </a:solidFill>
            </a:endParaRPr>
          </a:p>
        </p:txBody>
      </p:sp>
      <p:sp>
        <p:nvSpPr>
          <p:cNvPr id="4" name="Freeform 3"/>
          <p:cNvSpPr/>
          <p:nvPr/>
        </p:nvSpPr>
        <p:spPr>
          <a:xfrm>
            <a:off x="0" y="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5" name="Picture 4" descr="images1.jpg"/>
          <p:cNvPicPr>
            <a:picLocks noChangeAspect="1"/>
          </p:cNvPicPr>
          <p:nvPr/>
        </p:nvPicPr>
        <p:blipFill>
          <a:blip r:embed="rId3"/>
          <a:stretch>
            <a:fillRect/>
          </a:stretch>
        </p:blipFill>
        <p:spPr>
          <a:xfrm>
            <a:off x="1" y="-38100"/>
            <a:ext cx="617714" cy="571500"/>
          </a:xfrm>
          <a:prstGeom prst="rect">
            <a:avLst/>
          </a:prstGeom>
        </p:spPr>
      </p:pic>
      <p:sp>
        <p:nvSpPr>
          <p:cNvPr id="6" name="Freeform 5"/>
          <p:cNvSpPr/>
          <p:nvPr/>
        </p:nvSpPr>
        <p:spPr>
          <a:xfrm>
            <a:off x="0" y="632460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TextBox 6"/>
          <p:cNvSpPr txBox="1"/>
          <p:nvPr/>
        </p:nvSpPr>
        <p:spPr>
          <a:xfrm>
            <a:off x="5257800" y="6488668"/>
            <a:ext cx="4343400" cy="369332"/>
          </a:xfrm>
          <a:custGeom>
            <a:avLst/>
            <a:gdLst>
              <a:gd name="connsiteX0" fmla="*/ 0 w 4343400"/>
              <a:gd name="connsiteY0" fmla="*/ 0 h 369332"/>
              <a:gd name="connsiteX1" fmla="*/ 4343400 w 4343400"/>
              <a:gd name="connsiteY1" fmla="*/ 0 h 369332"/>
              <a:gd name="connsiteX2" fmla="*/ 4343400 w 4343400"/>
              <a:gd name="connsiteY2" fmla="*/ 369332 h 369332"/>
              <a:gd name="connsiteX3" fmla="*/ 0 w 4343400"/>
              <a:gd name="connsiteY3" fmla="*/ 369332 h 369332"/>
              <a:gd name="connsiteX4" fmla="*/ 0 w 4343400"/>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369332">
                <a:moveTo>
                  <a:pt x="0" y="0"/>
                </a:moveTo>
                <a:lnTo>
                  <a:pt x="4343400" y="0"/>
                </a:lnTo>
                <a:lnTo>
                  <a:pt x="4343400" y="369332"/>
                </a:lnTo>
                <a:lnTo>
                  <a:pt x="0" y="369332"/>
                </a:lnTo>
                <a:lnTo>
                  <a:pt x="0" y="0"/>
                </a:lnTo>
                <a:close/>
              </a:path>
            </a:pathLst>
          </a:custGeom>
          <a:noFill/>
        </p:spPr>
        <p:txBody>
          <a:bodyPr wrap="square" rtlCol="0">
            <a:spAutoFit/>
          </a:bodyPr>
          <a:lstStyle/>
          <a:p>
            <a:r>
              <a:rPr lang="en-US" dirty="0" smtClean="0"/>
              <a:t> Ravi Kant </a:t>
            </a:r>
            <a:r>
              <a:rPr lang="en-US" dirty="0" err="1" smtClean="0"/>
              <a:t>Soni</a:t>
            </a:r>
            <a:r>
              <a:rPr lang="en-US" dirty="0" smtClean="0"/>
              <a:t> +918269000074</a:t>
            </a:r>
            <a:endParaRPr lang="en-US" dirty="0"/>
          </a:p>
        </p:txBody>
      </p:sp>
      <p:sp>
        <p:nvSpPr>
          <p:cNvPr id="8" name="Slide Number Placeholder 7"/>
          <p:cNvSpPr>
            <a:spLocks noGrp="1"/>
          </p:cNvSpPr>
          <p:nvPr>
            <p:ph type="sldNum" sz="quarter" idx="12"/>
          </p:nvPr>
        </p:nvSpPr>
        <p:spPr/>
        <p:txBody>
          <a:bodyPr/>
          <a:lstStyle/>
          <a:p>
            <a:fld id="{7278E106-62EC-41F2-90B3-FDFD6CA56EC6}" type="slidenum">
              <a:rPr lang="en-US" smtClean="0"/>
              <a:pPr/>
              <a:t>112</a:t>
            </a:fld>
            <a:endParaRPr lang="en-US" dirty="0"/>
          </a:p>
        </p:txBody>
      </p:sp>
      <p:sp>
        <p:nvSpPr>
          <p:cNvPr id="11" name="TextBox 10"/>
          <p:cNvSpPr txBox="1"/>
          <p:nvPr/>
        </p:nvSpPr>
        <p:spPr>
          <a:xfrm>
            <a:off x="152400" y="554534"/>
            <a:ext cx="8915400" cy="5693866"/>
          </a:xfrm>
          <a:prstGeom prst="rect">
            <a:avLst/>
          </a:prstGeom>
          <a:noFill/>
        </p:spPr>
        <p:txBody>
          <a:bodyPr wrap="square" rtlCol="0">
            <a:spAutoFit/>
          </a:bodyPr>
          <a:lstStyle/>
          <a:p>
            <a:r>
              <a:rPr lang="en-US" sz="2000" dirty="0" smtClean="0"/>
              <a:t>[root@station1 /]# </a:t>
            </a:r>
            <a:r>
              <a:rPr lang="en-US" sz="2000" dirty="0" err="1" smtClean="0"/>
              <a:t>groupadd</a:t>
            </a:r>
            <a:r>
              <a:rPr lang="en-US" sz="2000" dirty="0" smtClean="0"/>
              <a:t>  grp1</a:t>
            </a:r>
          </a:p>
          <a:p>
            <a:r>
              <a:rPr lang="en-US" sz="2000" dirty="0" smtClean="0"/>
              <a:t>		For create a new group. It will update entry in /etc/group  file</a:t>
            </a:r>
          </a:p>
          <a:p>
            <a:endParaRPr lang="en-US" sz="1600" dirty="0" smtClean="0"/>
          </a:p>
          <a:p>
            <a:r>
              <a:rPr lang="en-US" sz="2000" dirty="0" smtClean="0"/>
              <a:t>[root@station1 /]# </a:t>
            </a:r>
            <a:r>
              <a:rPr lang="en-US" sz="2000" dirty="0" err="1" smtClean="0"/>
              <a:t>groupadd</a:t>
            </a:r>
            <a:r>
              <a:rPr lang="en-US" sz="2000" dirty="0" smtClean="0"/>
              <a:t>  grp2</a:t>
            </a:r>
          </a:p>
          <a:p>
            <a:r>
              <a:rPr lang="en-US" sz="2000" dirty="0" smtClean="0"/>
              <a:t>		For create again new group. It will update entry in /etc/group  file</a:t>
            </a:r>
          </a:p>
          <a:p>
            <a:endParaRPr lang="en-US" sz="1600" dirty="0" smtClean="0"/>
          </a:p>
          <a:p>
            <a:r>
              <a:rPr lang="en-US" sz="2000" dirty="0" smtClean="0"/>
              <a:t>[root@station1 /]# </a:t>
            </a:r>
            <a:r>
              <a:rPr lang="en-US" sz="2000" dirty="0" err="1" smtClean="0"/>
              <a:t>useradd</a:t>
            </a:r>
            <a:r>
              <a:rPr lang="en-US" sz="2000" dirty="0" smtClean="0"/>
              <a:t>  -g  grp1  user1</a:t>
            </a:r>
          </a:p>
          <a:p>
            <a:r>
              <a:rPr lang="en-US" sz="2000" dirty="0" smtClean="0"/>
              <a:t>		For add to user user1 in grp1 group as a primary group</a:t>
            </a:r>
          </a:p>
          <a:p>
            <a:r>
              <a:rPr lang="en-US" sz="1600" dirty="0" smtClean="0"/>
              <a:t>	</a:t>
            </a:r>
            <a:endParaRPr lang="en-US" sz="1200" dirty="0" smtClean="0"/>
          </a:p>
          <a:p>
            <a:r>
              <a:rPr lang="en-US" sz="2000" dirty="0" smtClean="0"/>
              <a:t>[user1@station1 ~]$ groups</a:t>
            </a:r>
          </a:p>
          <a:p>
            <a:r>
              <a:rPr lang="en-US" sz="2000" dirty="0" smtClean="0"/>
              <a:t>		You can view the groups of user1</a:t>
            </a:r>
          </a:p>
          <a:p>
            <a:endParaRPr lang="en-US" sz="1600" dirty="0" smtClean="0"/>
          </a:p>
          <a:p>
            <a:r>
              <a:rPr lang="en-US" sz="2000" dirty="0" smtClean="0"/>
              <a:t>[root@station1 /]# </a:t>
            </a:r>
            <a:r>
              <a:rPr lang="en-US" sz="2000" dirty="0" err="1" smtClean="0"/>
              <a:t>useradd</a:t>
            </a:r>
            <a:r>
              <a:rPr lang="en-US" sz="2000" dirty="0" smtClean="0"/>
              <a:t>  -G  grp1  user2</a:t>
            </a:r>
          </a:p>
          <a:p>
            <a:r>
              <a:rPr lang="en-US" sz="2000" dirty="0" smtClean="0"/>
              <a:t>		For add user user2 to grp1 group but as well as user2 group also</a:t>
            </a:r>
          </a:p>
          <a:p>
            <a:r>
              <a:rPr lang="en-US" sz="2000" dirty="0" smtClean="0"/>
              <a:t>		it will add primary group in user2 and secondary as a grp1</a:t>
            </a:r>
          </a:p>
          <a:p>
            <a:endParaRPr lang="en-US" sz="1600" dirty="0" smtClean="0"/>
          </a:p>
          <a:p>
            <a:r>
              <a:rPr lang="en-US" sz="2000" dirty="0" smtClean="0"/>
              <a:t>[root@station1 /]# </a:t>
            </a:r>
            <a:r>
              <a:rPr lang="en-US" sz="2000" dirty="0" err="1" smtClean="0"/>
              <a:t>useradd</a:t>
            </a:r>
            <a:r>
              <a:rPr lang="en-US" sz="2000" dirty="0" smtClean="0"/>
              <a:t>  -g  grp1  -G  grp2  user3</a:t>
            </a:r>
          </a:p>
          <a:p>
            <a:r>
              <a:rPr lang="en-US" sz="2000" dirty="0" smtClean="0"/>
              <a:t>		For add user3 user into indore group as a primary but it will also </a:t>
            </a:r>
          </a:p>
          <a:p>
            <a:r>
              <a:rPr lang="en-US" sz="2000" dirty="0" smtClean="0"/>
              <a:t>		add into mp group as a secondary level</a:t>
            </a:r>
            <a:endParaRPr lang="en-US" sz="1600" dirty="0" smtClean="0"/>
          </a:p>
        </p:txBody>
      </p:sp>
      <p:sp>
        <p:nvSpPr>
          <p:cNvPr id="9" name="Footer Placeholder 8"/>
          <p:cNvSpPr>
            <a:spLocks noGrp="1"/>
          </p:cNvSpPr>
          <p:nvPr>
            <p:ph type="ftr" sz="quarter" idx="11"/>
          </p:nvPr>
        </p:nvSpPr>
        <p:spPr/>
        <p:txBody>
          <a:bodyPr/>
          <a:lstStyle/>
          <a:p>
            <a:r>
              <a:rPr lang="en-US" dirty="0" smtClean="0"/>
              <a:t>SONI COMPUTER CLASSES</a:t>
            </a:r>
            <a:endParaRPr lang="en-US" dirty="0"/>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rot="-1620000">
            <a:off x="2345776" y="2844596"/>
            <a:ext cx="4648200" cy="1323439"/>
          </a:xfrm>
          <a:prstGeom prst="rect">
            <a:avLst/>
          </a:prstGeom>
          <a:noFill/>
          <a:effectLst>
            <a:outerShdw sx="156000" sy="156000" rotWithShape="0">
              <a:schemeClr val="bg2">
                <a:lumMod val="90000"/>
                <a:alpha val="27000"/>
              </a:schemeClr>
            </a:outerShdw>
          </a:effectLst>
        </p:spPr>
        <p:txBody>
          <a:bodyPr wrap="square" rtlCol="0">
            <a:spAutoFit/>
          </a:bodyPr>
          <a:lstStyle/>
          <a:p>
            <a:r>
              <a:rPr lang="en-US" sz="4000" dirty="0" smtClean="0">
                <a:solidFill>
                  <a:srgbClr val="FDE1BF"/>
                </a:solidFill>
              </a:rPr>
              <a:t> Ravi Kant </a:t>
            </a:r>
            <a:r>
              <a:rPr lang="en-US" sz="4000" dirty="0" err="1" smtClean="0">
                <a:solidFill>
                  <a:srgbClr val="FDE1BF"/>
                </a:solidFill>
              </a:rPr>
              <a:t>Soni</a:t>
            </a:r>
            <a:r>
              <a:rPr lang="en-US" sz="4000" dirty="0" smtClean="0">
                <a:solidFill>
                  <a:srgbClr val="FDE1BF"/>
                </a:solidFill>
              </a:rPr>
              <a:t> +918269000074</a:t>
            </a:r>
            <a:endParaRPr lang="en-US" sz="4000" dirty="0">
              <a:solidFill>
                <a:srgbClr val="FDE1BF"/>
              </a:solidFill>
            </a:endParaRPr>
          </a:p>
        </p:txBody>
      </p:sp>
      <p:sp>
        <p:nvSpPr>
          <p:cNvPr id="4" name="Freeform 3"/>
          <p:cNvSpPr/>
          <p:nvPr/>
        </p:nvSpPr>
        <p:spPr>
          <a:xfrm>
            <a:off x="0" y="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5" name="Picture 4" descr="images1.jpg"/>
          <p:cNvPicPr>
            <a:picLocks noChangeAspect="1"/>
          </p:cNvPicPr>
          <p:nvPr/>
        </p:nvPicPr>
        <p:blipFill>
          <a:blip r:embed="rId3"/>
          <a:stretch>
            <a:fillRect/>
          </a:stretch>
        </p:blipFill>
        <p:spPr>
          <a:xfrm>
            <a:off x="1" y="-38100"/>
            <a:ext cx="617714" cy="571500"/>
          </a:xfrm>
          <a:prstGeom prst="rect">
            <a:avLst/>
          </a:prstGeom>
        </p:spPr>
      </p:pic>
      <p:sp>
        <p:nvSpPr>
          <p:cNvPr id="6" name="Freeform 5"/>
          <p:cNvSpPr/>
          <p:nvPr/>
        </p:nvSpPr>
        <p:spPr>
          <a:xfrm>
            <a:off x="0" y="632460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TextBox 6"/>
          <p:cNvSpPr txBox="1"/>
          <p:nvPr/>
        </p:nvSpPr>
        <p:spPr>
          <a:xfrm>
            <a:off x="5257800" y="6488668"/>
            <a:ext cx="4343400" cy="369332"/>
          </a:xfrm>
          <a:custGeom>
            <a:avLst/>
            <a:gdLst>
              <a:gd name="connsiteX0" fmla="*/ 0 w 4343400"/>
              <a:gd name="connsiteY0" fmla="*/ 0 h 369332"/>
              <a:gd name="connsiteX1" fmla="*/ 4343400 w 4343400"/>
              <a:gd name="connsiteY1" fmla="*/ 0 h 369332"/>
              <a:gd name="connsiteX2" fmla="*/ 4343400 w 4343400"/>
              <a:gd name="connsiteY2" fmla="*/ 369332 h 369332"/>
              <a:gd name="connsiteX3" fmla="*/ 0 w 4343400"/>
              <a:gd name="connsiteY3" fmla="*/ 369332 h 369332"/>
              <a:gd name="connsiteX4" fmla="*/ 0 w 4343400"/>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369332">
                <a:moveTo>
                  <a:pt x="0" y="0"/>
                </a:moveTo>
                <a:lnTo>
                  <a:pt x="4343400" y="0"/>
                </a:lnTo>
                <a:lnTo>
                  <a:pt x="4343400" y="369332"/>
                </a:lnTo>
                <a:lnTo>
                  <a:pt x="0" y="369332"/>
                </a:lnTo>
                <a:lnTo>
                  <a:pt x="0" y="0"/>
                </a:lnTo>
                <a:close/>
              </a:path>
            </a:pathLst>
          </a:custGeom>
          <a:noFill/>
        </p:spPr>
        <p:txBody>
          <a:bodyPr wrap="square" rtlCol="0">
            <a:spAutoFit/>
          </a:bodyPr>
          <a:lstStyle/>
          <a:p>
            <a:r>
              <a:rPr lang="en-US" dirty="0" smtClean="0"/>
              <a:t> Ravi Kant </a:t>
            </a:r>
            <a:r>
              <a:rPr lang="en-US" dirty="0" err="1" smtClean="0"/>
              <a:t>Soni</a:t>
            </a:r>
            <a:r>
              <a:rPr lang="en-US" dirty="0" smtClean="0"/>
              <a:t> +918269000074</a:t>
            </a:r>
            <a:endParaRPr lang="en-US" dirty="0"/>
          </a:p>
        </p:txBody>
      </p:sp>
      <p:sp>
        <p:nvSpPr>
          <p:cNvPr id="8" name="Slide Number Placeholder 7"/>
          <p:cNvSpPr>
            <a:spLocks noGrp="1"/>
          </p:cNvSpPr>
          <p:nvPr>
            <p:ph type="sldNum" sz="quarter" idx="12"/>
          </p:nvPr>
        </p:nvSpPr>
        <p:spPr/>
        <p:txBody>
          <a:bodyPr/>
          <a:lstStyle/>
          <a:p>
            <a:fld id="{7278E106-62EC-41F2-90B3-FDFD6CA56EC6}" type="slidenum">
              <a:rPr lang="en-US" smtClean="0"/>
              <a:pPr/>
              <a:t>113</a:t>
            </a:fld>
            <a:endParaRPr lang="en-US" dirty="0"/>
          </a:p>
        </p:txBody>
      </p:sp>
      <p:sp>
        <p:nvSpPr>
          <p:cNvPr id="14" name="TextBox 13"/>
          <p:cNvSpPr txBox="1"/>
          <p:nvPr/>
        </p:nvSpPr>
        <p:spPr>
          <a:xfrm>
            <a:off x="304800" y="838200"/>
            <a:ext cx="8839200" cy="5324535"/>
          </a:xfrm>
          <a:prstGeom prst="rect">
            <a:avLst/>
          </a:prstGeom>
          <a:noFill/>
        </p:spPr>
        <p:txBody>
          <a:bodyPr wrap="square" rtlCol="0">
            <a:spAutoFit/>
          </a:bodyPr>
          <a:lstStyle/>
          <a:p>
            <a:r>
              <a:rPr lang="en-US" sz="2000" dirty="0" smtClean="0"/>
              <a:t>[root@station1 /]# </a:t>
            </a:r>
            <a:r>
              <a:rPr lang="en-US" sz="2000" dirty="0" err="1" smtClean="0"/>
              <a:t>mkdir</a:t>
            </a:r>
            <a:r>
              <a:rPr lang="en-US" sz="2000" dirty="0" smtClean="0"/>
              <a:t>  /dir1</a:t>
            </a:r>
          </a:p>
          <a:p>
            <a:r>
              <a:rPr lang="en-US" sz="2000" dirty="0" smtClean="0"/>
              <a:t>		For create a directory with the name dir1</a:t>
            </a:r>
          </a:p>
          <a:p>
            <a:r>
              <a:rPr lang="en-US" sz="2000" dirty="0" smtClean="0"/>
              <a:t> </a:t>
            </a:r>
          </a:p>
          <a:p>
            <a:r>
              <a:rPr lang="en-US" sz="2000" dirty="0" smtClean="0"/>
              <a:t>[root@station1 /]# </a:t>
            </a:r>
            <a:r>
              <a:rPr lang="en-US" sz="2000" dirty="0" err="1" smtClean="0"/>
              <a:t>ls</a:t>
            </a:r>
            <a:r>
              <a:rPr lang="en-US" sz="2000" dirty="0" smtClean="0"/>
              <a:t>  -ld  /dir1</a:t>
            </a:r>
          </a:p>
          <a:p>
            <a:r>
              <a:rPr lang="en-US" sz="2000" dirty="0" smtClean="0"/>
              <a:t>		For only view the directory permission of dir1</a:t>
            </a:r>
          </a:p>
          <a:p>
            <a:endParaRPr lang="en-US" sz="2000" dirty="0" smtClean="0"/>
          </a:p>
          <a:p>
            <a:r>
              <a:rPr lang="en-US" sz="2000" b="1" dirty="0" err="1" smtClean="0"/>
              <a:t>drwxr</a:t>
            </a:r>
            <a:r>
              <a:rPr lang="en-US" sz="2000" b="1" dirty="0" smtClean="0"/>
              <a:t>-</a:t>
            </a:r>
            <a:r>
              <a:rPr lang="en-US" sz="2000" b="1" dirty="0" err="1" smtClean="0"/>
              <a:t>xr</a:t>
            </a:r>
            <a:r>
              <a:rPr lang="en-US" sz="2000" b="1" dirty="0" smtClean="0"/>
              <a:t>-x	2	root	</a:t>
            </a:r>
            <a:r>
              <a:rPr lang="en-US" sz="2000" b="1" dirty="0" err="1" smtClean="0"/>
              <a:t>root</a:t>
            </a:r>
            <a:r>
              <a:rPr lang="en-US" sz="2000" b="1" dirty="0" smtClean="0"/>
              <a:t>	4096	</a:t>
            </a:r>
            <a:r>
              <a:rPr lang="en-US" sz="2000" b="1" dirty="0" err="1" smtClean="0"/>
              <a:t>jan</a:t>
            </a:r>
            <a:r>
              <a:rPr lang="en-US" sz="2000" b="1" dirty="0" smtClean="0"/>
              <a:t> 26  11:30	/dir1</a:t>
            </a:r>
          </a:p>
          <a:p>
            <a:endParaRPr lang="en-US" sz="2000" dirty="0" smtClean="0"/>
          </a:p>
          <a:p>
            <a:r>
              <a:rPr lang="en-US" sz="2000" dirty="0" smtClean="0"/>
              <a:t>d		it is a directory</a:t>
            </a:r>
          </a:p>
          <a:p>
            <a:r>
              <a:rPr lang="en-US" sz="2000" dirty="0" err="1" smtClean="0"/>
              <a:t>rwxr</a:t>
            </a:r>
            <a:r>
              <a:rPr lang="en-US" sz="2000" dirty="0" smtClean="0"/>
              <a:t>-</a:t>
            </a:r>
            <a:r>
              <a:rPr lang="en-US" sz="2000" dirty="0" err="1" smtClean="0"/>
              <a:t>xr</a:t>
            </a:r>
            <a:r>
              <a:rPr lang="en-US" sz="2000" dirty="0" smtClean="0"/>
              <a:t>-x	is the permission</a:t>
            </a:r>
          </a:p>
          <a:p>
            <a:r>
              <a:rPr lang="en-US" sz="2000" dirty="0" smtClean="0"/>
              <a:t>2		no. of content stored in /dir1</a:t>
            </a:r>
          </a:p>
          <a:p>
            <a:r>
              <a:rPr lang="en-US" sz="2000" dirty="0" smtClean="0"/>
              <a:t>root		owner of that directory</a:t>
            </a:r>
          </a:p>
          <a:p>
            <a:r>
              <a:rPr lang="en-US" sz="2000" dirty="0" smtClean="0"/>
              <a:t>root		group of directory</a:t>
            </a:r>
          </a:p>
          <a:p>
            <a:r>
              <a:rPr lang="en-US" sz="2000" dirty="0" smtClean="0"/>
              <a:t>4096		default size of that directory</a:t>
            </a:r>
          </a:p>
          <a:p>
            <a:r>
              <a:rPr lang="en-US" sz="2000" dirty="0" smtClean="0"/>
              <a:t>Jan 26 11:30	modified date &amp; time</a:t>
            </a:r>
          </a:p>
          <a:p>
            <a:r>
              <a:rPr lang="en-US" sz="2000" dirty="0" smtClean="0"/>
              <a:t>/dir1		all above setting of /dir1</a:t>
            </a:r>
            <a:endParaRPr lang="en-US" sz="1100" dirty="0" smtClean="0"/>
          </a:p>
          <a:p>
            <a:endParaRPr lang="en-US" sz="2000" dirty="0" smtClean="0"/>
          </a:p>
        </p:txBody>
      </p:sp>
      <p:sp>
        <p:nvSpPr>
          <p:cNvPr id="15" name="TextBox 14"/>
          <p:cNvSpPr txBox="1"/>
          <p:nvPr/>
        </p:nvSpPr>
        <p:spPr>
          <a:xfrm>
            <a:off x="0" y="76200"/>
            <a:ext cx="9144000" cy="430887"/>
          </a:xfrm>
          <a:prstGeom prst="rect">
            <a:avLst/>
          </a:prstGeom>
          <a:noFill/>
        </p:spPr>
        <p:txBody>
          <a:bodyPr wrap="square" rtlCol="0">
            <a:spAutoFit/>
          </a:bodyPr>
          <a:lstStyle/>
          <a:p>
            <a:pPr algn="ctr"/>
            <a:r>
              <a:rPr lang="en-US" sz="2200" b="1" smtClean="0">
                <a:solidFill>
                  <a:schemeClr val="bg1">
                    <a:lumMod val="95000"/>
                  </a:schemeClr>
                </a:solidFill>
              </a:rPr>
              <a:t> DEFAULT PERMISSION FOR DIRECTORY</a:t>
            </a:r>
            <a:endParaRPr lang="en-US" sz="2200" b="1" dirty="0">
              <a:solidFill>
                <a:schemeClr val="bg1">
                  <a:lumMod val="95000"/>
                </a:schemeClr>
              </a:solidFill>
            </a:endParaRPr>
          </a:p>
        </p:txBody>
      </p:sp>
      <p:sp>
        <p:nvSpPr>
          <p:cNvPr id="11" name="Footer Placeholder 10"/>
          <p:cNvSpPr>
            <a:spLocks noGrp="1"/>
          </p:cNvSpPr>
          <p:nvPr>
            <p:ph type="ftr" sz="quarter" idx="11"/>
          </p:nvPr>
        </p:nvSpPr>
        <p:spPr/>
        <p:txBody>
          <a:bodyPr/>
          <a:lstStyle/>
          <a:p>
            <a:r>
              <a:rPr lang="en-US" dirty="0" smtClean="0"/>
              <a:t>SONI COMPUTER CLASSES</a:t>
            </a:r>
            <a:endParaRPr lang="en-US" dirty="0"/>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rot="-1620000">
            <a:off x="2345776" y="2844596"/>
            <a:ext cx="4648200" cy="1323439"/>
          </a:xfrm>
          <a:prstGeom prst="rect">
            <a:avLst/>
          </a:prstGeom>
          <a:noFill/>
          <a:effectLst>
            <a:outerShdw sx="156000" sy="156000" rotWithShape="0">
              <a:schemeClr val="bg2">
                <a:lumMod val="90000"/>
                <a:alpha val="27000"/>
              </a:schemeClr>
            </a:outerShdw>
          </a:effectLst>
        </p:spPr>
        <p:txBody>
          <a:bodyPr wrap="square" rtlCol="0">
            <a:spAutoFit/>
          </a:bodyPr>
          <a:lstStyle/>
          <a:p>
            <a:r>
              <a:rPr lang="en-US" sz="4000" dirty="0" smtClean="0">
                <a:solidFill>
                  <a:srgbClr val="FDE1BF"/>
                </a:solidFill>
              </a:rPr>
              <a:t> Ravi Kant </a:t>
            </a:r>
            <a:r>
              <a:rPr lang="en-US" sz="4000" dirty="0" err="1" smtClean="0">
                <a:solidFill>
                  <a:srgbClr val="FDE1BF"/>
                </a:solidFill>
              </a:rPr>
              <a:t>Soni</a:t>
            </a:r>
            <a:r>
              <a:rPr lang="en-US" sz="4000" dirty="0" smtClean="0">
                <a:solidFill>
                  <a:srgbClr val="FDE1BF"/>
                </a:solidFill>
              </a:rPr>
              <a:t> +918269000074</a:t>
            </a:r>
            <a:endParaRPr lang="en-US" sz="4000" dirty="0">
              <a:solidFill>
                <a:srgbClr val="FDE1BF"/>
              </a:solidFill>
            </a:endParaRPr>
          </a:p>
        </p:txBody>
      </p:sp>
      <p:sp>
        <p:nvSpPr>
          <p:cNvPr id="4" name="Freeform 3"/>
          <p:cNvSpPr/>
          <p:nvPr/>
        </p:nvSpPr>
        <p:spPr>
          <a:xfrm>
            <a:off x="0" y="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5" name="Picture 4" descr="images1.jpg"/>
          <p:cNvPicPr>
            <a:picLocks noChangeAspect="1"/>
          </p:cNvPicPr>
          <p:nvPr/>
        </p:nvPicPr>
        <p:blipFill>
          <a:blip r:embed="rId3"/>
          <a:stretch>
            <a:fillRect/>
          </a:stretch>
        </p:blipFill>
        <p:spPr>
          <a:xfrm>
            <a:off x="1" y="-38100"/>
            <a:ext cx="617714" cy="571500"/>
          </a:xfrm>
          <a:prstGeom prst="rect">
            <a:avLst/>
          </a:prstGeom>
        </p:spPr>
      </p:pic>
      <p:sp>
        <p:nvSpPr>
          <p:cNvPr id="6" name="Freeform 5"/>
          <p:cNvSpPr/>
          <p:nvPr/>
        </p:nvSpPr>
        <p:spPr>
          <a:xfrm>
            <a:off x="0" y="632460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TextBox 6"/>
          <p:cNvSpPr txBox="1"/>
          <p:nvPr/>
        </p:nvSpPr>
        <p:spPr>
          <a:xfrm>
            <a:off x="5257800" y="6488668"/>
            <a:ext cx="4343400" cy="369332"/>
          </a:xfrm>
          <a:custGeom>
            <a:avLst/>
            <a:gdLst>
              <a:gd name="connsiteX0" fmla="*/ 0 w 4343400"/>
              <a:gd name="connsiteY0" fmla="*/ 0 h 369332"/>
              <a:gd name="connsiteX1" fmla="*/ 4343400 w 4343400"/>
              <a:gd name="connsiteY1" fmla="*/ 0 h 369332"/>
              <a:gd name="connsiteX2" fmla="*/ 4343400 w 4343400"/>
              <a:gd name="connsiteY2" fmla="*/ 369332 h 369332"/>
              <a:gd name="connsiteX3" fmla="*/ 0 w 4343400"/>
              <a:gd name="connsiteY3" fmla="*/ 369332 h 369332"/>
              <a:gd name="connsiteX4" fmla="*/ 0 w 4343400"/>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369332">
                <a:moveTo>
                  <a:pt x="0" y="0"/>
                </a:moveTo>
                <a:lnTo>
                  <a:pt x="4343400" y="0"/>
                </a:lnTo>
                <a:lnTo>
                  <a:pt x="4343400" y="369332"/>
                </a:lnTo>
                <a:lnTo>
                  <a:pt x="0" y="369332"/>
                </a:lnTo>
                <a:lnTo>
                  <a:pt x="0" y="0"/>
                </a:lnTo>
                <a:close/>
              </a:path>
            </a:pathLst>
          </a:custGeom>
          <a:noFill/>
        </p:spPr>
        <p:txBody>
          <a:bodyPr wrap="square" rtlCol="0">
            <a:spAutoFit/>
          </a:bodyPr>
          <a:lstStyle/>
          <a:p>
            <a:r>
              <a:rPr lang="en-US" dirty="0" smtClean="0"/>
              <a:t> Ravi Kant </a:t>
            </a:r>
            <a:r>
              <a:rPr lang="en-US" dirty="0" err="1" smtClean="0"/>
              <a:t>Soni</a:t>
            </a:r>
            <a:r>
              <a:rPr lang="en-US" dirty="0" smtClean="0"/>
              <a:t> +918269000074</a:t>
            </a:r>
            <a:endParaRPr lang="en-US" dirty="0"/>
          </a:p>
        </p:txBody>
      </p:sp>
      <p:sp>
        <p:nvSpPr>
          <p:cNvPr id="8" name="Slide Number Placeholder 7"/>
          <p:cNvSpPr>
            <a:spLocks noGrp="1"/>
          </p:cNvSpPr>
          <p:nvPr>
            <p:ph type="sldNum" sz="quarter" idx="12"/>
          </p:nvPr>
        </p:nvSpPr>
        <p:spPr/>
        <p:txBody>
          <a:bodyPr/>
          <a:lstStyle/>
          <a:p>
            <a:fld id="{7278E106-62EC-41F2-90B3-FDFD6CA56EC6}" type="slidenum">
              <a:rPr lang="en-US" smtClean="0"/>
              <a:pPr/>
              <a:t>114</a:t>
            </a:fld>
            <a:endParaRPr lang="en-US" dirty="0"/>
          </a:p>
        </p:txBody>
      </p:sp>
      <p:sp>
        <p:nvSpPr>
          <p:cNvPr id="14" name="TextBox 13"/>
          <p:cNvSpPr txBox="1"/>
          <p:nvPr/>
        </p:nvSpPr>
        <p:spPr>
          <a:xfrm>
            <a:off x="304800" y="838200"/>
            <a:ext cx="8839200" cy="5324535"/>
          </a:xfrm>
          <a:prstGeom prst="rect">
            <a:avLst/>
          </a:prstGeom>
          <a:noFill/>
        </p:spPr>
        <p:txBody>
          <a:bodyPr wrap="square" rtlCol="0">
            <a:spAutoFit/>
          </a:bodyPr>
          <a:lstStyle/>
          <a:p>
            <a:r>
              <a:rPr lang="en-US" sz="2000" dirty="0" smtClean="0"/>
              <a:t>[root@station1 /]# touch  /file1</a:t>
            </a:r>
          </a:p>
          <a:p>
            <a:r>
              <a:rPr lang="en-US" sz="2000" dirty="0" smtClean="0"/>
              <a:t>		For create a file with the name file1</a:t>
            </a:r>
          </a:p>
          <a:p>
            <a:r>
              <a:rPr lang="en-US" sz="2000" dirty="0" smtClean="0"/>
              <a:t> </a:t>
            </a:r>
          </a:p>
          <a:p>
            <a:r>
              <a:rPr lang="en-US" sz="2000" dirty="0" smtClean="0"/>
              <a:t>[root@station1 /]# </a:t>
            </a:r>
            <a:r>
              <a:rPr lang="en-US" sz="2000" dirty="0" err="1" smtClean="0"/>
              <a:t>ls</a:t>
            </a:r>
            <a:r>
              <a:rPr lang="en-US" sz="2000" dirty="0" smtClean="0"/>
              <a:t>  -ld  /file1</a:t>
            </a:r>
          </a:p>
          <a:p>
            <a:r>
              <a:rPr lang="en-US" sz="2000" dirty="0" smtClean="0"/>
              <a:t>		For only view the file permission of file1</a:t>
            </a:r>
          </a:p>
          <a:p>
            <a:endParaRPr lang="en-US" sz="2000" dirty="0" smtClean="0"/>
          </a:p>
          <a:p>
            <a:r>
              <a:rPr lang="en-US" sz="2000" b="1" dirty="0" smtClean="0"/>
              <a:t>-</a:t>
            </a:r>
            <a:r>
              <a:rPr lang="en-US" sz="2000" b="1" dirty="0" err="1" smtClean="0"/>
              <a:t>rw</a:t>
            </a:r>
            <a:r>
              <a:rPr lang="en-US" sz="2000" b="1" dirty="0" smtClean="0"/>
              <a:t>-r--r--	1	root	</a:t>
            </a:r>
            <a:r>
              <a:rPr lang="en-US" sz="2000" b="1" dirty="0" err="1" smtClean="0"/>
              <a:t>root</a:t>
            </a:r>
            <a:r>
              <a:rPr lang="en-US" sz="2000" b="1" dirty="0" smtClean="0"/>
              <a:t>	0	</a:t>
            </a:r>
            <a:r>
              <a:rPr lang="en-US" sz="2000" b="1" dirty="0" err="1" smtClean="0"/>
              <a:t>jan</a:t>
            </a:r>
            <a:r>
              <a:rPr lang="en-US" sz="2000" b="1" dirty="0" smtClean="0"/>
              <a:t> 26  11:30	/file1</a:t>
            </a:r>
          </a:p>
          <a:p>
            <a:endParaRPr lang="en-US" sz="2000" dirty="0" smtClean="0"/>
          </a:p>
          <a:p>
            <a:r>
              <a:rPr lang="en-US" sz="2000" dirty="0" smtClean="0"/>
              <a:t>-		it is a file</a:t>
            </a:r>
          </a:p>
          <a:p>
            <a:r>
              <a:rPr lang="en-US" sz="2000" dirty="0" err="1" smtClean="0"/>
              <a:t>rw</a:t>
            </a:r>
            <a:r>
              <a:rPr lang="en-US" sz="2000" dirty="0" smtClean="0"/>
              <a:t>-r--r--		is the permission</a:t>
            </a:r>
          </a:p>
          <a:p>
            <a:r>
              <a:rPr lang="en-US" sz="2000" dirty="0" smtClean="0"/>
              <a:t>1		no. of content stored in /file1</a:t>
            </a:r>
          </a:p>
          <a:p>
            <a:r>
              <a:rPr lang="en-US" sz="2000" dirty="0" smtClean="0"/>
              <a:t>root		owner of that file1</a:t>
            </a:r>
          </a:p>
          <a:p>
            <a:r>
              <a:rPr lang="en-US" sz="2000" dirty="0" smtClean="0"/>
              <a:t>root		group of file1</a:t>
            </a:r>
          </a:p>
          <a:p>
            <a:r>
              <a:rPr lang="en-US" sz="2000" dirty="0" smtClean="0"/>
              <a:t>0		default size of that file1</a:t>
            </a:r>
          </a:p>
          <a:p>
            <a:r>
              <a:rPr lang="en-US" sz="2000" dirty="0" smtClean="0"/>
              <a:t>Jan 26 11:30	modified date &amp; time</a:t>
            </a:r>
          </a:p>
          <a:p>
            <a:r>
              <a:rPr lang="en-US" sz="2000" dirty="0" smtClean="0"/>
              <a:t>/file1		all above setting of /file1</a:t>
            </a:r>
            <a:endParaRPr lang="en-US" sz="1100" dirty="0" smtClean="0"/>
          </a:p>
          <a:p>
            <a:endParaRPr lang="en-US" sz="2000" dirty="0" smtClean="0"/>
          </a:p>
        </p:txBody>
      </p:sp>
      <p:sp>
        <p:nvSpPr>
          <p:cNvPr id="15" name="TextBox 14"/>
          <p:cNvSpPr txBox="1"/>
          <p:nvPr/>
        </p:nvSpPr>
        <p:spPr>
          <a:xfrm>
            <a:off x="0" y="76200"/>
            <a:ext cx="9144000" cy="430887"/>
          </a:xfrm>
          <a:prstGeom prst="rect">
            <a:avLst/>
          </a:prstGeom>
          <a:noFill/>
        </p:spPr>
        <p:txBody>
          <a:bodyPr wrap="square" rtlCol="0">
            <a:spAutoFit/>
          </a:bodyPr>
          <a:lstStyle/>
          <a:p>
            <a:pPr algn="ctr"/>
            <a:r>
              <a:rPr lang="en-US" sz="2200" b="1" dirty="0" smtClean="0">
                <a:solidFill>
                  <a:schemeClr val="bg1">
                    <a:lumMod val="95000"/>
                  </a:schemeClr>
                </a:solidFill>
              </a:rPr>
              <a:t> DEFAULT PERMISSION FOR FILE</a:t>
            </a:r>
            <a:endParaRPr lang="en-US" sz="2200" b="1" dirty="0">
              <a:solidFill>
                <a:schemeClr val="bg1">
                  <a:lumMod val="95000"/>
                </a:schemeClr>
              </a:solidFill>
            </a:endParaRPr>
          </a:p>
        </p:txBody>
      </p:sp>
      <p:sp>
        <p:nvSpPr>
          <p:cNvPr id="11" name="Footer Placeholder 10"/>
          <p:cNvSpPr>
            <a:spLocks noGrp="1"/>
          </p:cNvSpPr>
          <p:nvPr>
            <p:ph type="ftr" sz="quarter" idx="11"/>
          </p:nvPr>
        </p:nvSpPr>
        <p:spPr/>
        <p:txBody>
          <a:bodyPr/>
          <a:lstStyle/>
          <a:p>
            <a:r>
              <a:rPr lang="en-US" dirty="0" smtClean="0"/>
              <a:t>SONI COMPUTER CLASSES</a:t>
            </a:r>
            <a:endParaRPr lang="en-US" dirty="0"/>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rot="-1620000">
            <a:off x="2345776" y="2844596"/>
            <a:ext cx="4648200" cy="1323439"/>
          </a:xfrm>
          <a:prstGeom prst="rect">
            <a:avLst/>
          </a:prstGeom>
          <a:noFill/>
          <a:effectLst>
            <a:outerShdw sx="156000" sy="156000" rotWithShape="0">
              <a:schemeClr val="bg2">
                <a:lumMod val="90000"/>
                <a:alpha val="27000"/>
              </a:schemeClr>
            </a:outerShdw>
          </a:effectLst>
        </p:spPr>
        <p:txBody>
          <a:bodyPr wrap="square" rtlCol="0">
            <a:spAutoFit/>
          </a:bodyPr>
          <a:lstStyle/>
          <a:p>
            <a:r>
              <a:rPr lang="en-US" sz="4000" dirty="0" smtClean="0">
                <a:solidFill>
                  <a:srgbClr val="FDE1BF"/>
                </a:solidFill>
              </a:rPr>
              <a:t> Ravi Kant </a:t>
            </a:r>
            <a:r>
              <a:rPr lang="en-US" sz="4000" dirty="0" err="1" smtClean="0">
                <a:solidFill>
                  <a:srgbClr val="FDE1BF"/>
                </a:solidFill>
              </a:rPr>
              <a:t>Soni</a:t>
            </a:r>
            <a:r>
              <a:rPr lang="en-US" sz="4000" dirty="0" smtClean="0">
                <a:solidFill>
                  <a:srgbClr val="FDE1BF"/>
                </a:solidFill>
              </a:rPr>
              <a:t> +918269000074</a:t>
            </a:r>
            <a:endParaRPr lang="en-US" sz="4000" dirty="0">
              <a:solidFill>
                <a:srgbClr val="FDE1BF"/>
              </a:solidFill>
            </a:endParaRPr>
          </a:p>
        </p:txBody>
      </p:sp>
      <p:sp>
        <p:nvSpPr>
          <p:cNvPr id="4" name="Freeform 3"/>
          <p:cNvSpPr/>
          <p:nvPr/>
        </p:nvSpPr>
        <p:spPr>
          <a:xfrm>
            <a:off x="0" y="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5" name="Picture 4" descr="images1.jpg"/>
          <p:cNvPicPr>
            <a:picLocks noChangeAspect="1"/>
          </p:cNvPicPr>
          <p:nvPr/>
        </p:nvPicPr>
        <p:blipFill>
          <a:blip r:embed="rId3"/>
          <a:stretch>
            <a:fillRect/>
          </a:stretch>
        </p:blipFill>
        <p:spPr>
          <a:xfrm>
            <a:off x="1" y="-38100"/>
            <a:ext cx="617714" cy="571500"/>
          </a:xfrm>
          <a:prstGeom prst="rect">
            <a:avLst/>
          </a:prstGeom>
        </p:spPr>
      </p:pic>
      <p:sp>
        <p:nvSpPr>
          <p:cNvPr id="6" name="Freeform 5"/>
          <p:cNvSpPr/>
          <p:nvPr/>
        </p:nvSpPr>
        <p:spPr>
          <a:xfrm>
            <a:off x="0" y="632460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TextBox 6"/>
          <p:cNvSpPr txBox="1"/>
          <p:nvPr/>
        </p:nvSpPr>
        <p:spPr>
          <a:xfrm>
            <a:off x="5257800" y="6488668"/>
            <a:ext cx="4343400" cy="369332"/>
          </a:xfrm>
          <a:custGeom>
            <a:avLst/>
            <a:gdLst>
              <a:gd name="connsiteX0" fmla="*/ 0 w 4343400"/>
              <a:gd name="connsiteY0" fmla="*/ 0 h 369332"/>
              <a:gd name="connsiteX1" fmla="*/ 4343400 w 4343400"/>
              <a:gd name="connsiteY1" fmla="*/ 0 h 369332"/>
              <a:gd name="connsiteX2" fmla="*/ 4343400 w 4343400"/>
              <a:gd name="connsiteY2" fmla="*/ 369332 h 369332"/>
              <a:gd name="connsiteX3" fmla="*/ 0 w 4343400"/>
              <a:gd name="connsiteY3" fmla="*/ 369332 h 369332"/>
              <a:gd name="connsiteX4" fmla="*/ 0 w 4343400"/>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369332">
                <a:moveTo>
                  <a:pt x="0" y="0"/>
                </a:moveTo>
                <a:lnTo>
                  <a:pt x="4343400" y="0"/>
                </a:lnTo>
                <a:lnTo>
                  <a:pt x="4343400" y="369332"/>
                </a:lnTo>
                <a:lnTo>
                  <a:pt x="0" y="369332"/>
                </a:lnTo>
                <a:lnTo>
                  <a:pt x="0" y="0"/>
                </a:lnTo>
                <a:close/>
              </a:path>
            </a:pathLst>
          </a:custGeom>
          <a:noFill/>
        </p:spPr>
        <p:txBody>
          <a:bodyPr wrap="square" rtlCol="0">
            <a:spAutoFit/>
          </a:bodyPr>
          <a:lstStyle/>
          <a:p>
            <a:r>
              <a:rPr lang="en-US" dirty="0" smtClean="0"/>
              <a:t> Ravi Kant </a:t>
            </a:r>
            <a:r>
              <a:rPr lang="en-US" dirty="0" err="1" smtClean="0"/>
              <a:t>Soni</a:t>
            </a:r>
            <a:r>
              <a:rPr lang="en-US" dirty="0" smtClean="0"/>
              <a:t> +918269000074</a:t>
            </a:r>
            <a:endParaRPr lang="en-US" dirty="0"/>
          </a:p>
        </p:txBody>
      </p:sp>
      <p:sp>
        <p:nvSpPr>
          <p:cNvPr id="8" name="Slide Number Placeholder 7"/>
          <p:cNvSpPr>
            <a:spLocks noGrp="1"/>
          </p:cNvSpPr>
          <p:nvPr>
            <p:ph type="sldNum" sz="quarter" idx="12"/>
          </p:nvPr>
        </p:nvSpPr>
        <p:spPr/>
        <p:txBody>
          <a:bodyPr/>
          <a:lstStyle/>
          <a:p>
            <a:fld id="{7278E106-62EC-41F2-90B3-FDFD6CA56EC6}" type="slidenum">
              <a:rPr lang="en-US" smtClean="0"/>
              <a:pPr/>
              <a:t>115</a:t>
            </a:fld>
            <a:endParaRPr lang="en-US" dirty="0"/>
          </a:p>
        </p:txBody>
      </p:sp>
      <p:sp>
        <p:nvSpPr>
          <p:cNvPr id="14" name="TextBox 13"/>
          <p:cNvSpPr txBox="1"/>
          <p:nvPr/>
        </p:nvSpPr>
        <p:spPr>
          <a:xfrm>
            <a:off x="304800" y="762000"/>
            <a:ext cx="8839200" cy="5324535"/>
          </a:xfrm>
          <a:prstGeom prst="rect">
            <a:avLst/>
          </a:prstGeom>
          <a:noFill/>
        </p:spPr>
        <p:txBody>
          <a:bodyPr wrap="square" rtlCol="0">
            <a:spAutoFit/>
          </a:bodyPr>
          <a:lstStyle/>
          <a:p>
            <a:r>
              <a:rPr lang="en-US" sz="2000" dirty="0" smtClean="0"/>
              <a:t>[root@station1 /]# </a:t>
            </a:r>
            <a:r>
              <a:rPr lang="en-US" sz="2000" dirty="0" err="1" smtClean="0"/>
              <a:t>chgrp</a:t>
            </a:r>
            <a:r>
              <a:rPr lang="en-US" sz="2000" dirty="0" smtClean="0"/>
              <a:t>   grp1    /data</a:t>
            </a:r>
          </a:p>
          <a:p>
            <a:r>
              <a:rPr lang="en-US" sz="2000" dirty="0" smtClean="0"/>
              <a:t>		For change indore group to data folder  </a:t>
            </a:r>
          </a:p>
          <a:p>
            <a:endParaRPr lang="en-US" sz="2000" dirty="0" smtClean="0"/>
          </a:p>
          <a:p>
            <a:r>
              <a:rPr lang="en-US" sz="2000" dirty="0" smtClean="0"/>
              <a:t>[root@station1 /]# </a:t>
            </a:r>
            <a:r>
              <a:rPr lang="en-US" sz="2000" dirty="0" err="1" smtClean="0"/>
              <a:t>chgrp</a:t>
            </a:r>
            <a:r>
              <a:rPr lang="en-US" sz="2000" dirty="0" smtClean="0"/>
              <a:t>   -R   grp1    /data</a:t>
            </a:r>
          </a:p>
          <a:p>
            <a:r>
              <a:rPr lang="en-US" sz="2000" dirty="0" smtClean="0"/>
              <a:t>		For change grp1 group to data folder &amp; subfolder also</a:t>
            </a:r>
          </a:p>
          <a:p>
            <a:endParaRPr lang="en-US" sz="2000" dirty="0" smtClean="0"/>
          </a:p>
          <a:p>
            <a:r>
              <a:rPr lang="en-US" sz="2000" dirty="0" smtClean="0"/>
              <a:t>[root@station1 /]# </a:t>
            </a:r>
            <a:r>
              <a:rPr lang="en-US" sz="2000" dirty="0" err="1" smtClean="0"/>
              <a:t>chmod</a:t>
            </a:r>
            <a:r>
              <a:rPr lang="en-US" sz="2000" dirty="0" smtClean="0"/>
              <a:t>  777  /data</a:t>
            </a:r>
          </a:p>
          <a:p>
            <a:r>
              <a:rPr lang="en-US" sz="2000" dirty="0" smtClean="0"/>
              <a:t>		For change permission on data folder</a:t>
            </a:r>
          </a:p>
          <a:p>
            <a:endParaRPr lang="en-US" sz="2000" dirty="0" smtClean="0"/>
          </a:p>
          <a:p>
            <a:r>
              <a:rPr lang="en-US" sz="2000" dirty="0" smtClean="0"/>
              <a:t>[root@station1 /]# </a:t>
            </a:r>
            <a:r>
              <a:rPr lang="en-US" sz="2000" dirty="0" err="1" smtClean="0"/>
              <a:t>chmod</a:t>
            </a:r>
            <a:r>
              <a:rPr lang="en-US" sz="2000" dirty="0" smtClean="0"/>
              <a:t>  -R  777  /data</a:t>
            </a:r>
          </a:p>
          <a:p>
            <a:r>
              <a:rPr lang="en-US" sz="2000" dirty="0" smtClean="0"/>
              <a:t>		For change permission on data folder &amp; subfolder also</a:t>
            </a:r>
          </a:p>
          <a:p>
            <a:endParaRPr lang="en-US" sz="2000" dirty="0" smtClean="0"/>
          </a:p>
          <a:p>
            <a:r>
              <a:rPr lang="en-US" sz="2000" dirty="0" smtClean="0"/>
              <a:t>[root@station1 /]# </a:t>
            </a:r>
            <a:r>
              <a:rPr lang="en-US" sz="2000" dirty="0" err="1" smtClean="0"/>
              <a:t>chown</a:t>
            </a:r>
            <a:r>
              <a:rPr lang="en-US" sz="2000" dirty="0" smtClean="0"/>
              <a:t>  user1 /data</a:t>
            </a:r>
          </a:p>
          <a:p>
            <a:r>
              <a:rPr lang="en-US" sz="2000" dirty="0" smtClean="0"/>
              <a:t>		For change owner of data folder</a:t>
            </a:r>
          </a:p>
          <a:p>
            <a:endParaRPr lang="en-US" sz="2000" dirty="0" smtClean="0"/>
          </a:p>
          <a:p>
            <a:r>
              <a:rPr lang="en-US" sz="2000" dirty="0" smtClean="0"/>
              <a:t>[root@station1 /]# </a:t>
            </a:r>
            <a:r>
              <a:rPr lang="en-US" sz="2000" dirty="0" err="1" smtClean="0"/>
              <a:t>chown</a:t>
            </a:r>
            <a:r>
              <a:rPr lang="en-US" sz="2000" dirty="0" smtClean="0"/>
              <a:t>  -R  user1  /data</a:t>
            </a:r>
          </a:p>
          <a:p>
            <a:r>
              <a:rPr lang="en-US" sz="2000" dirty="0" smtClean="0"/>
              <a:t>		For change owner of data folder &amp; subfolder also</a:t>
            </a:r>
          </a:p>
        </p:txBody>
      </p:sp>
      <p:sp>
        <p:nvSpPr>
          <p:cNvPr id="15" name="TextBox 14"/>
          <p:cNvSpPr txBox="1"/>
          <p:nvPr/>
        </p:nvSpPr>
        <p:spPr>
          <a:xfrm>
            <a:off x="0" y="76200"/>
            <a:ext cx="9144000" cy="430887"/>
          </a:xfrm>
          <a:prstGeom prst="rect">
            <a:avLst/>
          </a:prstGeom>
          <a:noFill/>
        </p:spPr>
        <p:txBody>
          <a:bodyPr wrap="square" rtlCol="0">
            <a:spAutoFit/>
          </a:bodyPr>
          <a:lstStyle/>
          <a:p>
            <a:pPr algn="ctr"/>
            <a:r>
              <a:rPr lang="en-US" sz="2200" b="1" dirty="0" smtClean="0">
                <a:solidFill>
                  <a:schemeClr val="bg1">
                    <a:lumMod val="95000"/>
                  </a:schemeClr>
                </a:solidFill>
              </a:rPr>
              <a:t>MAIN COMMANDS FOR PERMISSION</a:t>
            </a:r>
            <a:endParaRPr lang="en-US" sz="2200" b="1" dirty="0">
              <a:solidFill>
                <a:schemeClr val="bg1">
                  <a:lumMod val="95000"/>
                </a:schemeClr>
              </a:solidFill>
            </a:endParaRPr>
          </a:p>
        </p:txBody>
      </p:sp>
      <p:sp>
        <p:nvSpPr>
          <p:cNvPr id="11" name="Footer Placeholder 10"/>
          <p:cNvSpPr>
            <a:spLocks noGrp="1"/>
          </p:cNvSpPr>
          <p:nvPr>
            <p:ph type="ftr" sz="quarter" idx="11"/>
          </p:nvPr>
        </p:nvSpPr>
        <p:spPr/>
        <p:txBody>
          <a:bodyPr/>
          <a:lstStyle/>
          <a:p>
            <a:r>
              <a:rPr lang="en-US" dirty="0" smtClean="0"/>
              <a:t>SONI COMPUTER CLASSES</a:t>
            </a:r>
            <a:endParaRPr lang="en-US" dirty="0"/>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rot="-1620000">
            <a:off x="2345776" y="2844596"/>
            <a:ext cx="4648200" cy="1323439"/>
          </a:xfrm>
          <a:prstGeom prst="rect">
            <a:avLst/>
          </a:prstGeom>
          <a:noFill/>
          <a:effectLst>
            <a:outerShdw sx="156000" sy="156000" rotWithShape="0">
              <a:schemeClr val="bg2">
                <a:lumMod val="90000"/>
                <a:alpha val="27000"/>
              </a:schemeClr>
            </a:outerShdw>
          </a:effectLst>
        </p:spPr>
        <p:txBody>
          <a:bodyPr wrap="square" rtlCol="0">
            <a:spAutoFit/>
          </a:bodyPr>
          <a:lstStyle/>
          <a:p>
            <a:r>
              <a:rPr lang="en-US" sz="4000" dirty="0" smtClean="0">
                <a:solidFill>
                  <a:srgbClr val="FDE1BF"/>
                </a:solidFill>
              </a:rPr>
              <a:t> Ravi Kant </a:t>
            </a:r>
            <a:r>
              <a:rPr lang="en-US" sz="4000" dirty="0" err="1" smtClean="0">
                <a:solidFill>
                  <a:srgbClr val="FDE1BF"/>
                </a:solidFill>
              </a:rPr>
              <a:t>Soni</a:t>
            </a:r>
            <a:r>
              <a:rPr lang="en-US" sz="4000" dirty="0" smtClean="0">
                <a:solidFill>
                  <a:srgbClr val="FDE1BF"/>
                </a:solidFill>
              </a:rPr>
              <a:t> +918269000074</a:t>
            </a:r>
            <a:endParaRPr lang="en-US" sz="4000" dirty="0">
              <a:solidFill>
                <a:srgbClr val="FDE1BF"/>
              </a:solidFill>
            </a:endParaRPr>
          </a:p>
        </p:txBody>
      </p:sp>
      <p:sp>
        <p:nvSpPr>
          <p:cNvPr id="4" name="Freeform 3"/>
          <p:cNvSpPr/>
          <p:nvPr/>
        </p:nvSpPr>
        <p:spPr>
          <a:xfrm>
            <a:off x="0" y="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5" name="Picture 4" descr="images1.jpg"/>
          <p:cNvPicPr>
            <a:picLocks noChangeAspect="1"/>
          </p:cNvPicPr>
          <p:nvPr/>
        </p:nvPicPr>
        <p:blipFill>
          <a:blip r:embed="rId3"/>
          <a:stretch>
            <a:fillRect/>
          </a:stretch>
        </p:blipFill>
        <p:spPr>
          <a:xfrm>
            <a:off x="1" y="-38100"/>
            <a:ext cx="617714" cy="571500"/>
          </a:xfrm>
          <a:prstGeom prst="rect">
            <a:avLst/>
          </a:prstGeom>
        </p:spPr>
      </p:pic>
      <p:sp>
        <p:nvSpPr>
          <p:cNvPr id="6" name="Freeform 5"/>
          <p:cNvSpPr/>
          <p:nvPr/>
        </p:nvSpPr>
        <p:spPr>
          <a:xfrm>
            <a:off x="0" y="632460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TextBox 6"/>
          <p:cNvSpPr txBox="1"/>
          <p:nvPr/>
        </p:nvSpPr>
        <p:spPr>
          <a:xfrm>
            <a:off x="5257800" y="6488668"/>
            <a:ext cx="4343400" cy="369332"/>
          </a:xfrm>
          <a:custGeom>
            <a:avLst/>
            <a:gdLst>
              <a:gd name="connsiteX0" fmla="*/ 0 w 4343400"/>
              <a:gd name="connsiteY0" fmla="*/ 0 h 369332"/>
              <a:gd name="connsiteX1" fmla="*/ 4343400 w 4343400"/>
              <a:gd name="connsiteY1" fmla="*/ 0 h 369332"/>
              <a:gd name="connsiteX2" fmla="*/ 4343400 w 4343400"/>
              <a:gd name="connsiteY2" fmla="*/ 369332 h 369332"/>
              <a:gd name="connsiteX3" fmla="*/ 0 w 4343400"/>
              <a:gd name="connsiteY3" fmla="*/ 369332 h 369332"/>
              <a:gd name="connsiteX4" fmla="*/ 0 w 4343400"/>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369332">
                <a:moveTo>
                  <a:pt x="0" y="0"/>
                </a:moveTo>
                <a:lnTo>
                  <a:pt x="4343400" y="0"/>
                </a:lnTo>
                <a:lnTo>
                  <a:pt x="4343400" y="369332"/>
                </a:lnTo>
                <a:lnTo>
                  <a:pt x="0" y="369332"/>
                </a:lnTo>
                <a:lnTo>
                  <a:pt x="0" y="0"/>
                </a:lnTo>
                <a:close/>
              </a:path>
            </a:pathLst>
          </a:custGeom>
          <a:noFill/>
        </p:spPr>
        <p:txBody>
          <a:bodyPr wrap="square" rtlCol="0">
            <a:spAutoFit/>
          </a:bodyPr>
          <a:lstStyle/>
          <a:p>
            <a:r>
              <a:rPr lang="en-US" dirty="0" smtClean="0"/>
              <a:t> Ravi Kant </a:t>
            </a:r>
            <a:r>
              <a:rPr lang="en-US" dirty="0" err="1" smtClean="0"/>
              <a:t>Soni</a:t>
            </a:r>
            <a:r>
              <a:rPr lang="en-US" dirty="0" smtClean="0"/>
              <a:t> +918269000074</a:t>
            </a:r>
            <a:endParaRPr lang="en-US" dirty="0"/>
          </a:p>
        </p:txBody>
      </p:sp>
      <p:sp>
        <p:nvSpPr>
          <p:cNvPr id="8" name="Slide Number Placeholder 7"/>
          <p:cNvSpPr>
            <a:spLocks noGrp="1"/>
          </p:cNvSpPr>
          <p:nvPr>
            <p:ph type="sldNum" sz="quarter" idx="12"/>
          </p:nvPr>
        </p:nvSpPr>
        <p:spPr/>
        <p:txBody>
          <a:bodyPr/>
          <a:lstStyle/>
          <a:p>
            <a:fld id="{7278E106-62EC-41F2-90B3-FDFD6CA56EC6}" type="slidenum">
              <a:rPr lang="en-US" smtClean="0"/>
              <a:pPr/>
              <a:t>116</a:t>
            </a:fld>
            <a:endParaRPr lang="en-US" dirty="0"/>
          </a:p>
        </p:txBody>
      </p:sp>
      <p:sp>
        <p:nvSpPr>
          <p:cNvPr id="11" name="Rectangle 10"/>
          <p:cNvSpPr/>
          <p:nvPr/>
        </p:nvSpPr>
        <p:spPr>
          <a:xfrm>
            <a:off x="228600" y="642878"/>
            <a:ext cx="8763000" cy="5940088"/>
          </a:xfrm>
          <a:prstGeom prst="rect">
            <a:avLst/>
          </a:prstGeom>
        </p:spPr>
        <p:txBody>
          <a:bodyPr wrap="square">
            <a:spAutoFit/>
          </a:bodyPr>
          <a:lstStyle/>
          <a:p>
            <a:r>
              <a:rPr lang="en-US" sz="2000" dirty="0" smtClean="0"/>
              <a:t>[root@station1 /]# </a:t>
            </a:r>
            <a:r>
              <a:rPr lang="en-US" sz="2000" dirty="0" err="1" smtClean="0"/>
              <a:t>setfacl</a:t>
            </a:r>
            <a:r>
              <a:rPr lang="en-US" sz="2000" dirty="0" smtClean="0"/>
              <a:t>  -m  u:user1:rw  /data</a:t>
            </a:r>
          </a:p>
          <a:p>
            <a:r>
              <a:rPr lang="en-US" sz="2000" dirty="0" smtClean="0"/>
              <a:t>		For set </a:t>
            </a:r>
            <a:r>
              <a:rPr lang="en-US" sz="2000" dirty="0" err="1" smtClean="0"/>
              <a:t>acl</a:t>
            </a:r>
            <a:r>
              <a:rPr lang="en-US" sz="2000" dirty="0" smtClean="0"/>
              <a:t> on data folder </a:t>
            </a:r>
          </a:p>
          <a:p>
            <a:endParaRPr lang="en-US" sz="2000" dirty="0" smtClean="0"/>
          </a:p>
          <a:p>
            <a:r>
              <a:rPr lang="en-US" sz="2000" b="1" dirty="0" err="1" smtClean="0"/>
              <a:t>setfacl</a:t>
            </a:r>
            <a:r>
              <a:rPr lang="en-US" sz="2000" dirty="0" smtClean="0"/>
              <a:t>		set file access control list</a:t>
            </a:r>
          </a:p>
          <a:p>
            <a:r>
              <a:rPr lang="en-US" sz="2000" b="1" dirty="0" smtClean="0"/>
              <a:t>-m</a:t>
            </a:r>
            <a:r>
              <a:rPr lang="en-US" sz="2000" dirty="0" smtClean="0"/>
              <a:t>		modify in </a:t>
            </a:r>
            <a:r>
              <a:rPr lang="en-US" sz="2000" dirty="0" err="1" smtClean="0"/>
              <a:t>acl</a:t>
            </a:r>
            <a:endParaRPr lang="en-US" sz="2000" dirty="0" smtClean="0"/>
          </a:p>
          <a:p>
            <a:r>
              <a:rPr lang="en-US" sz="2000" b="1" dirty="0" smtClean="0"/>
              <a:t>u</a:t>
            </a:r>
            <a:r>
              <a:rPr lang="en-US" sz="2000" dirty="0" smtClean="0"/>
              <a:t>		</a:t>
            </a:r>
            <a:r>
              <a:rPr lang="en-US" sz="2000" dirty="0" err="1" smtClean="0"/>
              <a:t>acl</a:t>
            </a:r>
            <a:r>
              <a:rPr lang="en-US" sz="2000" dirty="0" smtClean="0"/>
              <a:t> for user</a:t>
            </a:r>
          </a:p>
          <a:p>
            <a:r>
              <a:rPr lang="en-US" sz="2000" b="1" dirty="0" smtClean="0"/>
              <a:t>user1</a:t>
            </a:r>
            <a:r>
              <a:rPr lang="en-US" sz="2000" dirty="0" smtClean="0"/>
              <a:t>		user name</a:t>
            </a:r>
          </a:p>
          <a:p>
            <a:r>
              <a:rPr lang="en-US" sz="2000" b="1" dirty="0" err="1" smtClean="0"/>
              <a:t>rw</a:t>
            </a:r>
            <a:r>
              <a:rPr lang="en-US" sz="2000" dirty="0" smtClean="0"/>
              <a:t>		</a:t>
            </a:r>
            <a:r>
              <a:rPr lang="en-US" sz="2000" dirty="0" err="1" smtClean="0"/>
              <a:t>rw</a:t>
            </a:r>
            <a:r>
              <a:rPr lang="en-US" sz="2000" dirty="0" smtClean="0"/>
              <a:t> permission</a:t>
            </a:r>
          </a:p>
          <a:p>
            <a:r>
              <a:rPr lang="en-US" sz="2000" b="1" dirty="0" smtClean="0"/>
              <a:t>data</a:t>
            </a:r>
            <a:r>
              <a:rPr lang="en-US" sz="2000" dirty="0" smtClean="0"/>
              <a:t>		permission on data folder</a:t>
            </a:r>
          </a:p>
          <a:p>
            <a:endParaRPr lang="en-US" sz="2000" dirty="0" smtClean="0"/>
          </a:p>
          <a:p>
            <a:r>
              <a:rPr lang="en-US" sz="2000" dirty="0" smtClean="0"/>
              <a:t>[root@station1 /]# </a:t>
            </a:r>
            <a:r>
              <a:rPr lang="en-US" sz="2000" dirty="0" err="1" smtClean="0"/>
              <a:t>getfacl</a:t>
            </a:r>
            <a:r>
              <a:rPr lang="en-US" sz="2000" dirty="0" smtClean="0"/>
              <a:t>   /data</a:t>
            </a:r>
          </a:p>
          <a:p>
            <a:r>
              <a:rPr lang="en-US" sz="2000" dirty="0" smtClean="0"/>
              <a:t>		For view the </a:t>
            </a:r>
            <a:r>
              <a:rPr lang="en-US" sz="2000" dirty="0" err="1" smtClean="0"/>
              <a:t>acl</a:t>
            </a:r>
            <a:r>
              <a:rPr lang="en-US" sz="2000" dirty="0" smtClean="0"/>
              <a:t> permission of /data folder</a:t>
            </a:r>
          </a:p>
          <a:p>
            <a:endParaRPr lang="en-US" sz="2000" dirty="0" smtClean="0"/>
          </a:p>
          <a:p>
            <a:r>
              <a:rPr lang="en-US" sz="2000" dirty="0" smtClean="0"/>
              <a:t>[root@station1 /]# </a:t>
            </a:r>
            <a:r>
              <a:rPr lang="en-US" sz="2000" dirty="0" err="1" smtClean="0"/>
              <a:t>setfacl</a:t>
            </a:r>
            <a:r>
              <a:rPr lang="en-US" sz="2000" dirty="0" smtClean="0"/>
              <a:t>  -x  u:user1 /data</a:t>
            </a:r>
          </a:p>
          <a:p>
            <a:r>
              <a:rPr lang="en-US" sz="2000" dirty="0" smtClean="0"/>
              <a:t>		For  remove indusial </a:t>
            </a:r>
            <a:r>
              <a:rPr lang="en-US" sz="2000" dirty="0" err="1" smtClean="0"/>
              <a:t>acl</a:t>
            </a:r>
            <a:r>
              <a:rPr lang="en-US" sz="2000" dirty="0" smtClean="0"/>
              <a:t> on data folder</a:t>
            </a:r>
          </a:p>
          <a:p>
            <a:endParaRPr lang="en-US" sz="2000" dirty="0" smtClean="0"/>
          </a:p>
          <a:p>
            <a:r>
              <a:rPr lang="en-US" sz="2000" dirty="0" smtClean="0"/>
              <a:t>[root@station1 /]# </a:t>
            </a:r>
            <a:r>
              <a:rPr lang="en-US" sz="2000" dirty="0" err="1" smtClean="0"/>
              <a:t>setfacl</a:t>
            </a:r>
            <a:r>
              <a:rPr lang="en-US" sz="2000" dirty="0" smtClean="0"/>
              <a:t>  -b  /data</a:t>
            </a:r>
          </a:p>
          <a:p>
            <a:r>
              <a:rPr lang="en-US" sz="2000" dirty="0" smtClean="0"/>
              <a:t>		For remove all </a:t>
            </a:r>
            <a:r>
              <a:rPr lang="en-US" sz="2000" dirty="0" err="1" smtClean="0"/>
              <a:t>acl</a:t>
            </a:r>
            <a:r>
              <a:rPr lang="en-US" sz="2000" dirty="0" smtClean="0"/>
              <a:t> on data folder</a:t>
            </a:r>
          </a:p>
          <a:p>
            <a:endParaRPr lang="en-US" sz="2000" dirty="0" smtClean="0"/>
          </a:p>
        </p:txBody>
      </p:sp>
      <p:sp>
        <p:nvSpPr>
          <p:cNvPr id="9" name="Footer Placeholder 8"/>
          <p:cNvSpPr>
            <a:spLocks noGrp="1"/>
          </p:cNvSpPr>
          <p:nvPr>
            <p:ph type="ftr" sz="quarter" idx="11"/>
          </p:nvPr>
        </p:nvSpPr>
        <p:spPr/>
        <p:txBody>
          <a:bodyPr/>
          <a:lstStyle/>
          <a:p>
            <a:r>
              <a:rPr lang="en-US" dirty="0" smtClean="0"/>
              <a:t>SONI COMPUTER CLASSES</a:t>
            </a:r>
            <a:endParaRPr lang="en-US" dirty="0"/>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rot="-1620000">
            <a:off x="2345776" y="2844596"/>
            <a:ext cx="4648200" cy="1323439"/>
          </a:xfrm>
          <a:prstGeom prst="rect">
            <a:avLst/>
          </a:prstGeom>
          <a:noFill/>
          <a:effectLst>
            <a:outerShdw sx="156000" sy="156000" rotWithShape="0">
              <a:schemeClr val="bg2">
                <a:lumMod val="90000"/>
                <a:alpha val="27000"/>
              </a:schemeClr>
            </a:outerShdw>
          </a:effectLst>
        </p:spPr>
        <p:txBody>
          <a:bodyPr wrap="square" rtlCol="0">
            <a:spAutoFit/>
          </a:bodyPr>
          <a:lstStyle/>
          <a:p>
            <a:r>
              <a:rPr lang="en-US" sz="4000" dirty="0" smtClean="0">
                <a:solidFill>
                  <a:srgbClr val="FDE1BF"/>
                </a:solidFill>
              </a:rPr>
              <a:t> Ravi Kant </a:t>
            </a:r>
            <a:r>
              <a:rPr lang="en-US" sz="4000" dirty="0" err="1" smtClean="0">
                <a:solidFill>
                  <a:srgbClr val="FDE1BF"/>
                </a:solidFill>
              </a:rPr>
              <a:t>Soni</a:t>
            </a:r>
            <a:r>
              <a:rPr lang="en-US" sz="4000" dirty="0" smtClean="0">
                <a:solidFill>
                  <a:srgbClr val="FDE1BF"/>
                </a:solidFill>
              </a:rPr>
              <a:t> +918269000074</a:t>
            </a:r>
            <a:endParaRPr lang="en-US" sz="4000" dirty="0">
              <a:solidFill>
                <a:srgbClr val="FDE1BF"/>
              </a:solidFill>
            </a:endParaRPr>
          </a:p>
        </p:txBody>
      </p:sp>
      <p:sp>
        <p:nvSpPr>
          <p:cNvPr id="4" name="Freeform 3"/>
          <p:cNvSpPr/>
          <p:nvPr/>
        </p:nvSpPr>
        <p:spPr>
          <a:xfrm>
            <a:off x="0" y="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5" name="Picture 4" descr="images1.jpg"/>
          <p:cNvPicPr>
            <a:picLocks noChangeAspect="1"/>
          </p:cNvPicPr>
          <p:nvPr/>
        </p:nvPicPr>
        <p:blipFill>
          <a:blip r:embed="rId3"/>
          <a:stretch>
            <a:fillRect/>
          </a:stretch>
        </p:blipFill>
        <p:spPr>
          <a:xfrm>
            <a:off x="1" y="-38100"/>
            <a:ext cx="617714" cy="571500"/>
          </a:xfrm>
          <a:prstGeom prst="rect">
            <a:avLst/>
          </a:prstGeom>
        </p:spPr>
      </p:pic>
      <p:sp>
        <p:nvSpPr>
          <p:cNvPr id="6" name="Freeform 5"/>
          <p:cNvSpPr/>
          <p:nvPr/>
        </p:nvSpPr>
        <p:spPr>
          <a:xfrm>
            <a:off x="0" y="632460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TextBox 6"/>
          <p:cNvSpPr txBox="1"/>
          <p:nvPr/>
        </p:nvSpPr>
        <p:spPr>
          <a:xfrm>
            <a:off x="5257800" y="6488668"/>
            <a:ext cx="4343400" cy="369332"/>
          </a:xfrm>
          <a:custGeom>
            <a:avLst/>
            <a:gdLst>
              <a:gd name="connsiteX0" fmla="*/ 0 w 4343400"/>
              <a:gd name="connsiteY0" fmla="*/ 0 h 369332"/>
              <a:gd name="connsiteX1" fmla="*/ 4343400 w 4343400"/>
              <a:gd name="connsiteY1" fmla="*/ 0 h 369332"/>
              <a:gd name="connsiteX2" fmla="*/ 4343400 w 4343400"/>
              <a:gd name="connsiteY2" fmla="*/ 369332 h 369332"/>
              <a:gd name="connsiteX3" fmla="*/ 0 w 4343400"/>
              <a:gd name="connsiteY3" fmla="*/ 369332 h 369332"/>
              <a:gd name="connsiteX4" fmla="*/ 0 w 4343400"/>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369332">
                <a:moveTo>
                  <a:pt x="0" y="0"/>
                </a:moveTo>
                <a:lnTo>
                  <a:pt x="4343400" y="0"/>
                </a:lnTo>
                <a:lnTo>
                  <a:pt x="4343400" y="369332"/>
                </a:lnTo>
                <a:lnTo>
                  <a:pt x="0" y="369332"/>
                </a:lnTo>
                <a:lnTo>
                  <a:pt x="0" y="0"/>
                </a:lnTo>
                <a:close/>
              </a:path>
            </a:pathLst>
          </a:custGeom>
          <a:noFill/>
        </p:spPr>
        <p:txBody>
          <a:bodyPr wrap="square" rtlCol="0">
            <a:spAutoFit/>
          </a:bodyPr>
          <a:lstStyle/>
          <a:p>
            <a:r>
              <a:rPr lang="en-US" dirty="0" smtClean="0"/>
              <a:t> Ravi Kant </a:t>
            </a:r>
            <a:r>
              <a:rPr lang="en-US" dirty="0" err="1" smtClean="0"/>
              <a:t>Soni</a:t>
            </a:r>
            <a:r>
              <a:rPr lang="en-US" dirty="0" smtClean="0"/>
              <a:t> +918269000074</a:t>
            </a:r>
            <a:endParaRPr lang="en-US" dirty="0"/>
          </a:p>
        </p:txBody>
      </p:sp>
      <p:sp>
        <p:nvSpPr>
          <p:cNvPr id="8" name="Slide Number Placeholder 7"/>
          <p:cNvSpPr>
            <a:spLocks noGrp="1"/>
          </p:cNvSpPr>
          <p:nvPr>
            <p:ph type="sldNum" sz="quarter" idx="12"/>
          </p:nvPr>
        </p:nvSpPr>
        <p:spPr/>
        <p:txBody>
          <a:bodyPr/>
          <a:lstStyle/>
          <a:p>
            <a:fld id="{7278E106-62EC-41F2-90B3-FDFD6CA56EC6}" type="slidenum">
              <a:rPr lang="en-US" smtClean="0"/>
              <a:pPr/>
              <a:t>117</a:t>
            </a:fld>
            <a:endParaRPr lang="en-US" dirty="0"/>
          </a:p>
        </p:txBody>
      </p:sp>
      <p:sp>
        <p:nvSpPr>
          <p:cNvPr id="11" name="TextBox 10"/>
          <p:cNvSpPr txBox="1"/>
          <p:nvPr/>
        </p:nvSpPr>
        <p:spPr>
          <a:xfrm>
            <a:off x="76200" y="609600"/>
            <a:ext cx="9144000" cy="3477875"/>
          </a:xfrm>
          <a:prstGeom prst="rect">
            <a:avLst/>
          </a:prstGeom>
          <a:noFill/>
        </p:spPr>
        <p:txBody>
          <a:bodyPr wrap="square" rtlCol="0">
            <a:spAutoFit/>
          </a:bodyPr>
          <a:lstStyle/>
          <a:p>
            <a:pPr algn="ctr"/>
            <a:r>
              <a:rPr lang="en-US" sz="2000" b="1" dirty="0" smtClean="0"/>
              <a:t>DISK QUOTA</a:t>
            </a:r>
          </a:p>
          <a:p>
            <a:endParaRPr lang="en-US" sz="2000" dirty="0" smtClean="0"/>
          </a:p>
          <a:p>
            <a:r>
              <a:rPr lang="en-US" sz="2000" dirty="0" smtClean="0"/>
              <a:t>This feature of Linux allows the administrator to allocate a limited size of disk space a user or group may us, Two types of quota are available in linux </a:t>
            </a:r>
          </a:p>
          <a:p>
            <a:endParaRPr lang="en-US" sz="2000" dirty="0" smtClean="0"/>
          </a:p>
          <a:p>
            <a:r>
              <a:rPr lang="en-US" sz="2000" dirty="0" smtClean="0"/>
              <a:t>	</a:t>
            </a:r>
            <a:r>
              <a:rPr lang="en-US" sz="2000" b="1" dirty="0" smtClean="0"/>
              <a:t>	Block limits		File limits</a:t>
            </a:r>
          </a:p>
          <a:p>
            <a:r>
              <a:rPr lang="en-US" sz="2000" dirty="0" smtClean="0"/>
              <a:t>		     in kb			</a:t>
            </a:r>
          </a:p>
          <a:p>
            <a:endParaRPr lang="en-US" sz="2000" dirty="0" smtClean="0"/>
          </a:p>
          <a:p>
            <a:r>
              <a:rPr lang="en-US" sz="2000" dirty="0" smtClean="0"/>
              <a:t>You'll need to add the </a:t>
            </a:r>
            <a:r>
              <a:rPr lang="en-US" sz="2000" b="1" dirty="0" err="1" smtClean="0"/>
              <a:t>usrquota</a:t>
            </a:r>
            <a:r>
              <a:rPr lang="en-US" sz="2000" dirty="0" smtClean="0"/>
              <a:t> option for the user and </a:t>
            </a:r>
            <a:r>
              <a:rPr lang="en-US" sz="2000" b="1" dirty="0" err="1" smtClean="0"/>
              <a:t>grpquota</a:t>
            </a:r>
            <a:r>
              <a:rPr lang="en-US" sz="2000" dirty="0" smtClean="0"/>
              <a:t> option for the group in /etc/</a:t>
            </a:r>
            <a:r>
              <a:rPr lang="en-US" sz="2000" dirty="0" err="1" smtClean="0"/>
              <a:t>fstab</a:t>
            </a:r>
            <a:r>
              <a:rPr lang="en-US" sz="2000" dirty="0" smtClean="0"/>
              <a:t> file to let it know that you are enabling user quotas in your file system</a:t>
            </a:r>
          </a:p>
          <a:p>
            <a:r>
              <a:rPr lang="en-US" sz="2000" dirty="0" smtClean="0"/>
              <a:t>You can apply both type of quota at same time, or you can set quota individually.</a:t>
            </a:r>
          </a:p>
        </p:txBody>
      </p:sp>
      <p:sp>
        <p:nvSpPr>
          <p:cNvPr id="9" name="Footer Placeholder 8"/>
          <p:cNvSpPr>
            <a:spLocks noGrp="1"/>
          </p:cNvSpPr>
          <p:nvPr>
            <p:ph type="ftr" sz="quarter" idx="11"/>
          </p:nvPr>
        </p:nvSpPr>
        <p:spPr/>
        <p:txBody>
          <a:bodyPr/>
          <a:lstStyle/>
          <a:p>
            <a:r>
              <a:rPr lang="en-US" dirty="0" smtClean="0"/>
              <a:t>SONI COMPUTER CLASSES</a:t>
            </a:r>
            <a:endParaRPr lang="en-US" dirty="0"/>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rot="-1620000">
            <a:off x="2345776" y="2844596"/>
            <a:ext cx="4648200" cy="1323439"/>
          </a:xfrm>
          <a:prstGeom prst="rect">
            <a:avLst/>
          </a:prstGeom>
          <a:noFill/>
          <a:effectLst>
            <a:outerShdw sx="156000" sy="156000" rotWithShape="0">
              <a:schemeClr val="bg2">
                <a:lumMod val="90000"/>
                <a:alpha val="27000"/>
              </a:schemeClr>
            </a:outerShdw>
          </a:effectLst>
        </p:spPr>
        <p:txBody>
          <a:bodyPr wrap="square" rtlCol="0">
            <a:spAutoFit/>
          </a:bodyPr>
          <a:lstStyle/>
          <a:p>
            <a:r>
              <a:rPr lang="en-US" sz="4000" dirty="0" smtClean="0">
                <a:solidFill>
                  <a:srgbClr val="FDE1BF"/>
                </a:solidFill>
              </a:rPr>
              <a:t> Ravi Kant </a:t>
            </a:r>
            <a:r>
              <a:rPr lang="en-US" sz="4000" dirty="0" err="1" smtClean="0">
                <a:solidFill>
                  <a:srgbClr val="FDE1BF"/>
                </a:solidFill>
              </a:rPr>
              <a:t>Soni</a:t>
            </a:r>
            <a:r>
              <a:rPr lang="en-US" sz="4000" dirty="0" smtClean="0">
                <a:solidFill>
                  <a:srgbClr val="FDE1BF"/>
                </a:solidFill>
              </a:rPr>
              <a:t> +918269000074</a:t>
            </a:r>
            <a:endParaRPr lang="en-US" sz="4000" dirty="0">
              <a:solidFill>
                <a:srgbClr val="FDE1BF"/>
              </a:solidFill>
            </a:endParaRPr>
          </a:p>
        </p:txBody>
      </p:sp>
      <p:sp>
        <p:nvSpPr>
          <p:cNvPr id="4" name="Freeform 3"/>
          <p:cNvSpPr/>
          <p:nvPr/>
        </p:nvSpPr>
        <p:spPr>
          <a:xfrm>
            <a:off x="0" y="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5" name="Picture 4" descr="images1.jpg"/>
          <p:cNvPicPr>
            <a:picLocks noChangeAspect="1"/>
          </p:cNvPicPr>
          <p:nvPr/>
        </p:nvPicPr>
        <p:blipFill>
          <a:blip r:embed="rId3"/>
          <a:stretch>
            <a:fillRect/>
          </a:stretch>
        </p:blipFill>
        <p:spPr>
          <a:xfrm>
            <a:off x="1" y="-38100"/>
            <a:ext cx="617714" cy="571500"/>
          </a:xfrm>
          <a:prstGeom prst="rect">
            <a:avLst/>
          </a:prstGeom>
        </p:spPr>
      </p:pic>
      <p:sp>
        <p:nvSpPr>
          <p:cNvPr id="6" name="Freeform 5"/>
          <p:cNvSpPr/>
          <p:nvPr/>
        </p:nvSpPr>
        <p:spPr>
          <a:xfrm>
            <a:off x="0" y="632460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TextBox 6"/>
          <p:cNvSpPr txBox="1"/>
          <p:nvPr/>
        </p:nvSpPr>
        <p:spPr>
          <a:xfrm>
            <a:off x="5257800" y="6488668"/>
            <a:ext cx="4343400" cy="369332"/>
          </a:xfrm>
          <a:custGeom>
            <a:avLst/>
            <a:gdLst>
              <a:gd name="connsiteX0" fmla="*/ 0 w 4343400"/>
              <a:gd name="connsiteY0" fmla="*/ 0 h 369332"/>
              <a:gd name="connsiteX1" fmla="*/ 4343400 w 4343400"/>
              <a:gd name="connsiteY1" fmla="*/ 0 h 369332"/>
              <a:gd name="connsiteX2" fmla="*/ 4343400 w 4343400"/>
              <a:gd name="connsiteY2" fmla="*/ 369332 h 369332"/>
              <a:gd name="connsiteX3" fmla="*/ 0 w 4343400"/>
              <a:gd name="connsiteY3" fmla="*/ 369332 h 369332"/>
              <a:gd name="connsiteX4" fmla="*/ 0 w 4343400"/>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369332">
                <a:moveTo>
                  <a:pt x="0" y="0"/>
                </a:moveTo>
                <a:lnTo>
                  <a:pt x="4343400" y="0"/>
                </a:lnTo>
                <a:lnTo>
                  <a:pt x="4343400" y="369332"/>
                </a:lnTo>
                <a:lnTo>
                  <a:pt x="0" y="369332"/>
                </a:lnTo>
                <a:lnTo>
                  <a:pt x="0" y="0"/>
                </a:lnTo>
                <a:close/>
              </a:path>
            </a:pathLst>
          </a:custGeom>
          <a:noFill/>
        </p:spPr>
        <p:txBody>
          <a:bodyPr wrap="square" rtlCol="0">
            <a:spAutoFit/>
          </a:bodyPr>
          <a:lstStyle/>
          <a:p>
            <a:r>
              <a:rPr lang="en-US" dirty="0" smtClean="0"/>
              <a:t> Ravi Kant </a:t>
            </a:r>
            <a:r>
              <a:rPr lang="en-US" dirty="0" err="1" smtClean="0"/>
              <a:t>Soni</a:t>
            </a:r>
            <a:r>
              <a:rPr lang="en-US" dirty="0" smtClean="0"/>
              <a:t> +918269000074</a:t>
            </a:r>
            <a:endParaRPr lang="en-US" dirty="0"/>
          </a:p>
        </p:txBody>
      </p:sp>
      <p:sp>
        <p:nvSpPr>
          <p:cNvPr id="8" name="Slide Number Placeholder 7"/>
          <p:cNvSpPr>
            <a:spLocks noGrp="1"/>
          </p:cNvSpPr>
          <p:nvPr>
            <p:ph type="sldNum" sz="quarter" idx="12"/>
          </p:nvPr>
        </p:nvSpPr>
        <p:spPr/>
        <p:txBody>
          <a:bodyPr/>
          <a:lstStyle/>
          <a:p>
            <a:fld id="{7278E106-62EC-41F2-90B3-FDFD6CA56EC6}" type="slidenum">
              <a:rPr lang="en-US" smtClean="0"/>
              <a:pPr/>
              <a:t>118</a:t>
            </a:fld>
            <a:endParaRPr lang="en-US" dirty="0"/>
          </a:p>
        </p:txBody>
      </p:sp>
      <p:sp>
        <p:nvSpPr>
          <p:cNvPr id="11" name="TextBox 10"/>
          <p:cNvSpPr txBox="1"/>
          <p:nvPr/>
        </p:nvSpPr>
        <p:spPr>
          <a:xfrm>
            <a:off x="76200" y="609600"/>
            <a:ext cx="9144000" cy="3477875"/>
          </a:xfrm>
          <a:prstGeom prst="rect">
            <a:avLst/>
          </a:prstGeom>
          <a:noFill/>
        </p:spPr>
        <p:txBody>
          <a:bodyPr wrap="square" rtlCol="0">
            <a:spAutoFit/>
          </a:bodyPr>
          <a:lstStyle/>
          <a:p>
            <a:pPr algn="ctr"/>
            <a:r>
              <a:rPr lang="en-US" sz="2000" b="1" dirty="0" smtClean="0"/>
              <a:t>DISK QUOTA</a:t>
            </a:r>
          </a:p>
          <a:p>
            <a:endParaRPr lang="en-US" sz="2000" dirty="0" smtClean="0"/>
          </a:p>
          <a:p>
            <a:r>
              <a:rPr lang="en-US" sz="2000" dirty="0" smtClean="0"/>
              <a:t>This feature of Linux allows the administrator to allocate a limited size of disk space a user, Two types of quota are available in linux </a:t>
            </a:r>
          </a:p>
          <a:p>
            <a:endParaRPr lang="en-US" sz="2000" dirty="0" smtClean="0"/>
          </a:p>
          <a:p>
            <a:r>
              <a:rPr lang="en-US" sz="2000" dirty="0" smtClean="0"/>
              <a:t>	</a:t>
            </a:r>
            <a:r>
              <a:rPr lang="en-US" sz="2000" b="1" dirty="0" smtClean="0"/>
              <a:t>	Block limits		File limits</a:t>
            </a:r>
          </a:p>
          <a:p>
            <a:r>
              <a:rPr lang="en-US" sz="2000" dirty="0" smtClean="0"/>
              <a:t>		     in kb			</a:t>
            </a:r>
          </a:p>
          <a:p>
            <a:endParaRPr lang="en-US" sz="2000" dirty="0" smtClean="0"/>
          </a:p>
          <a:p>
            <a:r>
              <a:rPr lang="en-US" sz="2000" dirty="0" smtClean="0"/>
              <a:t>You'll need to add the </a:t>
            </a:r>
            <a:r>
              <a:rPr lang="en-US" sz="2000" b="1" dirty="0" err="1" smtClean="0"/>
              <a:t>usrquota</a:t>
            </a:r>
            <a:r>
              <a:rPr lang="en-US" sz="2000" dirty="0" smtClean="0"/>
              <a:t> option for the user in /etc/</a:t>
            </a:r>
            <a:r>
              <a:rPr lang="en-US" sz="2000" dirty="0" err="1" smtClean="0"/>
              <a:t>fstab</a:t>
            </a:r>
            <a:r>
              <a:rPr lang="en-US" sz="2000" dirty="0" smtClean="0"/>
              <a:t> file to let it know that you are enabling user quotas in your file system You can apply both type of quota at same time, or you can set quota individually.</a:t>
            </a:r>
          </a:p>
        </p:txBody>
      </p:sp>
      <p:sp>
        <p:nvSpPr>
          <p:cNvPr id="9" name="Footer Placeholder 8"/>
          <p:cNvSpPr>
            <a:spLocks noGrp="1"/>
          </p:cNvSpPr>
          <p:nvPr>
            <p:ph type="ftr" sz="quarter" idx="11"/>
          </p:nvPr>
        </p:nvSpPr>
        <p:spPr/>
        <p:txBody>
          <a:bodyPr/>
          <a:lstStyle/>
          <a:p>
            <a:r>
              <a:rPr lang="en-US" dirty="0" smtClean="0"/>
              <a:t>SONI COMPUTER CLASSES</a:t>
            </a:r>
            <a:endParaRPr lang="en-US" dirty="0"/>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rot="-1620000">
            <a:off x="2345776" y="2844596"/>
            <a:ext cx="4648200" cy="1323439"/>
          </a:xfrm>
          <a:prstGeom prst="rect">
            <a:avLst/>
          </a:prstGeom>
          <a:noFill/>
          <a:effectLst>
            <a:outerShdw sx="156000" sy="156000" rotWithShape="0">
              <a:schemeClr val="bg2">
                <a:lumMod val="90000"/>
                <a:alpha val="27000"/>
              </a:schemeClr>
            </a:outerShdw>
          </a:effectLst>
        </p:spPr>
        <p:txBody>
          <a:bodyPr wrap="square" rtlCol="0">
            <a:spAutoFit/>
          </a:bodyPr>
          <a:lstStyle/>
          <a:p>
            <a:r>
              <a:rPr lang="en-US" sz="4000" dirty="0" smtClean="0">
                <a:solidFill>
                  <a:srgbClr val="FDE1BF"/>
                </a:solidFill>
              </a:rPr>
              <a:t> Ravi Kant </a:t>
            </a:r>
            <a:r>
              <a:rPr lang="en-US" sz="4000" dirty="0" err="1" smtClean="0">
                <a:solidFill>
                  <a:srgbClr val="FDE1BF"/>
                </a:solidFill>
              </a:rPr>
              <a:t>Soni</a:t>
            </a:r>
            <a:r>
              <a:rPr lang="en-US" sz="4000" dirty="0" smtClean="0">
                <a:solidFill>
                  <a:srgbClr val="FDE1BF"/>
                </a:solidFill>
              </a:rPr>
              <a:t> +918269000074</a:t>
            </a:r>
            <a:endParaRPr lang="en-US" sz="4000" dirty="0">
              <a:solidFill>
                <a:srgbClr val="FDE1BF"/>
              </a:solidFill>
            </a:endParaRPr>
          </a:p>
        </p:txBody>
      </p:sp>
      <p:sp>
        <p:nvSpPr>
          <p:cNvPr id="4" name="Freeform 3"/>
          <p:cNvSpPr/>
          <p:nvPr/>
        </p:nvSpPr>
        <p:spPr>
          <a:xfrm>
            <a:off x="0" y="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5" name="Picture 4" descr="images1.jpg"/>
          <p:cNvPicPr>
            <a:picLocks noChangeAspect="1"/>
          </p:cNvPicPr>
          <p:nvPr/>
        </p:nvPicPr>
        <p:blipFill>
          <a:blip r:embed="rId3"/>
          <a:stretch>
            <a:fillRect/>
          </a:stretch>
        </p:blipFill>
        <p:spPr>
          <a:xfrm>
            <a:off x="1" y="-38100"/>
            <a:ext cx="617714" cy="571500"/>
          </a:xfrm>
          <a:prstGeom prst="rect">
            <a:avLst/>
          </a:prstGeom>
        </p:spPr>
      </p:pic>
      <p:sp>
        <p:nvSpPr>
          <p:cNvPr id="6" name="Freeform 5"/>
          <p:cNvSpPr/>
          <p:nvPr/>
        </p:nvSpPr>
        <p:spPr>
          <a:xfrm>
            <a:off x="0" y="632460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TextBox 6"/>
          <p:cNvSpPr txBox="1"/>
          <p:nvPr/>
        </p:nvSpPr>
        <p:spPr>
          <a:xfrm>
            <a:off x="5257800" y="6488668"/>
            <a:ext cx="4343400" cy="369332"/>
          </a:xfrm>
          <a:custGeom>
            <a:avLst/>
            <a:gdLst>
              <a:gd name="connsiteX0" fmla="*/ 0 w 4343400"/>
              <a:gd name="connsiteY0" fmla="*/ 0 h 369332"/>
              <a:gd name="connsiteX1" fmla="*/ 4343400 w 4343400"/>
              <a:gd name="connsiteY1" fmla="*/ 0 h 369332"/>
              <a:gd name="connsiteX2" fmla="*/ 4343400 w 4343400"/>
              <a:gd name="connsiteY2" fmla="*/ 369332 h 369332"/>
              <a:gd name="connsiteX3" fmla="*/ 0 w 4343400"/>
              <a:gd name="connsiteY3" fmla="*/ 369332 h 369332"/>
              <a:gd name="connsiteX4" fmla="*/ 0 w 4343400"/>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369332">
                <a:moveTo>
                  <a:pt x="0" y="0"/>
                </a:moveTo>
                <a:lnTo>
                  <a:pt x="4343400" y="0"/>
                </a:lnTo>
                <a:lnTo>
                  <a:pt x="4343400" y="369332"/>
                </a:lnTo>
                <a:lnTo>
                  <a:pt x="0" y="369332"/>
                </a:lnTo>
                <a:lnTo>
                  <a:pt x="0" y="0"/>
                </a:lnTo>
                <a:close/>
              </a:path>
            </a:pathLst>
          </a:custGeom>
          <a:noFill/>
        </p:spPr>
        <p:txBody>
          <a:bodyPr wrap="square" rtlCol="0">
            <a:spAutoFit/>
          </a:bodyPr>
          <a:lstStyle/>
          <a:p>
            <a:r>
              <a:rPr lang="en-US" dirty="0" smtClean="0"/>
              <a:t> Ravi Kant </a:t>
            </a:r>
            <a:r>
              <a:rPr lang="en-US" dirty="0" err="1" smtClean="0"/>
              <a:t>Soni</a:t>
            </a:r>
            <a:r>
              <a:rPr lang="en-US" dirty="0" smtClean="0"/>
              <a:t> +918269000074</a:t>
            </a:r>
            <a:endParaRPr lang="en-US" dirty="0"/>
          </a:p>
        </p:txBody>
      </p:sp>
      <p:sp>
        <p:nvSpPr>
          <p:cNvPr id="8" name="Slide Number Placeholder 7"/>
          <p:cNvSpPr>
            <a:spLocks noGrp="1"/>
          </p:cNvSpPr>
          <p:nvPr>
            <p:ph type="sldNum" sz="quarter" idx="12"/>
          </p:nvPr>
        </p:nvSpPr>
        <p:spPr/>
        <p:txBody>
          <a:bodyPr/>
          <a:lstStyle/>
          <a:p>
            <a:fld id="{7278E106-62EC-41F2-90B3-FDFD6CA56EC6}" type="slidenum">
              <a:rPr lang="en-US" smtClean="0"/>
              <a:pPr/>
              <a:t>119</a:t>
            </a:fld>
            <a:endParaRPr lang="en-US" dirty="0"/>
          </a:p>
        </p:txBody>
      </p:sp>
      <p:sp>
        <p:nvSpPr>
          <p:cNvPr id="11" name="TextBox 10"/>
          <p:cNvSpPr txBox="1"/>
          <p:nvPr/>
        </p:nvSpPr>
        <p:spPr>
          <a:xfrm>
            <a:off x="0" y="1026855"/>
            <a:ext cx="9144000" cy="2554545"/>
          </a:xfrm>
          <a:prstGeom prst="rect">
            <a:avLst/>
          </a:prstGeom>
          <a:noFill/>
        </p:spPr>
        <p:txBody>
          <a:bodyPr wrap="square" rtlCol="0">
            <a:spAutoFit/>
          </a:bodyPr>
          <a:lstStyle/>
          <a:p>
            <a:r>
              <a:rPr lang="en-US" sz="2000" dirty="0" smtClean="0"/>
              <a:t>	[root@station1 /]# vim  /etc/</a:t>
            </a:r>
            <a:r>
              <a:rPr lang="en-US" sz="2000" dirty="0" err="1" smtClean="0"/>
              <a:t>fstab</a:t>
            </a:r>
            <a:endParaRPr lang="en-US" sz="2000" dirty="0" smtClean="0"/>
          </a:p>
          <a:p>
            <a:r>
              <a:rPr lang="en-US" sz="2000" dirty="0" smtClean="0"/>
              <a:t>	Old /etc/</a:t>
            </a:r>
            <a:r>
              <a:rPr lang="en-US" sz="2000" dirty="0" err="1" smtClean="0"/>
              <a:t>fstab</a:t>
            </a:r>
            <a:r>
              <a:rPr lang="en-US" sz="2000" dirty="0" smtClean="0"/>
              <a:t> file</a:t>
            </a:r>
            <a:br>
              <a:rPr lang="en-US" sz="2000" dirty="0" smtClean="0"/>
            </a:br>
            <a:r>
              <a:rPr lang="en-US" sz="2000" dirty="0" smtClean="0"/>
              <a:t>	LABEL=/home	 /home 	ext3	 defaults		 	1    2</a:t>
            </a:r>
            <a:br>
              <a:rPr lang="en-US" sz="2000" dirty="0" smtClean="0"/>
            </a:br>
            <a:r>
              <a:rPr lang="en-US" sz="2000" dirty="0" smtClean="0"/>
              <a:t>	----------------------------------------------------------</a:t>
            </a:r>
            <a:br>
              <a:rPr lang="en-US" sz="2000" dirty="0" smtClean="0"/>
            </a:br>
            <a:r>
              <a:rPr lang="en-US" sz="2000" dirty="0" smtClean="0"/>
              <a:t>	New /etc/</a:t>
            </a:r>
            <a:r>
              <a:rPr lang="en-US" sz="2000" dirty="0" err="1" smtClean="0"/>
              <a:t>fstab</a:t>
            </a:r>
            <a:r>
              <a:rPr lang="en-US" sz="2000" dirty="0" smtClean="0"/>
              <a:t> file</a:t>
            </a:r>
            <a:br>
              <a:rPr lang="en-US" sz="2000" dirty="0" smtClean="0"/>
            </a:br>
            <a:r>
              <a:rPr lang="en-US" sz="2000" dirty="0" smtClean="0"/>
              <a:t>	</a:t>
            </a:r>
            <a:r>
              <a:rPr lang="en-US" sz="2000" b="1" dirty="0" smtClean="0"/>
              <a:t>LABEL=/home	 /home 	ext3 	</a:t>
            </a:r>
            <a:r>
              <a:rPr lang="en-US" sz="2000" b="1" dirty="0" err="1" smtClean="0"/>
              <a:t>defaults,usrquota</a:t>
            </a:r>
            <a:r>
              <a:rPr lang="en-US" sz="2000" b="1" dirty="0" smtClean="0"/>
              <a:t> 	1   2</a:t>
            </a:r>
            <a:br>
              <a:rPr lang="en-US" sz="2000" b="1" dirty="0" smtClean="0"/>
            </a:br>
            <a:r>
              <a:rPr lang="en-US" sz="2000" b="1" dirty="0" smtClean="0"/>
              <a:t>	</a:t>
            </a:r>
          </a:p>
          <a:p>
            <a:r>
              <a:rPr lang="en-US" sz="2000" b="1" dirty="0" smtClean="0"/>
              <a:t>	</a:t>
            </a:r>
            <a:r>
              <a:rPr lang="en-US" sz="2000" dirty="0" err="1" smtClean="0"/>
              <a:t>esc:wq</a:t>
            </a:r>
            <a:r>
              <a:rPr lang="en-US" sz="2000" dirty="0" smtClean="0"/>
              <a:t> 		(save &amp; exit)</a:t>
            </a:r>
          </a:p>
        </p:txBody>
      </p:sp>
      <p:sp>
        <p:nvSpPr>
          <p:cNvPr id="9" name="Footer Placeholder 8"/>
          <p:cNvSpPr>
            <a:spLocks noGrp="1"/>
          </p:cNvSpPr>
          <p:nvPr>
            <p:ph type="ftr" sz="quarter" idx="11"/>
          </p:nvPr>
        </p:nvSpPr>
        <p:spPr/>
        <p:txBody>
          <a:bodyPr/>
          <a:lstStyle/>
          <a:p>
            <a:r>
              <a:rPr lang="en-US" dirty="0" smtClean="0"/>
              <a:t>SONI COMPUTER CLASSES</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rot="-1620000">
            <a:off x="2345776" y="2844596"/>
            <a:ext cx="4648200" cy="1323439"/>
          </a:xfrm>
          <a:prstGeom prst="rect">
            <a:avLst/>
          </a:prstGeom>
          <a:noFill/>
          <a:effectLst>
            <a:outerShdw sx="156000" sy="156000" rotWithShape="0">
              <a:schemeClr val="bg2">
                <a:lumMod val="90000"/>
                <a:alpha val="27000"/>
              </a:schemeClr>
            </a:outerShdw>
          </a:effectLst>
        </p:spPr>
        <p:txBody>
          <a:bodyPr wrap="square" rtlCol="0">
            <a:spAutoFit/>
          </a:bodyPr>
          <a:lstStyle/>
          <a:p>
            <a:r>
              <a:rPr lang="en-US" sz="4000" dirty="0" smtClean="0">
                <a:solidFill>
                  <a:srgbClr val="FDE1BF"/>
                </a:solidFill>
              </a:rPr>
              <a:t> Ravi Kant </a:t>
            </a:r>
            <a:r>
              <a:rPr lang="en-US" sz="4000" dirty="0" err="1" smtClean="0">
                <a:solidFill>
                  <a:srgbClr val="FDE1BF"/>
                </a:solidFill>
              </a:rPr>
              <a:t>Soni</a:t>
            </a:r>
            <a:r>
              <a:rPr lang="en-US" sz="4000" dirty="0" smtClean="0">
                <a:solidFill>
                  <a:srgbClr val="FDE1BF"/>
                </a:solidFill>
              </a:rPr>
              <a:t> +918269000074</a:t>
            </a:r>
            <a:endParaRPr lang="en-US" sz="4000" dirty="0">
              <a:solidFill>
                <a:srgbClr val="FDE1BF"/>
              </a:solidFill>
            </a:endParaRPr>
          </a:p>
        </p:txBody>
      </p:sp>
      <p:sp>
        <p:nvSpPr>
          <p:cNvPr id="2" name="Rectangle 1"/>
          <p:cNvSpPr/>
          <p:nvPr/>
        </p:nvSpPr>
        <p:spPr>
          <a:xfrm>
            <a:off x="457200" y="609600"/>
            <a:ext cx="8382000" cy="5170646"/>
          </a:xfrm>
          <a:prstGeom prst="rect">
            <a:avLst/>
          </a:prstGeom>
        </p:spPr>
        <p:txBody>
          <a:bodyPr wrap="square">
            <a:spAutoFit/>
          </a:bodyPr>
          <a:lstStyle/>
          <a:p>
            <a:r>
              <a:rPr lang="en-US" dirty="0" smtClean="0"/>
              <a:t>			</a:t>
            </a:r>
            <a:r>
              <a:rPr lang="en-US" sz="2400" b="1" dirty="0" smtClean="0"/>
              <a:t>Directory Structure</a:t>
            </a:r>
            <a:r>
              <a:rPr lang="en-US" dirty="0" smtClean="0"/>
              <a:t/>
            </a:r>
            <a:br>
              <a:rPr lang="en-US" dirty="0" smtClean="0"/>
            </a:br>
            <a:endParaRPr lang="en-US" dirty="0" smtClean="0"/>
          </a:p>
          <a:p>
            <a:r>
              <a:rPr lang="en-US" b="1" dirty="0" smtClean="0"/>
              <a:t>/</a:t>
            </a:r>
          </a:p>
          <a:p>
            <a:r>
              <a:rPr lang="en-US" dirty="0" smtClean="0"/>
              <a:t>The Directory Structure starts with the Root file system “/”</a:t>
            </a:r>
            <a:br>
              <a:rPr lang="en-US" dirty="0" smtClean="0"/>
            </a:br>
            <a:endParaRPr lang="en-US" dirty="0" smtClean="0"/>
          </a:p>
          <a:p>
            <a:r>
              <a:rPr lang="en-US" b="1" dirty="0" smtClean="0"/>
              <a:t>/boot</a:t>
            </a:r>
            <a:r>
              <a:rPr lang="en-US" dirty="0" smtClean="0"/>
              <a:t/>
            </a:r>
            <a:br>
              <a:rPr lang="en-US" dirty="0" smtClean="0"/>
            </a:br>
            <a:r>
              <a:rPr lang="en-US" dirty="0" smtClean="0"/>
              <a:t>This is the default location where stored all bootable files &amp; directory.</a:t>
            </a:r>
            <a:br>
              <a:rPr lang="en-US" dirty="0" smtClean="0"/>
            </a:br>
            <a:endParaRPr lang="en-US" dirty="0" smtClean="0"/>
          </a:p>
          <a:p>
            <a:r>
              <a:rPr lang="en-US" b="1" dirty="0" smtClean="0"/>
              <a:t>/etc</a:t>
            </a:r>
            <a:r>
              <a:rPr lang="en-US" dirty="0" smtClean="0"/>
              <a:t/>
            </a:r>
            <a:br>
              <a:rPr lang="en-US" dirty="0" smtClean="0"/>
            </a:br>
            <a:r>
              <a:rPr lang="en-US" dirty="0" smtClean="0"/>
              <a:t>This is where you'll find all your global settings. All configuration files here. </a:t>
            </a:r>
          </a:p>
          <a:p>
            <a:endParaRPr lang="en-US" dirty="0" smtClean="0"/>
          </a:p>
          <a:p>
            <a:r>
              <a:rPr lang="en-US" b="1" dirty="0" smtClean="0"/>
              <a:t>/</a:t>
            </a:r>
            <a:r>
              <a:rPr lang="en-US" b="1" dirty="0" err="1" smtClean="0"/>
              <a:t>sbin</a:t>
            </a:r>
            <a:r>
              <a:rPr lang="en-US" dirty="0" smtClean="0"/>
              <a:t/>
            </a:r>
            <a:br>
              <a:rPr lang="en-US" dirty="0" smtClean="0"/>
            </a:br>
            <a:r>
              <a:rPr lang="en-US" dirty="0" smtClean="0"/>
              <a:t>Store all commands which is related to Super User root.</a:t>
            </a:r>
          </a:p>
          <a:p>
            <a:endParaRPr lang="en-US" dirty="0" smtClean="0"/>
          </a:p>
          <a:p>
            <a:r>
              <a:rPr lang="en-US" b="1" dirty="0" smtClean="0"/>
              <a:t>/bin</a:t>
            </a:r>
          </a:p>
          <a:p>
            <a:r>
              <a:rPr lang="en-US" dirty="0" smtClean="0"/>
              <a:t>Store all commands which is related to  normal user &amp; Super User root.</a:t>
            </a:r>
          </a:p>
          <a:p>
            <a:r>
              <a:rPr lang="en-US" dirty="0" smtClean="0"/>
              <a:t/>
            </a:r>
            <a:br>
              <a:rPr lang="en-US" dirty="0" smtClean="0"/>
            </a:br>
            <a:endParaRPr lang="en-US" dirty="0"/>
          </a:p>
        </p:txBody>
      </p:sp>
      <p:sp>
        <p:nvSpPr>
          <p:cNvPr id="3" name="Freeform 2"/>
          <p:cNvSpPr/>
          <p:nvPr/>
        </p:nvSpPr>
        <p:spPr>
          <a:xfrm>
            <a:off x="0" y="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4" name="Picture 3" descr="images1.jpg"/>
          <p:cNvPicPr>
            <a:picLocks noChangeAspect="1"/>
          </p:cNvPicPr>
          <p:nvPr/>
        </p:nvPicPr>
        <p:blipFill>
          <a:blip r:embed="rId2"/>
          <a:stretch>
            <a:fillRect/>
          </a:stretch>
        </p:blipFill>
        <p:spPr>
          <a:xfrm>
            <a:off x="1" y="-38100"/>
            <a:ext cx="617714" cy="571500"/>
          </a:xfrm>
          <a:prstGeom prst="rect">
            <a:avLst/>
          </a:prstGeom>
        </p:spPr>
      </p:pic>
      <p:sp>
        <p:nvSpPr>
          <p:cNvPr id="5" name="Freeform 4"/>
          <p:cNvSpPr/>
          <p:nvPr/>
        </p:nvSpPr>
        <p:spPr>
          <a:xfrm>
            <a:off x="0" y="632460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6" name="TextBox 5"/>
          <p:cNvSpPr txBox="1"/>
          <p:nvPr/>
        </p:nvSpPr>
        <p:spPr>
          <a:xfrm>
            <a:off x="5257800" y="6488668"/>
            <a:ext cx="4343400" cy="369332"/>
          </a:xfrm>
          <a:custGeom>
            <a:avLst/>
            <a:gdLst>
              <a:gd name="connsiteX0" fmla="*/ 0 w 4343400"/>
              <a:gd name="connsiteY0" fmla="*/ 0 h 369332"/>
              <a:gd name="connsiteX1" fmla="*/ 4343400 w 4343400"/>
              <a:gd name="connsiteY1" fmla="*/ 0 h 369332"/>
              <a:gd name="connsiteX2" fmla="*/ 4343400 w 4343400"/>
              <a:gd name="connsiteY2" fmla="*/ 369332 h 369332"/>
              <a:gd name="connsiteX3" fmla="*/ 0 w 4343400"/>
              <a:gd name="connsiteY3" fmla="*/ 369332 h 369332"/>
              <a:gd name="connsiteX4" fmla="*/ 0 w 4343400"/>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369332">
                <a:moveTo>
                  <a:pt x="0" y="0"/>
                </a:moveTo>
                <a:lnTo>
                  <a:pt x="4343400" y="0"/>
                </a:lnTo>
                <a:lnTo>
                  <a:pt x="4343400" y="369332"/>
                </a:lnTo>
                <a:lnTo>
                  <a:pt x="0" y="369332"/>
                </a:lnTo>
                <a:lnTo>
                  <a:pt x="0" y="0"/>
                </a:lnTo>
                <a:close/>
              </a:path>
            </a:pathLst>
          </a:custGeom>
          <a:noFill/>
        </p:spPr>
        <p:txBody>
          <a:bodyPr wrap="square" rtlCol="0">
            <a:spAutoFit/>
          </a:bodyPr>
          <a:lstStyle/>
          <a:p>
            <a:r>
              <a:rPr lang="en-US" dirty="0" smtClean="0"/>
              <a:t> Ravi Kant </a:t>
            </a:r>
            <a:r>
              <a:rPr lang="en-US" dirty="0" err="1" smtClean="0"/>
              <a:t>Soni</a:t>
            </a:r>
            <a:r>
              <a:rPr lang="en-US" dirty="0" smtClean="0"/>
              <a:t> +918269000074</a:t>
            </a:r>
            <a:endParaRPr lang="en-US" dirty="0"/>
          </a:p>
        </p:txBody>
      </p:sp>
      <p:sp>
        <p:nvSpPr>
          <p:cNvPr id="9" name="Slide Number Placeholder 8"/>
          <p:cNvSpPr>
            <a:spLocks noGrp="1"/>
          </p:cNvSpPr>
          <p:nvPr>
            <p:ph type="sldNum" sz="quarter" idx="12"/>
          </p:nvPr>
        </p:nvSpPr>
        <p:spPr/>
        <p:txBody>
          <a:bodyPr/>
          <a:lstStyle/>
          <a:p>
            <a:fld id="{7278E106-62EC-41F2-90B3-FDFD6CA56EC6}" type="slidenum">
              <a:rPr lang="en-US" smtClean="0"/>
              <a:pPr/>
              <a:t>12</a:t>
            </a:fld>
            <a:endParaRPr lang="en-US" dirty="0"/>
          </a:p>
        </p:txBody>
      </p:sp>
      <p:sp>
        <p:nvSpPr>
          <p:cNvPr id="10" name="Footer Placeholder 9"/>
          <p:cNvSpPr>
            <a:spLocks noGrp="1"/>
          </p:cNvSpPr>
          <p:nvPr>
            <p:ph type="ftr" sz="quarter" idx="11"/>
          </p:nvPr>
        </p:nvSpPr>
        <p:spPr/>
        <p:txBody>
          <a:bodyPr/>
          <a:lstStyle/>
          <a:p>
            <a:r>
              <a:rPr lang="en-US" dirty="0" smtClean="0"/>
              <a:t>SONI COMPUTER CLASSES</a:t>
            </a:r>
            <a:endParaRPr lang="en-US" dirty="0"/>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rot="-1620000">
            <a:off x="2345776" y="2844596"/>
            <a:ext cx="4648200" cy="1323439"/>
          </a:xfrm>
          <a:prstGeom prst="rect">
            <a:avLst/>
          </a:prstGeom>
          <a:noFill/>
          <a:effectLst>
            <a:outerShdw sx="156000" sy="156000" rotWithShape="0">
              <a:schemeClr val="bg2">
                <a:lumMod val="90000"/>
                <a:alpha val="27000"/>
              </a:schemeClr>
            </a:outerShdw>
          </a:effectLst>
        </p:spPr>
        <p:txBody>
          <a:bodyPr wrap="square" rtlCol="0">
            <a:spAutoFit/>
          </a:bodyPr>
          <a:lstStyle/>
          <a:p>
            <a:r>
              <a:rPr lang="en-US" sz="4000" dirty="0" smtClean="0">
                <a:solidFill>
                  <a:srgbClr val="FDE1BF"/>
                </a:solidFill>
              </a:rPr>
              <a:t> Ravi Kant </a:t>
            </a:r>
            <a:r>
              <a:rPr lang="en-US" sz="4000" dirty="0" err="1" smtClean="0">
                <a:solidFill>
                  <a:srgbClr val="FDE1BF"/>
                </a:solidFill>
              </a:rPr>
              <a:t>Soni</a:t>
            </a:r>
            <a:r>
              <a:rPr lang="en-US" sz="4000" dirty="0" smtClean="0">
                <a:solidFill>
                  <a:srgbClr val="FDE1BF"/>
                </a:solidFill>
              </a:rPr>
              <a:t> +918269000074</a:t>
            </a:r>
            <a:endParaRPr lang="en-US" sz="4000" dirty="0">
              <a:solidFill>
                <a:srgbClr val="FDE1BF"/>
              </a:solidFill>
            </a:endParaRPr>
          </a:p>
        </p:txBody>
      </p:sp>
      <p:sp>
        <p:nvSpPr>
          <p:cNvPr id="4" name="Freeform 3"/>
          <p:cNvSpPr/>
          <p:nvPr/>
        </p:nvSpPr>
        <p:spPr>
          <a:xfrm>
            <a:off x="0" y="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5" name="Picture 4" descr="images1.jpg"/>
          <p:cNvPicPr>
            <a:picLocks noChangeAspect="1"/>
          </p:cNvPicPr>
          <p:nvPr/>
        </p:nvPicPr>
        <p:blipFill>
          <a:blip r:embed="rId3"/>
          <a:stretch>
            <a:fillRect/>
          </a:stretch>
        </p:blipFill>
        <p:spPr>
          <a:xfrm>
            <a:off x="1" y="-38100"/>
            <a:ext cx="617714" cy="571500"/>
          </a:xfrm>
          <a:prstGeom prst="rect">
            <a:avLst/>
          </a:prstGeom>
        </p:spPr>
      </p:pic>
      <p:sp>
        <p:nvSpPr>
          <p:cNvPr id="6" name="Freeform 5"/>
          <p:cNvSpPr/>
          <p:nvPr/>
        </p:nvSpPr>
        <p:spPr>
          <a:xfrm>
            <a:off x="0" y="632460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TextBox 6"/>
          <p:cNvSpPr txBox="1"/>
          <p:nvPr/>
        </p:nvSpPr>
        <p:spPr>
          <a:xfrm>
            <a:off x="5257800" y="6488668"/>
            <a:ext cx="4343400" cy="369332"/>
          </a:xfrm>
          <a:custGeom>
            <a:avLst/>
            <a:gdLst>
              <a:gd name="connsiteX0" fmla="*/ 0 w 4343400"/>
              <a:gd name="connsiteY0" fmla="*/ 0 h 369332"/>
              <a:gd name="connsiteX1" fmla="*/ 4343400 w 4343400"/>
              <a:gd name="connsiteY1" fmla="*/ 0 h 369332"/>
              <a:gd name="connsiteX2" fmla="*/ 4343400 w 4343400"/>
              <a:gd name="connsiteY2" fmla="*/ 369332 h 369332"/>
              <a:gd name="connsiteX3" fmla="*/ 0 w 4343400"/>
              <a:gd name="connsiteY3" fmla="*/ 369332 h 369332"/>
              <a:gd name="connsiteX4" fmla="*/ 0 w 4343400"/>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369332">
                <a:moveTo>
                  <a:pt x="0" y="0"/>
                </a:moveTo>
                <a:lnTo>
                  <a:pt x="4343400" y="0"/>
                </a:lnTo>
                <a:lnTo>
                  <a:pt x="4343400" y="369332"/>
                </a:lnTo>
                <a:lnTo>
                  <a:pt x="0" y="369332"/>
                </a:lnTo>
                <a:lnTo>
                  <a:pt x="0" y="0"/>
                </a:lnTo>
                <a:close/>
              </a:path>
            </a:pathLst>
          </a:custGeom>
          <a:noFill/>
        </p:spPr>
        <p:txBody>
          <a:bodyPr wrap="square" rtlCol="0">
            <a:spAutoFit/>
          </a:bodyPr>
          <a:lstStyle/>
          <a:p>
            <a:r>
              <a:rPr lang="en-US" dirty="0" smtClean="0"/>
              <a:t> Ravi Kant </a:t>
            </a:r>
            <a:r>
              <a:rPr lang="en-US" dirty="0" err="1" smtClean="0"/>
              <a:t>Soni</a:t>
            </a:r>
            <a:r>
              <a:rPr lang="en-US" dirty="0" smtClean="0"/>
              <a:t> +918269000074</a:t>
            </a:r>
            <a:endParaRPr lang="en-US" dirty="0"/>
          </a:p>
        </p:txBody>
      </p:sp>
      <p:sp>
        <p:nvSpPr>
          <p:cNvPr id="8" name="Slide Number Placeholder 7"/>
          <p:cNvSpPr>
            <a:spLocks noGrp="1"/>
          </p:cNvSpPr>
          <p:nvPr>
            <p:ph type="sldNum" sz="quarter" idx="12"/>
          </p:nvPr>
        </p:nvSpPr>
        <p:spPr/>
        <p:txBody>
          <a:bodyPr/>
          <a:lstStyle/>
          <a:p>
            <a:fld id="{7278E106-62EC-41F2-90B3-FDFD6CA56EC6}" type="slidenum">
              <a:rPr lang="en-US" smtClean="0"/>
              <a:pPr/>
              <a:t>120</a:t>
            </a:fld>
            <a:endParaRPr lang="en-US" dirty="0"/>
          </a:p>
        </p:txBody>
      </p:sp>
      <p:sp>
        <p:nvSpPr>
          <p:cNvPr id="11" name="TextBox 10"/>
          <p:cNvSpPr txBox="1"/>
          <p:nvPr/>
        </p:nvSpPr>
        <p:spPr>
          <a:xfrm>
            <a:off x="304800" y="533400"/>
            <a:ext cx="9144000" cy="6378669"/>
          </a:xfrm>
          <a:prstGeom prst="rect">
            <a:avLst/>
          </a:prstGeom>
          <a:noFill/>
        </p:spPr>
        <p:txBody>
          <a:bodyPr wrap="square" rtlCol="0">
            <a:spAutoFit/>
          </a:bodyPr>
          <a:lstStyle/>
          <a:p>
            <a:pPr algn="ctr"/>
            <a:endParaRPr lang="en-US" sz="1050" b="1" dirty="0" smtClean="0"/>
          </a:p>
          <a:p>
            <a:r>
              <a:rPr lang="en-US" sz="2000" dirty="0" smtClean="0"/>
              <a:t>[root@station1 /]# mount  -o  remount  /home</a:t>
            </a:r>
          </a:p>
          <a:p>
            <a:r>
              <a:rPr lang="en-US" dirty="0" smtClean="0"/>
              <a:t>		For remount your partition with </a:t>
            </a:r>
            <a:r>
              <a:rPr lang="en-US" dirty="0" err="1" smtClean="0"/>
              <a:t>usrquota</a:t>
            </a:r>
            <a:r>
              <a:rPr lang="en-US" dirty="0" smtClean="0"/>
              <a:t> option</a:t>
            </a:r>
          </a:p>
          <a:p>
            <a:endParaRPr lang="en-US" sz="1400" dirty="0" smtClean="0"/>
          </a:p>
          <a:p>
            <a:r>
              <a:rPr lang="en-US" sz="2000" dirty="0" smtClean="0"/>
              <a:t>[root@station1 /]# </a:t>
            </a:r>
            <a:r>
              <a:rPr lang="en-US" sz="2000" dirty="0" err="1" smtClean="0"/>
              <a:t>quotacheck</a:t>
            </a:r>
            <a:r>
              <a:rPr lang="en-US" sz="2000" dirty="0" smtClean="0"/>
              <a:t>  -mc  /home</a:t>
            </a:r>
          </a:p>
          <a:p>
            <a:r>
              <a:rPr lang="en-US" sz="2000" dirty="0" smtClean="0"/>
              <a:t>		For check the existing quota and create quota file (</a:t>
            </a:r>
            <a:r>
              <a:rPr lang="en-US" sz="2000" dirty="0" err="1" smtClean="0"/>
              <a:t>aquota.user</a:t>
            </a:r>
            <a:r>
              <a:rPr lang="en-US" sz="2000" dirty="0" smtClean="0"/>
              <a:t>)</a:t>
            </a:r>
          </a:p>
          <a:p>
            <a:r>
              <a:rPr lang="en-US" sz="2000" dirty="0" smtClean="0"/>
              <a:t>		( m = don’t try to remount with Read only</a:t>
            </a:r>
          </a:p>
          <a:p>
            <a:r>
              <a:rPr lang="en-US" sz="2000" dirty="0" smtClean="0"/>
              <a:t>		   c  =  don’t try to read existing quota file )</a:t>
            </a:r>
          </a:p>
          <a:p>
            <a:endParaRPr lang="en-US" sz="1600" dirty="0" smtClean="0"/>
          </a:p>
          <a:p>
            <a:r>
              <a:rPr lang="en-US" sz="2000" dirty="0" smtClean="0"/>
              <a:t>[root@station1 /]# </a:t>
            </a:r>
            <a:r>
              <a:rPr lang="en-US" sz="2000" dirty="0" err="1" smtClean="0"/>
              <a:t>ls</a:t>
            </a:r>
            <a:r>
              <a:rPr lang="en-US" sz="2000" dirty="0" smtClean="0"/>
              <a:t>  /home</a:t>
            </a:r>
          </a:p>
          <a:p>
            <a:r>
              <a:rPr lang="en-US" sz="2000" dirty="0" smtClean="0"/>
              <a:t>		You will see the </a:t>
            </a:r>
            <a:r>
              <a:rPr lang="en-US" sz="2000" dirty="0" err="1" smtClean="0"/>
              <a:t>aquota.user</a:t>
            </a:r>
            <a:r>
              <a:rPr lang="en-US" sz="2000" dirty="0" smtClean="0"/>
              <a:t> in /home</a:t>
            </a:r>
          </a:p>
          <a:p>
            <a:endParaRPr lang="en-US" sz="1600" dirty="0" smtClean="0"/>
          </a:p>
          <a:p>
            <a:r>
              <a:rPr lang="en-US" sz="2000" dirty="0" smtClean="0"/>
              <a:t>[root@station1 /]# </a:t>
            </a:r>
            <a:r>
              <a:rPr lang="en-US" sz="2000" dirty="0" err="1" smtClean="0"/>
              <a:t>quotaon</a:t>
            </a:r>
            <a:r>
              <a:rPr lang="en-US" sz="2000" dirty="0" smtClean="0"/>
              <a:t>  /home</a:t>
            </a:r>
          </a:p>
          <a:p>
            <a:r>
              <a:rPr lang="en-US" sz="2000" dirty="0" smtClean="0"/>
              <a:t>		For </a:t>
            </a:r>
            <a:r>
              <a:rPr lang="en-US" sz="2000" dirty="0" err="1" smtClean="0"/>
              <a:t>quotaon</a:t>
            </a:r>
            <a:r>
              <a:rPr lang="en-US" sz="2000" dirty="0" smtClean="0"/>
              <a:t> (default quota is off)</a:t>
            </a:r>
          </a:p>
          <a:p>
            <a:endParaRPr lang="en-US" sz="1600" dirty="0" smtClean="0"/>
          </a:p>
          <a:p>
            <a:r>
              <a:rPr lang="en-US" sz="2000" dirty="0" smtClean="0"/>
              <a:t>[root@station1 /]# </a:t>
            </a:r>
            <a:r>
              <a:rPr lang="en-US" sz="2000" dirty="0" err="1" smtClean="0"/>
              <a:t>adduser</a:t>
            </a:r>
            <a:r>
              <a:rPr lang="en-US" sz="2000" dirty="0" smtClean="0"/>
              <a:t>  user1</a:t>
            </a:r>
          </a:p>
          <a:p>
            <a:r>
              <a:rPr lang="en-US" sz="2000" dirty="0" smtClean="0"/>
              <a:t>		For create the user </a:t>
            </a:r>
          </a:p>
          <a:p>
            <a:endParaRPr lang="en-US" sz="1600" dirty="0" smtClean="0"/>
          </a:p>
          <a:p>
            <a:r>
              <a:rPr lang="en-US" sz="2000" dirty="0" smtClean="0"/>
              <a:t>[root@station1 /]# </a:t>
            </a:r>
            <a:r>
              <a:rPr lang="en-US" sz="2000" dirty="0" err="1" smtClean="0"/>
              <a:t>passwd</a:t>
            </a:r>
            <a:r>
              <a:rPr lang="en-US" sz="2000" dirty="0" smtClean="0"/>
              <a:t>  user1</a:t>
            </a:r>
          </a:p>
          <a:p>
            <a:r>
              <a:rPr lang="en-US" sz="2000" dirty="0" smtClean="0"/>
              <a:t>		For set the user password</a:t>
            </a:r>
          </a:p>
          <a:p>
            <a:endParaRPr lang="en-US" sz="2000" dirty="0" smtClean="0"/>
          </a:p>
          <a:p>
            <a:endParaRPr lang="en-US" sz="2000" dirty="0" smtClean="0"/>
          </a:p>
        </p:txBody>
      </p:sp>
      <p:sp>
        <p:nvSpPr>
          <p:cNvPr id="9" name="Footer Placeholder 8"/>
          <p:cNvSpPr>
            <a:spLocks noGrp="1"/>
          </p:cNvSpPr>
          <p:nvPr>
            <p:ph type="ftr" sz="quarter" idx="11"/>
          </p:nvPr>
        </p:nvSpPr>
        <p:spPr/>
        <p:txBody>
          <a:bodyPr/>
          <a:lstStyle/>
          <a:p>
            <a:r>
              <a:rPr lang="en-US" dirty="0" smtClean="0"/>
              <a:t>SONI COMPUTER CLASSES</a:t>
            </a:r>
            <a:endParaRPr lang="en-US" dirty="0"/>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rot="-1620000">
            <a:off x="2345776" y="2844596"/>
            <a:ext cx="4648200" cy="1323439"/>
          </a:xfrm>
          <a:prstGeom prst="rect">
            <a:avLst/>
          </a:prstGeom>
          <a:noFill/>
          <a:effectLst>
            <a:outerShdw sx="156000" sy="156000" rotWithShape="0">
              <a:schemeClr val="bg2">
                <a:lumMod val="90000"/>
                <a:alpha val="27000"/>
              </a:schemeClr>
            </a:outerShdw>
          </a:effectLst>
        </p:spPr>
        <p:txBody>
          <a:bodyPr wrap="square" rtlCol="0">
            <a:spAutoFit/>
          </a:bodyPr>
          <a:lstStyle/>
          <a:p>
            <a:r>
              <a:rPr lang="en-US" sz="4000" dirty="0" smtClean="0">
                <a:solidFill>
                  <a:srgbClr val="FDE1BF"/>
                </a:solidFill>
              </a:rPr>
              <a:t> Ravi Kant </a:t>
            </a:r>
            <a:r>
              <a:rPr lang="en-US" sz="4000" dirty="0" err="1" smtClean="0">
                <a:solidFill>
                  <a:srgbClr val="FDE1BF"/>
                </a:solidFill>
              </a:rPr>
              <a:t>Soni</a:t>
            </a:r>
            <a:r>
              <a:rPr lang="en-US" sz="4000" dirty="0" smtClean="0">
                <a:solidFill>
                  <a:srgbClr val="FDE1BF"/>
                </a:solidFill>
              </a:rPr>
              <a:t> +918269000074</a:t>
            </a:r>
            <a:endParaRPr lang="en-US" sz="4000" dirty="0">
              <a:solidFill>
                <a:srgbClr val="FDE1BF"/>
              </a:solidFill>
            </a:endParaRPr>
          </a:p>
        </p:txBody>
      </p:sp>
      <p:sp>
        <p:nvSpPr>
          <p:cNvPr id="4" name="Freeform 3"/>
          <p:cNvSpPr/>
          <p:nvPr/>
        </p:nvSpPr>
        <p:spPr>
          <a:xfrm>
            <a:off x="0" y="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5" name="Picture 4" descr="images1.jpg"/>
          <p:cNvPicPr>
            <a:picLocks noChangeAspect="1"/>
          </p:cNvPicPr>
          <p:nvPr/>
        </p:nvPicPr>
        <p:blipFill>
          <a:blip r:embed="rId3"/>
          <a:stretch>
            <a:fillRect/>
          </a:stretch>
        </p:blipFill>
        <p:spPr>
          <a:xfrm>
            <a:off x="1" y="-38100"/>
            <a:ext cx="617714" cy="571500"/>
          </a:xfrm>
          <a:prstGeom prst="rect">
            <a:avLst/>
          </a:prstGeom>
        </p:spPr>
      </p:pic>
      <p:sp>
        <p:nvSpPr>
          <p:cNvPr id="6" name="Freeform 5"/>
          <p:cNvSpPr/>
          <p:nvPr/>
        </p:nvSpPr>
        <p:spPr>
          <a:xfrm>
            <a:off x="0" y="632460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TextBox 6"/>
          <p:cNvSpPr txBox="1"/>
          <p:nvPr/>
        </p:nvSpPr>
        <p:spPr>
          <a:xfrm>
            <a:off x="5257800" y="6488668"/>
            <a:ext cx="4343400" cy="369332"/>
          </a:xfrm>
          <a:custGeom>
            <a:avLst/>
            <a:gdLst>
              <a:gd name="connsiteX0" fmla="*/ 0 w 4343400"/>
              <a:gd name="connsiteY0" fmla="*/ 0 h 369332"/>
              <a:gd name="connsiteX1" fmla="*/ 4343400 w 4343400"/>
              <a:gd name="connsiteY1" fmla="*/ 0 h 369332"/>
              <a:gd name="connsiteX2" fmla="*/ 4343400 w 4343400"/>
              <a:gd name="connsiteY2" fmla="*/ 369332 h 369332"/>
              <a:gd name="connsiteX3" fmla="*/ 0 w 4343400"/>
              <a:gd name="connsiteY3" fmla="*/ 369332 h 369332"/>
              <a:gd name="connsiteX4" fmla="*/ 0 w 4343400"/>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369332">
                <a:moveTo>
                  <a:pt x="0" y="0"/>
                </a:moveTo>
                <a:lnTo>
                  <a:pt x="4343400" y="0"/>
                </a:lnTo>
                <a:lnTo>
                  <a:pt x="4343400" y="369332"/>
                </a:lnTo>
                <a:lnTo>
                  <a:pt x="0" y="369332"/>
                </a:lnTo>
                <a:lnTo>
                  <a:pt x="0" y="0"/>
                </a:lnTo>
                <a:close/>
              </a:path>
            </a:pathLst>
          </a:custGeom>
          <a:noFill/>
        </p:spPr>
        <p:txBody>
          <a:bodyPr wrap="square" rtlCol="0">
            <a:spAutoFit/>
          </a:bodyPr>
          <a:lstStyle/>
          <a:p>
            <a:r>
              <a:rPr lang="en-US" dirty="0" smtClean="0"/>
              <a:t> Ravi Kant </a:t>
            </a:r>
            <a:r>
              <a:rPr lang="en-US" dirty="0" err="1" smtClean="0"/>
              <a:t>Soni</a:t>
            </a:r>
            <a:r>
              <a:rPr lang="en-US" dirty="0" smtClean="0"/>
              <a:t> +918269000074</a:t>
            </a:r>
            <a:endParaRPr lang="en-US" dirty="0"/>
          </a:p>
        </p:txBody>
      </p:sp>
      <p:sp>
        <p:nvSpPr>
          <p:cNvPr id="8" name="Slide Number Placeholder 7"/>
          <p:cNvSpPr>
            <a:spLocks noGrp="1"/>
          </p:cNvSpPr>
          <p:nvPr>
            <p:ph type="sldNum" sz="quarter" idx="12"/>
          </p:nvPr>
        </p:nvSpPr>
        <p:spPr/>
        <p:txBody>
          <a:bodyPr/>
          <a:lstStyle/>
          <a:p>
            <a:fld id="{7278E106-62EC-41F2-90B3-FDFD6CA56EC6}" type="slidenum">
              <a:rPr lang="en-US" smtClean="0"/>
              <a:pPr/>
              <a:t>121</a:t>
            </a:fld>
            <a:endParaRPr lang="en-US" dirty="0"/>
          </a:p>
        </p:txBody>
      </p:sp>
      <p:sp>
        <p:nvSpPr>
          <p:cNvPr id="11" name="TextBox 10"/>
          <p:cNvSpPr txBox="1"/>
          <p:nvPr/>
        </p:nvSpPr>
        <p:spPr>
          <a:xfrm>
            <a:off x="0" y="533400"/>
            <a:ext cx="9144000" cy="5732338"/>
          </a:xfrm>
          <a:prstGeom prst="rect">
            <a:avLst/>
          </a:prstGeom>
          <a:noFill/>
        </p:spPr>
        <p:txBody>
          <a:bodyPr wrap="square" rtlCol="0">
            <a:spAutoFit/>
          </a:bodyPr>
          <a:lstStyle/>
          <a:p>
            <a:pPr algn="ctr"/>
            <a:endParaRPr lang="en-US" sz="1050" b="1" dirty="0" smtClean="0"/>
          </a:p>
          <a:p>
            <a:r>
              <a:rPr lang="en-US" dirty="0" smtClean="0"/>
              <a:t>[root@station1 /]# </a:t>
            </a:r>
            <a:r>
              <a:rPr lang="en-US" dirty="0" err="1" smtClean="0"/>
              <a:t>edquota</a:t>
            </a:r>
            <a:r>
              <a:rPr lang="en-US" dirty="0" smtClean="0"/>
              <a:t>  user1</a:t>
            </a:r>
          </a:p>
          <a:p>
            <a:r>
              <a:rPr lang="en-US" dirty="0" smtClean="0"/>
              <a:t>    </a:t>
            </a:r>
            <a:r>
              <a:rPr lang="en-US" dirty="0" err="1" smtClean="0"/>
              <a:t>Filesystem</a:t>
            </a:r>
            <a:r>
              <a:rPr lang="en-US" dirty="0" smtClean="0"/>
              <a:t>	       blocks	soft	     hard	       </a:t>
            </a:r>
            <a:r>
              <a:rPr lang="en-US" dirty="0" err="1" smtClean="0"/>
              <a:t>inodes</a:t>
            </a:r>
            <a:r>
              <a:rPr lang="en-US" dirty="0" smtClean="0"/>
              <a:t>             soft	  hard</a:t>
            </a:r>
          </a:p>
          <a:p>
            <a:r>
              <a:rPr lang="en-US" sz="2000" dirty="0" smtClean="0"/>
              <a:t>   /dev/hda5	           20		  0	       0	          5		0	    0</a:t>
            </a:r>
          </a:p>
          <a:p>
            <a:endParaRPr lang="en-US" sz="2000" dirty="0" smtClean="0"/>
          </a:p>
          <a:p>
            <a:endParaRPr lang="en-US" sz="2000" dirty="0" smtClean="0"/>
          </a:p>
          <a:p>
            <a:r>
              <a:rPr lang="en-US" sz="2000" dirty="0" smtClean="0"/>
              <a:t>     partition	       used	            warning	    max 	  created	          warning	 max</a:t>
            </a:r>
          </a:p>
          <a:p>
            <a:r>
              <a:rPr lang="en-US" sz="2000" dirty="0" smtClean="0"/>
              <a:t>		  block in KB	limit	    </a:t>
            </a:r>
            <a:r>
              <a:rPr lang="en-US" sz="2000" dirty="0" err="1" smtClean="0"/>
              <a:t>limit</a:t>
            </a:r>
            <a:r>
              <a:rPr lang="en-US" sz="2000" dirty="0" smtClean="0"/>
              <a:t>	     file	            limit	 </a:t>
            </a:r>
            <a:r>
              <a:rPr lang="en-US" sz="2000" dirty="0" err="1" smtClean="0"/>
              <a:t>limit</a:t>
            </a:r>
            <a:endParaRPr lang="en-US" sz="2000" dirty="0" smtClean="0"/>
          </a:p>
          <a:p>
            <a:endParaRPr lang="en-US" sz="2000" dirty="0" smtClean="0"/>
          </a:p>
          <a:p>
            <a:r>
              <a:rPr lang="en-US" sz="2000" dirty="0" err="1" smtClean="0"/>
              <a:t>esc:wq</a:t>
            </a:r>
            <a:r>
              <a:rPr lang="en-US" sz="2000" dirty="0" smtClean="0"/>
              <a:t>		save &amp; exit</a:t>
            </a:r>
          </a:p>
          <a:p>
            <a:endParaRPr lang="en-US" sz="2000" dirty="0" smtClean="0"/>
          </a:p>
          <a:p>
            <a:r>
              <a:rPr lang="en-US" sz="2000" dirty="0" smtClean="0"/>
              <a:t>[root@station1 /]# </a:t>
            </a:r>
            <a:r>
              <a:rPr lang="en-US" sz="2000" dirty="0" err="1" smtClean="0"/>
              <a:t>repquota</a:t>
            </a:r>
            <a:r>
              <a:rPr lang="en-US" sz="2000" dirty="0" smtClean="0"/>
              <a:t>   /home</a:t>
            </a:r>
          </a:p>
          <a:p>
            <a:r>
              <a:rPr lang="en-US" sz="2000" dirty="0" smtClean="0"/>
              <a:t>		  For </a:t>
            </a:r>
            <a:r>
              <a:rPr lang="en-US" sz="2000" dirty="0" err="1" smtClean="0"/>
              <a:t>summrize</a:t>
            </a:r>
            <a:r>
              <a:rPr lang="en-US" sz="2000" dirty="0" smtClean="0"/>
              <a:t> quotas for a </a:t>
            </a:r>
            <a:r>
              <a:rPr lang="en-US" sz="2000" dirty="0" err="1" smtClean="0"/>
              <a:t>filesystem</a:t>
            </a:r>
            <a:r>
              <a:rPr lang="en-US" sz="2000" dirty="0" smtClean="0"/>
              <a:t> of all users</a:t>
            </a:r>
          </a:p>
          <a:p>
            <a:endParaRPr lang="en-US" sz="2000" dirty="0" smtClean="0"/>
          </a:p>
          <a:p>
            <a:r>
              <a:rPr lang="en-US" sz="2000" dirty="0" smtClean="0"/>
              <a:t>[root@station1 /]# </a:t>
            </a:r>
            <a:r>
              <a:rPr lang="en-US" sz="2000" dirty="0" err="1" smtClean="0"/>
              <a:t>edquota</a:t>
            </a:r>
            <a:r>
              <a:rPr lang="en-US" sz="2000" dirty="0" smtClean="0"/>
              <a:t>   -t</a:t>
            </a:r>
          </a:p>
          <a:p>
            <a:r>
              <a:rPr lang="en-US" sz="2000" dirty="0" smtClean="0"/>
              <a:t>		  For change grace period</a:t>
            </a:r>
          </a:p>
          <a:p>
            <a:endParaRPr lang="en-US" sz="2000" dirty="0" smtClean="0"/>
          </a:p>
          <a:p>
            <a:r>
              <a:rPr lang="en-US" sz="2000" dirty="0" smtClean="0"/>
              <a:t>[user1@station1 ~]$ quota</a:t>
            </a:r>
          </a:p>
          <a:p>
            <a:r>
              <a:rPr lang="en-US" sz="2000" dirty="0" smtClean="0"/>
              <a:t>		   User can check their quota limit</a:t>
            </a:r>
          </a:p>
        </p:txBody>
      </p:sp>
      <p:cxnSp>
        <p:nvCxnSpPr>
          <p:cNvPr id="12" name="Straight Arrow Connector 11"/>
          <p:cNvCxnSpPr/>
          <p:nvPr/>
        </p:nvCxnSpPr>
        <p:spPr>
          <a:xfrm rot="5400000">
            <a:off x="610394" y="2057400"/>
            <a:ext cx="4572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5400000">
            <a:off x="2361406" y="2056606"/>
            <a:ext cx="4572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a:off x="3658394" y="2056606"/>
            <a:ext cx="4572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5400000">
            <a:off x="4877594" y="2056606"/>
            <a:ext cx="4572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a:off x="6019006" y="2056606"/>
            <a:ext cx="4572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5400000">
            <a:off x="8381206" y="2056606"/>
            <a:ext cx="4572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5400000">
            <a:off x="7238206" y="2056606"/>
            <a:ext cx="4572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8610600" y="6019800"/>
            <a:ext cx="838200" cy="307777"/>
          </a:xfrm>
          <a:prstGeom prst="rect">
            <a:avLst/>
          </a:prstGeom>
          <a:noFill/>
        </p:spPr>
        <p:txBody>
          <a:bodyPr wrap="square" rtlCol="0">
            <a:spAutoFit/>
          </a:bodyPr>
          <a:lstStyle/>
          <a:p>
            <a:r>
              <a:rPr lang="en-US" sz="1400" b="1" dirty="0" smtClean="0"/>
              <a:t>END</a:t>
            </a:r>
            <a:endParaRPr lang="en-US" sz="1400" b="1" dirty="0"/>
          </a:p>
        </p:txBody>
      </p:sp>
      <p:sp>
        <p:nvSpPr>
          <p:cNvPr id="20" name="Footer Placeholder 19"/>
          <p:cNvSpPr>
            <a:spLocks noGrp="1"/>
          </p:cNvSpPr>
          <p:nvPr>
            <p:ph type="ftr" sz="quarter" idx="11"/>
          </p:nvPr>
        </p:nvSpPr>
        <p:spPr/>
        <p:txBody>
          <a:bodyPr/>
          <a:lstStyle/>
          <a:p>
            <a:r>
              <a:rPr lang="en-US" dirty="0" smtClean="0"/>
              <a:t>SONI COMPUTER CLASSES</a:t>
            </a:r>
            <a:endParaRPr lang="en-US" dirty="0"/>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rot="-1620000">
            <a:off x="2345776" y="2844596"/>
            <a:ext cx="4648200" cy="1323439"/>
          </a:xfrm>
          <a:prstGeom prst="rect">
            <a:avLst/>
          </a:prstGeom>
          <a:noFill/>
          <a:effectLst>
            <a:outerShdw sx="156000" sy="156000" rotWithShape="0">
              <a:schemeClr val="bg2">
                <a:lumMod val="90000"/>
                <a:alpha val="27000"/>
              </a:schemeClr>
            </a:outerShdw>
          </a:effectLst>
        </p:spPr>
        <p:txBody>
          <a:bodyPr wrap="square" rtlCol="0">
            <a:spAutoFit/>
          </a:bodyPr>
          <a:lstStyle/>
          <a:p>
            <a:r>
              <a:rPr lang="en-US" sz="4000" dirty="0" smtClean="0">
                <a:solidFill>
                  <a:srgbClr val="FDE1BF"/>
                </a:solidFill>
              </a:rPr>
              <a:t> Ravi Kant </a:t>
            </a:r>
            <a:r>
              <a:rPr lang="en-US" sz="4000" dirty="0" err="1" smtClean="0">
                <a:solidFill>
                  <a:srgbClr val="FDE1BF"/>
                </a:solidFill>
              </a:rPr>
              <a:t>Soni</a:t>
            </a:r>
            <a:r>
              <a:rPr lang="en-US" sz="4000" dirty="0" smtClean="0">
                <a:solidFill>
                  <a:srgbClr val="FDE1BF"/>
                </a:solidFill>
              </a:rPr>
              <a:t> +918269000074</a:t>
            </a:r>
            <a:endParaRPr lang="en-US" sz="4000" dirty="0">
              <a:solidFill>
                <a:srgbClr val="FDE1BF"/>
              </a:solidFill>
            </a:endParaRPr>
          </a:p>
        </p:txBody>
      </p:sp>
      <p:sp>
        <p:nvSpPr>
          <p:cNvPr id="4" name="Freeform 3"/>
          <p:cNvSpPr/>
          <p:nvPr/>
        </p:nvSpPr>
        <p:spPr>
          <a:xfrm>
            <a:off x="0" y="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5" name="Picture 4" descr="images1.jpg"/>
          <p:cNvPicPr>
            <a:picLocks noChangeAspect="1"/>
          </p:cNvPicPr>
          <p:nvPr/>
        </p:nvPicPr>
        <p:blipFill>
          <a:blip r:embed="rId3"/>
          <a:stretch>
            <a:fillRect/>
          </a:stretch>
        </p:blipFill>
        <p:spPr>
          <a:xfrm>
            <a:off x="1" y="-38100"/>
            <a:ext cx="617714" cy="571500"/>
          </a:xfrm>
          <a:prstGeom prst="rect">
            <a:avLst/>
          </a:prstGeom>
        </p:spPr>
      </p:pic>
      <p:sp>
        <p:nvSpPr>
          <p:cNvPr id="6" name="Freeform 5"/>
          <p:cNvSpPr/>
          <p:nvPr/>
        </p:nvSpPr>
        <p:spPr>
          <a:xfrm>
            <a:off x="0" y="632460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TextBox 6"/>
          <p:cNvSpPr txBox="1"/>
          <p:nvPr/>
        </p:nvSpPr>
        <p:spPr>
          <a:xfrm>
            <a:off x="5257800" y="6488668"/>
            <a:ext cx="4343400" cy="369332"/>
          </a:xfrm>
          <a:custGeom>
            <a:avLst/>
            <a:gdLst>
              <a:gd name="connsiteX0" fmla="*/ 0 w 4343400"/>
              <a:gd name="connsiteY0" fmla="*/ 0 h 369332"/>
              <a:gd name="connsiteX1" fmla="*/ 4343400 w 4343400"/>
              <a:gd name="connsiteY1" fmla="*/ 0 h 369332"/>
              <a:gd name="connsiteX2" fmla="*/ 4343400 w 4343400"/>
              <a:gd name="connsiteY2" fmla="*/ 369332 h 369332"/>
              <a:gd name="connsiteX3" fmla="*/ 0 w 4343400"/>
              <a:gd name="connsiteY3" fmla="*/ 369332 h 369332"/>
              <a:gd name="connsiteX4" fmla="*/ 0 w 4343400"/>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369332">
                <a:moveTo>
                  <a:pt x="0" y="0"/>
                </a:moveTo>
                <a:lnTo>
                  <a:pt x="4343400" y="0"/>
                </a:lnTo>
                <a:lnTo>
                  <a:pt x="4343400" y="369332"/>
                </a:lnTo>
                <a:lnTo>
                  <a:pt x="0" y="369332"/>
                </a:lnTo>
                <a:lnTo>
                  <a:pt x="0" y="0"/>
                </a:lnTo>
                <a:close/>
              </a:path>
            </a:pathLst>
          </a:custGeom>
          <a:noFill/>
        </p:spPr>
        <p:txBody>
          <a:bodyPr wrap="square" rtlCol="0">
            <a:spAutoFit/>
          </a:bodyPr>
          <a:lstStyle/>
          <a:p>
            <a:r>
              <a:rPr lang="en-US" dirty="0" smtClean="0"/>
              <a:t> Ravi Kant </a:t>
            </a:r>
            <a:r>
              <a:rPr lang="en-US" dirty="0" err="1" smtClean="0"/>
              <a:t>Soni</a:t>
            </a:r>
            <a:r>
              <a:rPr lang="en-US" dirty="0" smtClean="0"/>
              <a:t> +918269000074</a:t>
            </a:r>
            <a:endParaRPr lang="en-US" dirty="0"/>
          </a:p>
        </p:txBody>
      </p:sp>
      <p:sp>
        <p:nvSpPr>
          <p:cNvPr id="8" name="Slide Number Placeholder 7"/>
          <p:cNvSpPr>
            <a:spLocks noGrp="1"/>
          </p:cNvSpPr>
          <p:nvPr>
            <p:ph type="sldNum" sz="quarter" idx="12"/>
          </p:nvPr>
        </p:nvSpPr>
        <p:spPr/>
        <p:txBody>
          <a:bodyPr/>
          <a:lstStyle/>
          <a:p>
            <a:fld id="{7278E106-62EC-41F2-90B3-FDFD6CA56EC6}" type="slidenum">
              <a:rPr lang="en-US" smtClean="0"/>
              <a:pPr/>
              <a:t>122</a:t>
            </a:fld>
            <a:endParaRPr lang="en-US" dirty="0"/>
          </a:p>
        </p:txBody>
      </p:sp>
      <p:sp>
        <p:nvSpPr>
          <p:cNvPr id="11" name="TextBox 10"/>
          <p:cNvSpPr txBox="1"/>
          <p:nvPr/>
        </p:nvSpPr>
        <p:spPr>
          <a:xfrm>
            <a:off x="228600" y="717099"/>
            <a:ext cx="9144000" cy="5293757"/>
          </a:xfrm>
          <a:prstGeom prst="rect">
            <a:avLst/>
          </a:prstGeom>
          <a:noFill/>
        </p:spPr>
        <p:txBody>
          <a:bodyPr wrap="square" rtlCol="0">
            <a:spAutoFit/>
          </a:bodyPr>
          <a:lstStyle/>
          <a:p>
            <a:r>
              <a:rPr lang="en-US" sz="2000" dirty="0" smtClean="0"/>
              <a:t>[root@station1 /]# </a:t>
            </a:r>
            <a:r>
              <a:rPr lang="en-US" sz="2000" dirty="0" err="1" smtClean="0"/>
              <a:t>mkdir</a:t>
            </a:r>
            <a:r>
              <a:rPr lang="en-US" sz="2000" dirty="0" smtClean="0"/>
              <a:t>  -p  /soft/a{1,2,3,4,5}</a:t>
            </a:r>
          </a:p>
          <a:p>
            <a:r>
              <a:rPr lang="en-US" sz="2000" dirty="0" smtClean="0"/>
              <a:t>		For create the parent directory &amp; sub directory</a:t>
            </a:r>
          </a:p>
          <a:p>
            <a:endParaRPr lang="en-US" sz="2000" dirty="0" smtClean="0"/>
          </a:p>
          <a:p>
            <a:r>
              <a:rPr lang="en-US" sz="2000" dirty="0" smtClean="0"/>
              <a:t>For share the directory</a:t>
            </a:r>
          </a:p>
          <a:p>
            <a:r>
              <a:rPr lang="en-US" sz="2000" dirty="0" smtClean="0"/>
              <a:t>[root@station1 /]# vi /etc/exports</a:t>
            </a:r>
          </a:p>
          <a:p>
            <a:r>
              <a:rPr lang="en-US" sz="2000" b="1" dirty="0" smtClean="0"/>
              <a:t>		/soft	*(</a:t>
            </a:r>
            <a:r>
              <a:rPr lang="en-US" sz="2000" b="1" dirty="0" err="1" smtClean="0"/>
              <a:t>ro,sync</a:t>
            </a:r>
            <a:r>
              <a:rPr lang="en-US" sz="2000" b="1" dirty="0" smtClean="0"/>
              <a:t>)				</a:t>
            </a:r>
          </a:p>
          <a:p>
            <a:r>
              <a:rPr lang="en-US" sz="2000" b="1" dirty="0" smtClean="0"/>
              <a:t>			</a:t>
            </a:r>
            <a:r>
              <a:rPr lang="en-US" sz="2000" dirty="0" smtClean="0"/>
              <a:t>(or)</a:t>
            </a:r>
          </a:p>
          <a:p>
            <a:r>
              <a:rPr lang="en-US" b="1" dirty="0" smtClean="0"/>
              <a:t>		/soft	 172.24.0.0/255.255.0.0(</a:t>
            </a:r>
            <a:r>
              <a:rPr lang="en-US" b="1" dirty="0" err="1" smtClean="0"/>
              <a:t>ro,sync</a:t>
            </a:r>
            <a:r>
              <a:rPr lang="en-US" b="1" dirty="0" smtClean="0"/>
              <a:t>)</a:t>
            </a:r>
          </a:p>
          <a:p>
            <a:r>
              <a:rPr lang="en-US" b="1" dirty="0" smtClean="0"/>
              <a:t>			</a:t>
            </a:r>
            <a:r>
              <a:rPr lang="en-US" dirty="0" smtClean="0"/>
              <a:t>(or)</a:t>
            </a:r>
          </a:p>
          <a:p>
            <a:r>
              <a:rPr lang="en-US" b="1" dirty="0" smtClean="0"/>
              <a:t>		/soft          172.24.0.2(</a:t>
            </a:r>
            <a:r>
              <a:rPr lang="en-US" b="1" dirty="0" err="1" smtClean="0"/>
              <a:t>ro,sync</a:t>
            </a:r>
            <a:r>
              <a:rPr lang="en-US" b="1" dirty="0" smtClean="0"/>
              <a:t>)</a:t>
            </a:r>
          </a:p>
          <a:p>
            <a:endParaRPr lang="en-US" b="1" dirty="0" smtClean="0"/>
          </a:p>
          <a:p>
            <a:r>
              <a:rPr lang="en-US" dirty="0" err="1" smtClean="0"/>
              <a:t>esc:wq</a:t>
            </a:r>
            <a:r>
              <a:rPr lang="en-US" dirty="0" smtClean="0"/>
              <a:t>		(save &amp; exit)</a:t>
            </a:r>
          </a:p>
          <a:p>
            <a:endParaRPr lang="en-US" dirty="0" smtClean="0"/>
          </a:p>
          <a:p>
            <a:r>
              <a:rPr lang="en-US" dirty="0" smtClean="0"/>
              <a:t>[root@station1 /]# service  </a:t>
            </a:r>
            <a:r>
              <a:rPr lang="en-US" dirty="0" err="1" smtClean="0"/>
              <a:t>portmap</a:t>
            </a:r>
            <a:r>
              <a:rPr lang="en-US" dirty="0" smtClean="0"/>
              <a:t>  restart</a:t>
            </a:r>
          </a:p>
          <a:p>
            <a:r>
              <a:rPr lang="en-US" dirty="0" smtClean="0"/>
              <a:t>		For restart to </a:t>
            </a:r>
            <a:r>
              <a:rPr lang="en-US" dirty="0" err="1" smtClean="0"/>
              <a:t>portmap</a:t>
            </a:r>
            <a:r>
              <a:rPr lang="en-US" dirty="0" smtClean="0"/>
              <a:t> service </a:t>
            </a:r>
          </a:p>
          <a:p>
            <a:endParaRPr lang="en-US" dirty="0" smtClean="0"/>
          </a:p>
          <a:p>
            <a:r>
              <a:rPr lang="en-US" dirty="0" smtClean="0"/>
              <a:t>[root@station1 /]#  service  </a:t>
            </a:r>
            <a:r>
              <a:rPr lang="en-US" dirty="0" err="1" smtClean="0"/>
              <a:t>nfs</a:t>
            </a:r>
            <a:r>
              <a:rPr lang="en-US" dirty="0" smtClean="0"/>
              <a:t>  restart</a:t>
            </a:r>
          </a:p>
          <a:p>
            <a:r>
              <a:rPr lang="en-US" dirty="0" smtClean="0"/>
              <a:t>		For restart to </a:t>
            </a:r>
            <a:r>
              <a:rPr lang="en-US" dirty="0" err="1" smtClean="0"/>
              <a:t>nfs</a:t>
            </a:r>
            <a:r>
              <a:rPr lang="en-US" dirty="0" smtClean="0"/>
              <a:t> service</a:t>
            </a:r>
          </a:p>
        </p:txBody>
      </p:sp>
      <p:sp>
        <p:nvSpPr>
          <p:cNvPr id="16" name="TextBox 15"/>
          <p:cNvSpPr txBox="1"/>
          <p:nvPr/>
        </p:nvSpPr>
        <p:spPr>
          <a:xfrm>
            <a:off x="0" y="76200"/>
            <a:ext cx="9144000" cy="430887"/>
          </a:xfrm>
          <a:prstGeom prst="rect">
            <a:avLst/>
          </a:prstGeom>
          <a:noFill/>
        </p:spPr>
        <p:txBody>
          <a:bodyPr wrap="square" rtlCol="0">
            <a:spAutoFit/>
          </a:bodyPr>
          <a:lstStyle/>
          <a:p>
            <a:pPr algn="ctr"/>
            <a:r>
              <a:rPr lang="en-US" sz="2200" b="1" dirty="0" smtClean="0">
                <a:solidFill>
                  <a:schemeClr val="bg1">
                    <a:lumMod val="95000"/>
                  </a:schemeClr>
                </a:solidFill>
              </a:rPr>
              <a:t>NFS</a:t>
            </a:r>
            <a:endParaRPr lang="en-US" sz="2200" b="1" dirty="0">
              <a:solidFill>
                <a:schemeClr val="bg1">
                  <a:lumMod val="95000"/>
                </a:schemeClr>
              </a:solidFill>
            </a:endParaRPr>
          </a:p>
        </p:txBody>
      </p:sp>
      <p:pic>
        <p:nvPicPr>
          <p:cNvPr id="17" name="Picture 2"/>
          <p:cNvPicPr>
            <a:picLocks noChangeAspect="1" noChangeArrowheads="1"/>
          </p:cNvPicPr>
          <p:nvPr/>
        </p:nvPicPr>
        <p:blipFill>
          <a:blip r:embed="rId4" cstate="print"/>
          <a:srcRect/>
          <a:stretch>
            <a:fillRect/>
          </a:stretch>
        </p:blipFill>
        <p:spPr bwMode="auto">
          <a:xfrm>
            <a:off x="7543800" y="4495800"/>
            <a:ext cx="1000126" cy="733424"/>
          </a:xfrm>
          <a:prstGeom prst="rect">
            <a:avLst/>
          </a:prstGeom>
          <a:noFill/>
          <a:ln w="9525">
            <a:noFill/>
            <a:miter lim="800000"/>
            <a:headEnd/>
            <a:tailEnd/>
          </a:ln>
          <a:effectLst/>
        </p:spPr>
      </p:pic>
      <p:sp>
        <p:nvSpPr>
          <p:cNvPr id="18" name="TextBox 17"/>
          <p:cNvSpPr txBox="1"/>
          <p:nvPr/>
        </p:nvSpPr>
        <p:spPr>
          <a:xfrm>
            <a:off x="6629400" y="4695824"/>
            <a:ext cx="1219200" cy="461665"/>
          </a:xfrm>
          <a:prstGeom prst="rect">
            <a:avLst/>
          </a:prstGeom>
          <a:noFill/>
        </p:spPr>
        <p:txBody>
          <a:bodyPr wrap="square" rtlCol="0">
            <a:spAutoFit/>
          </a:bodyPr>
          <a:lstStyle/>
          <a:p>
            <a:r>
              <a:rPr lang="en-US" sz="1200" dirty="0" smtClean="0"/>
              <a:t>172.24.0.1</a:t>
            </a:r>
          </a:p>
          <a:p>
            <a:r>
              <a:rPr lang="en-US" sz="1200" dirty="0" smtClean="0"/>
              <a:t>255.255.0.0</a:t>
            </a:r>
            <a:endParaRPr lang="en-US" sz="1200" dirty="0"/>
          </a:p>
        </p:txBody>
      </p:sp>
      <p:sp>
        <p:nvSpPr>
          <p:cNvPr id="19" name="TextBox 18"/>
          <p:cNvSpPr txBox="1"/>
          <p:nvPr/>
        </p:nvSpPr>
        <p:spPr>
          <a:xfrm>
            <a:off x="7543800" y="5302447"/>
            <a:ext cx="1295400" cy="307777"/>
          </a:xfrm>
          <a:prstGeom prst="rect">
            <a:avLst/>
          </a:prstGeom>
          <a:noFill/>
        </p:spPr>
        <p:txBody>
          <a:bodyPr wrap="square" rtlCol="0">
            <a:spAutoFit/>
          </a:bodyPr>
          <a:lstStyle/>
          <a:p>
            <a:r>
              <a:rPr lang="en-US" sz="1400" b="1" dirty="0" smtClean="0"/>
              <a:t>NFS Server</a:t>
            </a:r>
            <a:endParaRPr lang="en-US" sz="1400" b="1" dirty="0"/>
          </a:p>
        </p:txBody>
      </p:sp>
      <p:sp>
        <p:nvSpPr>
          <p:cNvPr id="13" name="Footer Placeholder 12"/>
          <p:cNvSpPr>
            <a:spLocks noGrp="1"/>
          </p:cNvSpPr>
          <p:nvPr>
            <p:ph type="ftr" sz="quarter" idx="11"/>
          </p:nvPr>
        </p:nvSpPr>
        <p:spPr/>
        <p:txBody>
          <a:bodyPr/>
          <a:lstStyle/>
          <a:p>
            <a:r>
              <a:rPr lang="en-US" dirty="0" smtClean="0"/>
              <a:t>SONI COMPUTER CLASSES</a:t>
            </a:r>
            <a:endParaRPr lang="en-US" dirty="0"/>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cstate="print"/>
          <a:srcRect/>
          <a:stretch>
            <a:fillRect/>
          </a:stretch>
        </p:blipFill>
        <p:spPr bwMode="auto">
          <a:xfrm>
            <a:off x="7162800" y="4495800"/>
            <a:ext cx="1314450" cy="1314450"/>
          </a:xfrm>
          <a:prstGeom prst="rect">
            <a:avLst/>
          </a:prstGeom>
          <a:noFill/>
          <a:ln w="9525">
            <a:noFill/>
            <a:miter lim="800000"/>
            <a:headEnd/>
            <a:tailEnd/>
          </a:ln>
          <a:effectLst/>
        </p:spPr>
      </p:pic>
      <p:sp>
        <p:nvSpPr>
          <p:cNvPr id="10" name="TextBox 9"/>
          <p:cNvSpPr txBox="1"/>
          <p:nvPr/>
        </p:nvSpPr>
        <p:spPr>
          <a:xfrm rot="-1620000">
            <a:off x="2345776" y="2844596"/>
            <a:ext cx="4648200" cy="1323439"/>
          </a:xfrm>
          <a:prstGeom prst="rect">
            <a:avLst/>
          </a:prstGeom>
          <a:noFill/>
          <a:effectLst>
            <a:outerShdw sx="156000" sy="156000" rotWithShape="0">
              <a:schemeClr val="bg2">
                <a:lumMod val="90000"/>
                <a:alpha val="27000"/>
              </a:schemeClr>
            </a:outerShdw>
          </a:effectLst>
        </p:spPr>
        <p:txBody>
          <a:bodyPr wrap="square" rtlCol="0">
            <a:spAutoFit/>
          </a:bodyPr>
          <a:lstStyle/>
          <a:p>
            <a:r>
              <a:rPr lang="en-US" sz="4000" dirty="0" smtClean="0">
                <a:solidFill>
                  <a:srgbClr val="FDE1BF"/>
                </a:solidFill>
              </a:rPr>
              <a:t> Ravi Kant </a:t>
            </a:r>
            <a:r>
              <a:rPr lang="en-US" sz="4000" dirty="0" err="1" smtClean="0">
                <a:solidFill>
                  <a:srgbClr val="FDE1BF"/>
                </a:solidFill>
              </a:rPr>
              <a:t>Soni</a:t>
            </a:r>
            <a:r>
              <a:rPr lang="en-US" sz="4000" dirty="0" smtClean="0">
                <a:solidFill>
                  <a:srgbClr val="FDE1BF"/>
                </a:solidFill>
              </a:rPr>
              <a:t> +918269000074</a:t>
            </a:r>
            <a:endParaRPr lang="en-US" sz="4000" dirty="0">
              <a:solidFill>
                <a:srgbClr val="FDE1BF"/>
              </a:solidFill>
            </a:endParaRPr>
          </a:p>
        </p:txBody>
      </p:sp>
      <p:sp>
        <p:nvSpPr>
          <p:cNvPr id="4" name="Freeform 3"/>
          <p:cNvSpPr/>
          <p:nvPr/>
        </p:nvSpPr>
        <p:spPr>
          <a:xfrm>
            <a:off x="0" y="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5" name="Picture 4" descr="images1.jpg"/>
          <p:cNvPicPr>
            <a:picLocks noChangeAspect="1"/>
          </p:cNvPicPr>
          <p:nvPr/>
        </p:nvPicPr>
        <p:blipFill>
          <a:blip r:embed="rId4"/>
          <a:stretch>
            <a:fillRect/>
          </a:stretch>
        </p:blipFill>
        <p:spPr>
          <a:xfrm>
            <a:off x="1" y="-38100"/>
            <a:ext cx="617714" cy="571500"/>
          </a:xfrm>
          <a:prstGeom prst="rect">
            <a:avLst/>
          </a:prstGeom>
        </p:spPr>
      </p:pic>
      <p:sp>
        <p:nvSpPr>
          <p:cNvPr id="6" name="Freeform 5"/>
          <p:cNvSpPr/>
          <p:nvPr/>
        </p:nvSpPr>
        <p:spPr>
          <a:xfrm>
            <a:off x="0" y="632460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TextBox 6"/>
          <p:cNvSpPr txBox="1"/>
          <p:nvPr/>
        </p:nvSpPr>
        <p:spPr>
          <a:xfrm>
            <a:off x="5257800" y="6488668"/>
            <a:ext cx="4343400" cy="369332"/>
          </a:xfrm>
          <a:custGeom>
            <a:avLst/>
            <a:gdLst>
              <a:gd name="connsiteX0" fmla="*/ 0 w 4343400"/>
              <a:gd name="connsiteY0" fmla="*/ 0 h 369332"/>
              <a:gd name="connsiteX1" fmla="*/ 4343400 w 4343400"/>
              <a:gd name="connsiteY1" fmla="*/ 0 h 369332"/>
              <a:gd name="connsiteX2" fmla="*/ 4343400 w 4343400"/>
              <a:gd name="connsiteY2" fmla="*/ 369332 h 369332"/>
              <a:gd name="connsiteX3" fmla="*/ 0 w 4343400"/>
              <a:gd name="connsiteY3" fmla="*/ 369332 h 369332"/>
              <a:gd name="connsiteX4" fmla="*/ 0 w 4343400"/>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369332">
                <a:moveTo>
                  <a:pt x="0" y="0"/>
                </a:moveTo>
                <a:lnTo>
                  <a:pt x="4343400" y="0"/>
                </a:lnTo>
                <a:lnTo>
                  <a:pt x="4343400" y="369332"/>
                </a:lnTo>
                <a:lnTo>
                  <a:pt x="0" y="369332"/>
                </a:lnTo>
                <a:lnTo>
                  <a:pt x="0" y="0"/>
                </a:lnTo>
                <a:close/>
              </a:path>
            </a:pathLst>
          </a:custGeom>
          <a:noFill/>
        </p:spPr>
        <p:txBody>
          <a:bodyPr wrap="square" rtlCol="0">
            <a:spAutoFit/>
          </a:bodyPr>
          <a:lstStyle/>
          <a:p>
            <a:r>
              <a:rPr lang="en-US" dirty="0" smtClean="0"/>
              <a:t> Ravi Kant </a:t>
            </a:r>
            <a:r>
              <a:rPr lang="en-US" dirty="0" err="1" smtClean="0"/>
              <a:t>Soni</a:t>
            </a:r>
            <a:r>
              <a:rPr lang="en-US" dirty="0" smtClean="0"/>
              <a:t> +918269000074</a:t>
            </a:r>
            <a:endParaRPr lang="en-US" dirty="0"/>
          </a:p>
        </p:txBody>
      </p:sp>
      <p:sp>
        <p:nvSpPr>
          <p:cNvPr id="8" name="Slide Number Placeholder 7"/>
          <p:cNvSpPr>
            <a:spLocks noGrp="1"/>
          </p:cNvSpPr>
          <p:nvPr>
            <p:ph type="sldNum" sz="quarter" idx="12"/>
          </p:nvPr>
        </p:nvSpPr>
        <p:spPr/>
        <p:txBody>
          <a:bodyPr/>
          <a:lstStyle/>
          <a:p>
            <a:fld id="{7278E106-62EC-41F2-90B3-FDFD6CA56EC6}" type="slidenum">
              <a:rPr lang="en-US" smtClean="0"/>
              <a:pPr/>
              <a:t>123</a:t>
            </a:fld>
            <a:endParaRPr lang="en-US" dirty="0"/>
          </a:p>
        </p:txBody>
      </p:sp>
      <p:sp>
        <p:nvSpPr>
          <p:cNvPr id="9" name="TextBox 8"/>
          <p:cNvSpPr txBox="1"/>
          <p:nvPr/>
        </p:nvSpPr>
        <p:spPr>
          <a:xfrm>
            <a:off x="0" y="-4465"/>
            <a:ext cx="9144000" cy="461665"/>
          </a:xfrm>
          <a:prstGeom prst="rect">
            <a:avLst/>
          </a:prstGeom>
          <a:noFill/>
        </p:spPr>
        <p:txBody>
          <a:bodyPr wrap="square" rtlCol="0">
            <a:spAutoFit/>
          </a:bodyPr>
          <a:lstStyle/>
          <a:p>
            <a:pPr algn="ctr"/>
            <a:r>
              <a:rPr lang="en-US" sz="2400" b="1" smtClean="0">
                <a:solidFill>
                  <a:schemeClr val="bg1"/>
                </a:solidFill>
              </a:rPr>
              <a:t>NFS</a:t>
            </a:r>
            <a:endParaRPr lang="en-US" sz="2400" b="1" dirty="0">
              <a:solidFill>
                <a:schemeClr val="bg1"/>
              </a:solidFill>
            </a:endParaRPr>
          </a:p>
        </p:txBody>
      </p:sp>
      <p:pic>
        <p:nvPicPr>
          <p:cNvPr id="12" name="Picture 2"/>
          <p:cNvPicPr>
            <a:picLocks noChangeAspect="1" noChangeArrowheads="1"/>
          </p:cNvPicPr>
          <p:nvPr/>
        </p:nvPicPr>
        <p:blipFill>
          <a:blip r:embed="rId5" cstate="print"/>
          <a:srcRect/>
          <a:stretch>
            <a:fillRect/>
          </a:stretch>
        </p:blipFill>
        <p:spPr bwMode="auto">
          <a:xfrm>
            <a:off x="3255815" y="1143001"/>
            <a:ext cx="2078185" cy="1523999"/>
          </a:xfrm>
          <a:prstGeom prst="rect">
            <a:avLst/>
          </a:prstGeom>
          <a:noFill/>
          <a:ln w="9525">
            <a:noFill/>
            <a:miter lim="800000"/>
            <a:headEnd/>
            <a:tailEnd/>
          </a:ln>
          <a:effectLst/>
        </p:spPr>
      </p:pic>
      <p:pic>
        <p:nvPicPr>
          <p:cNvPr id="13" name="Picture 2"/>
          <p:cNvPicPr>
            <a:picLocks noChangeAspect="1" noChangeArrowheads="1"/>
          </p:cNvPicPr>
          <p:nvPr/>
        </p:nvPicPr>
        <p:blipFill>
          <a:blip r:embed="rId3" cstate="print"/>
          <a:srcRect/>
          <a:stretch>
            <a:fillRect/>
          </a:stretch>
        </p:blipFill>
        <p:spPr bwMode="auto">
          <a:xfrm>
            <a:off x="5010150" y="4495800"/>
            <a:ext cx="1314450" cy="1314450"/>
          </a:xfrm>
          <a:prstGeom prst="rect">
            <a:avLst/>
          </a:prstGeom>
          <a:noFill/>
          <a:ln w="9525">
            <a:noFill/>
            <a:miter lim="800000"/>
            <a:headEnd/>
            <a:tailEnd/>
          </a:ln>
          <a:effectLst/>
        </p:spPr>
      </p:pic>
      <p:pic>
        <p:nvPicPr>
          <p:cNvPr id="14" name="Picture 2"/>
          <p:cNvPicPr>
            <a:picLocks noChangeAspect="1" noChangeArrowheads="1"/>
          </p:cNvPicPr>
          <p:nvPr/>
        </p:nvPicPr>
        <p:blipFill>
          <a:blip r:embed="rId3" cstate="print"/>
          <a:srcRect/>
          <a:stretch>
            <a:fillRect/>
          </a:stretch>
        </p:blipFill>
        <p:spPr bwMode="auto">
          <a:xfrm>
            <a:off x="2971800" y="4552950"/>
            <a:ext cx="1314450" cy="1314450"/>
          </a:xfrm>
          <a:prstGeom prst="rect">
            <a:avLst/>
          </a:prstGeom>
          <a:noFill/>
          <a:ln w="9525">
            <a:noFill/>
            <a:miter lim="800000"/>
            <a:headEnd/>
            <a:tailEnd/>
          </a:ln>
          <a:effectLst/>
        </p:spPr>
      </p:pic>
      <p:pic>
        <p:nvPicPr>
          <p:cNvPr id="15" name="Picture 2"/>
          <p:cNvPicPr>
            <a:picLocks noChangeAspect="1" noChangeArrowheads="1"/>
          </p:cNvPicPr>
          <p:nvPr/>
        </p:nvPicPr>
        <p:blipFill>
          <a:blip r:embed="rId3" cstate="print"/>
          <a:srcRect/>
          <a:stretch>
            <a:fillRect/>
          </a:stretch>
        </p:blipFill>
        <p:spPr bwMode="auto">
          <a:xfrm>
            <a:off x="914400" y="4552950"/>
            <a:ext cx="1314450" cy="1314450"/>
          </a:xfrm>
          <a:prstGeom prst="rect">
            <a:avLst/>
          </a:prstGeom>
          <a:noFill/>
          <a:ln w="9525">
            <a:noFill/>
            <a:miter lim="800000"/>
            <a:headEnd/>
            <a:tailEnd/>
          </a:ln>
          <a:effectLst/>
        </p:spPr>
      </p:pic>
      <p:sp>
        <p:nvSpPr>
          <p:cNvPr id="30" name="TextBox 29"/>
          <p:cNvSpPr txBox="1"/>
          <p:nvPr/>
        </p:nvSpPr>
        <p:spPr>
          <a:xfrm>
            <a:off x="762000" y="1447800"/>
            <a:ext cx="2590800" cy="646331"/>
          </a:xfrm>
          <a:prstGeom prst="rect">
            <a:avLst/>
          </a:prstGeom>
          <a:noFill/>
        </p:spPr>
        <p:txBody>
          <a:bodyPr wrap="square" rtlCol="0">
            <a:spAutoFit/>
          </a:bodyPr>
          <a:lstStyle/>
          <a:p>
            <a:r>
              <a:rPr lang="en-US" dirty="0" smtClean="0"/>
              <a:t>I want to share data from linux server for client</a:t>
            </a:r>
            <a:endParaRPr lang="en-US" dirty="0"/>
          </a:p>
        </p:txBody>
      </p:sp>
      <p:cxnSp>
        <p:nvCxnSpPr>
          <p:cNvPr id="32" name="Straight Connector 31"/>
          <p:cNvCxnSpPr/>
          <p:nvPr/>
        </p:nvCxnSpPr>
        <p:spPr>
          <a:xfrm>
            <a:off x="1676400" y="3505200"/>
            <a:ext cx="6324600" cy="1588"/>
          </a:xfrm>
          <a:prstGeom prst="line">
            <a:avLst/>
          </a:prstGeom>
          <a:ln>
            <a:solidFill>
              <a:srgbClr val="139402"/>
            </a:solidFill>
          </a:ln>
        </p:spPr>
        <p:style>
          <a:lnRef idx="2">
            <a:schemeClr val="accent2"/>
          </a:lnRef>
          <a:fillRef idx="0">
            <a:schemeClr val="accent2"/>
          </a:fillRef>
          <a:effectRef idx="1">
            <a:schemeClr val="accent2"/>
          </a:effectRef>
          <a:fontRef idx="minor">
            <a:schemeClr val="tx1"/>
          </a:fontRef>
        </p:style>
      </p:cxnSp>
      <p:cxnSp>
        <p:nvCxnSpPr>
          <p:cNvPr id="35" name="Straight Connector 34"/>
          <p:cNvCxnSpPr/>
          <p:nvPr/>
        </p:nvCxnSpPr>
        <p:spPr>
          <a:xfrm rot="5400000">
            <a:off x="1027906" y="4152900"/>
            <a:ext cx="1296194" cy="794"/>
          </a:xfrm>
          <a:prstGeom prst="line">
            <a:avLst/>
          </a:prstGeom>
          <a:ln>
            <a:solidFill>
              <a:srgbClr val="139402"/>
            </a:solidFill>
          </a:ln>
        </p:spPr>
        <p:style>
          <a:lnRef idx="2">
            <a:schemeClr val="accent2"/>
          </a:lnRef>
          <a:fillRef idx="0">
            <a:schemeClr val="accent2"/>
          </a:fillRef>
          <a:effectRef idx="1">
            <a:schemeClr val="accent2"/>
          </a:effectRef>
          <a:fontRef idx="minor">
            <a:schemeClr val="tx1"/>
          </a:fontRef>
        </p:style>
      </p:cxnSp>
      <p:cxnSp>
        <p:nvCxnSpPr>
          <p:cNvPr id="42" name="Straight Connector 41"/>
          <p:cNvCxnSpPr/>
          <p:nvPr/>
        </p:nvCxnSpPr>
        <p:spPr>
          <a:xfrm rot="5400000">
            <a:off x="3086100" y="4152900"/>
            <a:ext cx="1296194" cy="794"/>
          </a:xfrm>
          <a:prstGeom prst="line">
            <a:avLst/>
          </a:prstGeom>
          <a:ln>
            <a:solidFill>
              <a:srgbClr val="139402"/>
            </a:solidFill>
          </a:ln>
        </p:spPr>
        <p:style>
          <a:lnRef idx="2">
            <a:schemeClr val="accent2"/>
          </a:lnRef>
          <a:fillRef idx="0">
            <a:schemeClr val="accent2"/>
          </a:fillRef>
          <a:effectRef idx="1">
            <a:schemeClr val="accent2"/>
          </a:effectRef>
          <a:fontRef idx="minor">
            <a:schemeClr val="tx1"/>
          </a:fontRef>
        </p:style>
      </p:cxnSp>
      <p:cxnSp>
        <p:nvCxnSpPr>
          <p:cNvPr id="43" name="Straight Connector 42"/>
          <p:cNvCxnSpPr/>
          <p:nvPr/>
        </p:nvCxnSpPr>
        <p:spPr>
          <a:xfrm rot="5400000">
            <a:off x="5142706" y="4152900"/>
            <a:ext cx="1296194" cy="794"/>
          </a:xfrm>
          <a:prstGeom prst="line">
            <a:avLst/>
          </a:prstGeom>
          <a:ln>
            <a:solidFill>
              <a:srgbClr val="139402"/>
            </a:solidFill>
          </a:ln>
        </p:spPr>
        <p:style>
          <a:lnRef idx="2">
            <a:schemeClr val="accent2"/>
          </a:lnRef>
          <a:fillRef idx="0">
            <a:schemeClr val="accent2"/>
          </a:fillRef>
          <a:effectRef idx="1">
            <a:schemeClr val="accent2"/>
          </a:effectRef>
          <a:fontRef idx="minor">
            <a:schemeClr val="tx1"/>
          </a:fontRef>
        </p:style>
      </p:cxnSp>
      <p:cxnSp>
        <p:nvCxnSpPr>
          <p:cNvPr id="44" name="Straight Connector 43"/>
          <p:cNvCxnSpPr/>
          <p:nvPr/>
        </p:nvCxnSpPr>
        <p:spPr>
          <a:xfrm rot="5400000">
            <a:off x="7352506" y="4152900"/>
            <a:ext cx="1296194" cy="794"/>
          </a:xfrm>
          <a:prstGeom prst="line">
            <a:avLst/>
          </a:prstGeom>
        </p:spPr>
        <p:style>
          <a:lnRef idx="2">
            <a:schemeClr val="accent2"/>
          </a:lnRef>
          <a:fillRef idx="0">
            <a:schemeClr val="accent2"/>
          </a:fillRef>
          <a:effectRef idx="1">
            <a:schemeClr val="accent2"/>
          </a:effectRef>
          <a:fontRef idx="minor">
            <a:schemeClr val="tx1"/>
          </a:fontRef>
        </p:style>
      </p:cxnSp>
      <p:cxnSp>
        <p:nvCxnSpPr>
          <p:cNvPr id="48" name="Straight Connector 47"/>
          <p:cNvCxnSpPr/>
          <p:nvPr/>
        </p:nvCxnSpPr>
        <p:spPr>
          <a:xfrm rot="5400000">
            <a:off x="4153297" y="3009503"/>
            <a:ext cx="990600" cy="794"/>
          </a:xfrm>
          <a:prstGeom prst="line">
            <a:avLst/>
          </a:prstGeom>
          <a:ln>
            <a:solidFill>
              <a:srgbClr val="139402"/>
            </a:solidFill>
          </a:ln>
        </p:spPr>
        <p:style>
          <a:lnRef idx="2">
            <a:schemeClr val="accent2"/>
          </a:lnRef>
          <a:fillRef idx="0">
            <a:schemeClr val="accent2"/>
          </a:fillRef>
          <a:effectRef idx="1">
            <a:schemeClr val="accent2"/>
          </a:effectRef>
          <a:fontRef idx="minor">
            <a:schemeClr val="tx1"/>
          </a:fontRef>
        </p:style>
      </p:cxnSp>
      <p:sp>
        <p:nvSpPr>
          <p:cNvPr id="51" name="TextBox 50"/>
          <p:cNvSpPr txBox="1"/>
          <p:nvPr/>
        </p:nvSpPr>
        <p:spPr>
          <a:xfrm>
            <a:off x="762000" y="5715000"/>
            <a:ext cx="1371600" cy="369332"/>
          </a:xfrm>
          <a:prstGeom prst="rect">
            <a:avLst/>
          </a:prstGeom>
          <a:noFill/>
        </p:spPr>
        <p:txBody>
          <a:bodyPr wrap="square" rtlCol="0">
            <a:spAutoFit/>
          </a:bodyPr>
          <a:lstStyle/>
          <a:p>
            <a:pPr algn="ctr"/>
            <a:r>
              <a:rPr lang="en-US" b="1" dirty="0" smtClean="0"/>
              <a:t>NFS CLIENTS</a:t>
            </a:r>
            <a:endParaRPr lang="en-US" b="1" dirty="0"/>
          </a:p>
        </p:txBody>
      </p:sp>
      <p:sp>
        <p:nvSpPr>
          <p:cNvPr id="52" name="TextBox 51"/>
          <p:cNvSpPr txBox="1"/>
          <p:nvPr/>
        </p:nvSpPr>
        <p:spPr>
          <a:xfrm>
            <a:off x="1295400" y="4953000"/>
            <a:ext cx="990600" cy="381000"/>
          </a:xfrm>
          <a:prstGeom prst="rect">
            <a:avLst/>
          </a:prstGeom>
          <a:noFill/>
        </p:spPr>
        <p:txBody>
          <a:bodyPr wrap="square" rtlCol="0">
            <a:spAutoFit/>
          </a:bodyPr>
          <a:lstStyle/>
          <a:p>
            <a:r>
              <a:rPr lang="en-US" dirty="0" smtClean="0"/>
              <a:t>LINUX</a:t>
            </a:r>
            <a:endParaRPr lang="en-US" dirty="0"/>
          </a:p>
        </p:txBody>
      </p:sp>
      <p:sp>
        <p:nvSpPr>
          <p:cNvPr id="53" name="TextBox 52"/>
          <p:cNvSpPr txBox="1"/>
          <p:nvPr/>
        </p:nvSpPr>
        <p:spPr>
          <a:xfrm>
            <a:off x="3429000" y="4953000"/>
            <a:ext cx="990600" cy="381000"/>
          </a:xfrm>
          <a:prstGeom prst="rect">
            <a:avLst/>
          </a:prstGeom>
          <a:noFill/>
        </p:spPr>
        <p:txBody>
          <a:bodyPr wrap="square" rtlCol="0">
            <a:spAutoFit/>
          </a:bodyPr>
          <a:lstStyle/>
          <a:p>
            <a:r>
              <a:rPr lang="en-US" dirty="0" smtClean="0"/>
              <a:t>UNIX</a:t>
            </a:r>
            <a:endParaRPr lang="en-US" dirty="0"/>
          </a:p>
        </p:txBody>
      </p:sp>
      <p:sp>
        <p:nvSpPr>
          <p:cNvPr id="54" name="TextBox 53"/>
          <p:cNvSpPr txBox="1"/>
          <p:nvPr/>
        </p:nvSpPr>
        <p:spPr>
          <a:xfrm>
            <a:off x="5410200" y="4876800"/>
            <a:ext cx="990600" cy="381000"/>
          </a:xfrm>
          <a:prstGeom prst="rect">
            <a:avLst/>
          </a:prstGeom>
          <a:noFill/>
        </p:spPr>
        <p:txBody>
          <a:bodyPr wrap="square" rtlCol="0">
            <a:spAutoFit/>
          </a:bodyPr>
          <a:lstStyle/>
          <a:p>
            <a:r>
              <a:rPr lang="en-US" dirty="0" smtClean="0"/>
              <a:t>W2k8</a:t>
            </a:r>
            <a:endParaRPr lang="en-US" dirty="0"/>
          </a:p>
        </p:txBody>
      </p:sp>
      <p:sp>
        <p:nvSpPr>
          <p:cNvPr id="55" name="TextBox 54"/>
          <p:cNvSpPr txBox="1"/>
          <p:nvPr/>
        </p:nvSpPr>
        <p:spPr>
          <a:xfrm>
            <a:off x="7772400" y="4876800"/>
            <a:ext cx="1219200" cy="369332"/>
          </a:xfrm>
          <a:prstGeom prst="rect">
            <a:avLst/>
          </a:prstGeom>
          <a:noFill/>
        </p:spPr>
        <p:txBody>
          <a:bodyPr wrap="square" rtlCol="0">
            <a:spAutoFit/>
          </a:bodyPr>
          <a:lstStyle/>
          <a:p>
            <a:r>
              <a:rPr lang="en-US" b="1" dirty="0" smtClean="0"/>
              <a:t>XP</a:t>
            </a:r>
            <a:endParaRPr lang="en-US" b="1" dirty="0"/>
          </a:p>
        </p:txBody>
      </p:sp>
      <p:sp>
        <p:nvSpPr>
          <p:cNvPr id="58" name="TextBox 57"/>
          <p:cNvSpPr txBox="1"/>
          <p:nvPr/>
        </p:nvSpPr>
        <p:spPr>
          <a:xfrm>
            <a:off x="2971800" y="5715000"/>
            <a:ext cx="1371600" cy="369332"/>
          </a:xfrm>
          <a:prstGeom prst="rect">
            <a:avLst/>
          </a:prstGeom>
          <a:noFill/>
        </p:spPr>
        <p:txBody>
          <a:bodyPr wrap="square" rtlCol="0">
            <a:spAutoFit/>
          </a:bodyPr>
          <a:lstStyle/>
          <a:p>
            <a:pPr algn="ctr"/>
            <a:r>
              <a:rPr lang="en-US" b="1" dirty="0" smtClean="0"/>
              <a:t>NFS CLIENTS</a:t>
            </a:r>
            <a:endParaRPr lang="en-US" b="1" dirty="0"/>
          </a:p>
        </p:txBody>
      </p:sp>
      <p:sp>
        <p:nvSpPr>
          <p:cNvPr id="59" name="TextBox 58"/>
          <p:cNvSpPr txBox="1"/>
          <p:nvPr/>
        </p:nvSpPr>
        <p:spPr>
          <a:xfrm>
            <a:off x="5029200" y="5715000"/>
            <a:ext cx="1371600" cy="369332"/>
          </a:xfrm>
          <a:prstGeom prst="rect">
            <a:avLst/>
          </a:prstGeom>
          <a:noFill/>
        </p:spPr>
        <p:txBody>
          <a:bodyPr wrap="square" rtlCol="0">
            <a:spAutoFit/>
          </a:bodyPr>
          <a:lstStyle/>
          <a:p>
            <a:pPr algn="ctr"/>
            <a:r>
              <a:rPr lang="en-US" b="1" dirty="0" smtClean="0"/>
              <a:t>NFS CLIENTS</a:t>
            </a:r>
            <a:endParaRPr lang="en-US" b="1" dirty="0"/>
          </a:p>
        </p:txBody>
      </p:sp>
      <p:sp useBgFill="1">
        <p:nvSpPr>
          <p:cNvPr id="60" name="Flowchart: Summing Junction 59"/>
          <p:cNvSpPr/>
          <p:nvPr/>
        </p:nvSpPr>
        <p:spPr>
          <a:xfrm>
            <a:off x="7772400" y="5715000"/>
            <a:ext cx="457200" cy="381000"/>
          </a:xfrm>
          <a:prstGeom prst="flowChartSummingJunc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7315200" y="5715000"/>
            <a:ext cx="1371600" cy="369332"/>
          </a:xfrm>
          <a:prstGeom prst="rect">
            <a:avLst/>
          </a:prstGeom>
          <a:noFill/>
        </p:spPr>
        <p:txBody>
          <a:bodyPr wrap="square" rtlCol="0">
            <a:spAutoFit/>
          </a:bodyPr>
          <a:lstStyle/>
          <a:p>
            <a:pPr algn="ctr"/>
            <a:r>
              <a:rPr lang="en-US" b="1" dirty="0" smtClean="0"/>
              <a:t>NFS CLIENTS</a:t>
            </a:r>
            <a:endParaRPr lang="en-US" b="1" dirty="0"/>
          </a:p>
        </p:txBody>
      </p:sp>
      <p:sp>
        <p:nvSpPr>
          <p:cNvPr id="62" name="TextBox 61"/>
          <p:cNvSpPr txBox="1"/>
          <p:nvPr/>
        </p:nvSpPr>
        <p:spPr>
          <a:xfrm>
            <a:off x="3429000" y="609600"/>
            <a:ext cx="2819400" cy="646331"/>
          </a:xfrm>
          <a:prstGeom prst="rect">
            <a:avLst/>
          </a:prstGeom>
          <a:noFill/>
        </p:spPr>
        <p:txBody>
          <a:bodyPr wrap="square" rtlCol="0">
            <a:spAutoFit/>
          </a:bodyPr>
          <a:lstStyle/>
          <a:p>
            <a:pPr algn="ctr"/>
            <a:r>
              <a:rPr lang="en-US" b="1" dirty="0" smtClean="0"/>
              <a:t>SERVER</a:t>
            </a:r>
          </a:p>
          <a:p>
            <a:pPr algn="ctr"/>
            <a:r>
              <a:rPr lang="en-US" b="1" dirty="0" smtClean="0"/>
              <a:t>LINUX &amp; WINDOWS</a:t>
            </a:r>
            <a:endParaRPr lang="en-US" b="1" dirty="0"/>
          </a:p>
        </p:txBody>
      </p:sp>
      <p:sp>
        <p:nvSpPr>
          <p:cNvPr id="31" name="Footer Placeholder 30"/>
          <p:cNvSpPr>
            <a:spLocks noGrp="1"/>
          </p:cNvSpPr>
          <p:nvPr>
            <p:ph type="ftr" sz="quarter" idx="11"/>
          </p:nvPr>
        </p:nvSpPr>
        <p:spPr/>
        <p:txBody>
          <a:bodyPr/>
          <a:lstStyle/>
          <a:p>
            <a:r>
              <a:rPr lang="en-US" dirty="0" smtClean="0"/>
              <a:t>SONI COMPUTER CLASSES</a:t>
            </a:r>
            <a:endParaRPr lang="en-US" dirty="0"/>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rot="-1620000">
            <a:off x="2345776" y="2844596"/>
            <a:ext cx="4648200" cy="1323439"/>
          </a:xfrm>
          <a:prstGeom prst="rect">
            <a:avLst/>
          </a:prstGeom>
          <a:noFill/>
          <a:effectLst>
            <a:outerShdw sx="156000" sy="156000" rotWithShape="0">
              <a:schemeClr val="bg2">
                <a:lumMod val="90000"/>
                <a:alpha val="27000"/>
              </a:schemeClr>
            </a:outerShdw>
          </a:effectLst>
        </p:spPr>
        <p:txBody>
          <a:bodyPr wrap="square" rtlCol="0">
            <a:spAutoFit/>
          </a:bodyPr>
          <a:lstStyle/>
          <a:p>
            <a:r>
              <a:rPr lang="en-US" sz="4000" dirty="0" smtClean="0">
                <a:solidFill>
                  <a:srgbClr val="FDE1BF"/>
                </a:solidFill>
              </a:rPr>
              <a:t> Ravi Kant </a:t>
            </a:r>
            <a:r>
              <a:rPr lang="en-US" sz="4000" dirty="0" err="1" smtClean="0">
                <a:solidFill>
                  <a:srgbClr val="FDE1BF"/>
                </a:solidFill>
              </a:rPr>
              <a:t>Soni</a:t>
            </a:r>
            <a:r>
              <a:rPr lang="en-US" sz="4000" dirty="0" smtClean="0">
                <a:solidFill>
                  <a:srgbClr val="FDE1BF"/>
                </a:solidFill>
              </a:rPr>
              <a:t> +918269000074</a:t>
            </a:r>
            <a:endParaRPr lang="en-US" sz="4000" dirty="0">
              <a:solidFill>
                <a:srgbClr val="FDE1BF"/>
              </a:solidFill>
            </a:endParaRPr>
          </a:p>
        </p:txBody>
      </p:sp>
      <p:sp>
        <p:nvSpPr>
          <p:cNvPr id="4" name="Freeform 3"/>
          <p:cNvSpPr/>
          <p:nvPr/>
        </p:nvSpPr>
        <p:spPr>
          <a:xfrm>
            <a:off x="0" y="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5" name="Picture 4" descr="images1.jpg"/>
          <p:cNvPicPr>
            <a:picLocks noChangeAspect="1"/>
          </p:cNvPicPr>
          <p:nvPr/>
        </p:nvPicPr>
        <p:blipFill>
          <a:blip r:embed="rId3"/>
          <a:stretch>
            <a:fillRect/>
          </a:stretch>
        </p:blipFill>
        <p:spPr>
          <a:xfrm>
            <a:off x="1" y="-38100"/>
            <a:ext cx="617714" cy="571500"/>
          </a:xfrm>
          <a:prstGeom prst="rect">
            <a:avLst/>
          </a:prstGeom>
        </p:spPr>
      </p:pic>
      <p:sp>
        <p:nvSpPr>
          <p:cNvPr id="6" name="Freeform 5"/>
          <p:cNvSpPr/>
          <p:nvPr/>
        </p:nvSpPr>
        <p:spPr>
          <a:xfrm>
            <a:off x="0" y="632460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TextBox 6"/>
          <p:cNvSpPr txBox="1"/>
          <p:nvPr/>
        </p:nvSpPr>
        <p:spPr>
          <a:xfrm>
            <a:off x="5257800" y="6488668"/>
            <a:ext cx="4343400" cy="369332"/>
          </a:xfrm>
          <a:custGeom>
            <a:avLst/>
            <a:gdLst>
              <a:gd name="connsiteX0" fmla="*/ 0 w 4343400"/>
              <a:gd name="connsiteY0" fmla="*/ 0 h 369332"/>
              <a:gd name="connsiteX1" fmla="*/ 4343400 w 4343400"/>
              <a:gd name="connsiteY1" fmla="*/ 0 h 369332"/>
              <a:gd name="connsiteX2" fmla="*/ 4343400 w 4343400"/>
              <a:gd name="connsiteY2" fmla="*/ 369332 h 369332"/>
              <a:gd name="connsiteX3" fmla="*/ 0 w 4343400"/>
              <a:gd name="connsiteY3" fmla="*/ 369332 h 369332"/>
              <a:gd name="connsiteX4" fmla="*/ 0 w 4343400"/>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369332">
                <a:moveTo>
                  <a:pt x="0" y="0"/>
                </a:moveTo>
                <a:lnTo>
                  <a:pt x="4343400" y="0"/>
                </a:lnTo>
                <a:lnTo>
                  <a:pt x="4343400" y="369332"/>
                </a:lnTo>
                <a:lnTo>
                  <a:pt x="0" y="369332"/>
                </a:lnTo>
                <a:lnTo>
                  <a:pt x="0" y="0"/>
                </a:lnTo>
                <a:close/>
              </a:path>
            </a:pathLst>
          </a:custGeom>
          <a:noFill/>
        </p:spPr>
        <p:txBody>
          <a:bodyPr wrap="square" rtlCol="0">
            <a:spAutoFit/>
          </a:bodyPr>
          <a:lstStyle/>
          <a:p>
            <a:r>
              <a:rPr lang="en-US" dirty="0" smtClean="0"/>
              <a:t> Ravi Kant </a:t>
            </a:r>
            <a:r>
              <a:rPr lang="en-US" dirty="0" err="1" smtClean="0"/>
              <a:t>Soni</a:t>
            </a:r>
            <a:r>
              <a:rPr lang="en-US" dirty="0" smtClean="0"/>
              <a:t> +918269000074</a:t>
            </a:r>
            <a:endParaRPr lang="en-US" dirty="0"/>
          </a:p>
        </p:txBody>
      </p:sp>
      <p:sp>
        <p:nvSpPr>
          <p:cNvPr id="8" name="Slide Number Placeholder 7"/>
          <p:cNvSpPr>
            <a:spLocks noGrp="1"/>
          </p:cNvSpPr>
          <p:nvPr>
            <p:ph type="sldNum" sz="quarter" idx="12"/>
          </p:nvPr>
        </p:nvSpPr>
        <p:spPr/>
        <p:txBody>
          <a:bodyPr/>
          <a:lstStyle/>
          <a:p>
            <a:fld id="{7278E106-62EC-41F2-90B3-FDFD6CA56EC6}" type="slidenum">
              <a:rPr lang="en-US" smtClean="0"/>
              <a:pPr/>
              <a:t>124</a:t>
            </a:fld>
            <a:endParaRPr lang="en-US" dirty="0"/>
          </a:p>
        </p:txBody>
      </p:sp>
      <p:sp>
        <p:nvSpPr>
          <p:cNvPr id="9" name="Rectangle 8"/>
          <p:cNvSpPr/>
          <p:nvPr/>
        </p:nvSpPr>
        <p:spPr>
          <a:xfrm>
            <a:off x="228600" y="1088172"/>
            <a:ext cx="8763000" cy="4093428"/>
          </a:xfrm>
          <a:prstGeom prst="rect">
            <a:avLst/>
          </a:prstGeom>
        </p:spPr>
        <p:txBody>
          <a:bodyPr wrap="square">
            <a:spAutoFit/>
          </a:bodyPr>
          <a:lstStyle/>
          <a:p>
            <a:r>
              <a:rPr lang="en-US" sz="2000" dirty="0" smtClean="0"/>
              <a:t>[root@station1 /]# </a:t>
            </a:r>
            <a:r>
              <a:rPr lang="en-US" sz="2000" dirty="0" err="1" smtClean="0"/>
              <a:t>mkdir</a:t>
            </a:r>
            <a:r>
              <a:rPr lang="en-US" sz="2000" dirty="0" smtClean="0"/>
              <a:t>  -p  /</a:t>
            </a:r>
            <a:r>
              <a:rPr lang="en-US" sz="2000" dirty="0" err="1" smtClean="0"/>
              <a:t>iant</a:t>
            </a:r>
            <a:r>
              <a:rPr lang="en-US" sz="2000" dirty="0" smtClean="0"/>
              <a:t>/lab{1,2,3,4,5,6,7,8,9} </a:t>
            </a:r>
          </a:p>
          <a:p>
            <a:r>
              <a:rPr lang="en-US" sz="2000" dirty="0" smtClean="0"/>
              <a:t>		Create data for sharing</a:t>
            </a:r>
          </a:p>
          <a:p>
            <a:endParaRPr lang="en-US" sz="2000" dirty="0" smtClean="0"/>
          </a:p>
          <a:p>
            <a:r>
              <a:rPr lang="en-US" sz="2000" dirty="0" smtClean="0"/>
              <a:t>		For share entry in this file</a:t>
            </a:r>
          </a:p>
          <a:p>
            <a:r>
              <a:rPr lang="en-US" sz="2000" dirty="0" smtClean="0"/>
              <a:t>[root@station1 /]# vim  /etc/exports</a:t>
            </a:r>
          </a:p>
          <a:p>
            <a:r>
              <a:rPr lang="en-US" sz="2000" b="1" dirty="0" smtClean="0"/>
              <a:t>	/</a:t>
            </a:r>
            <a:r>
              <a:rPr lang="en-US" sz="2000" b="1" dirty="0" err="1" smtClean="0"/>
              <a:t>iant</a:t>
            </a:r>
            <a:r>
              <a:rPr lang="en-US" sz="2000" b="1" dirty="0" smtClean="0"/>
              <a:t>		172.24.0.1(</a:t>
            </a:r>
            <a:r>
              <a:rPr lang="en-US" sz="2000" b="1" dirty="0" err="1" smtClean="0"/>
              <a:t>ro,sync</a:t>
            </a:r>
            <a:r>
              <a:rPr lang="en-US" sz="2000" b="1" dirty="0" smtClean="0"/>
              <a:t>)		</a:t>
            </a:r>
          </a:p>
          <a:p>
            <a:r>
              <a:rPr lang="en-US" sz="2000" dirty="0" smtClean="0"/>
              <a:t>		     or</a:t>
            </a:r>
          </a:p>
          <a:p>
            <a:r>
              <a:rPr lang="en-US" sz="2000" b="1" dirty="0" smtClean="0"/>
              <a:t>	/</a:t>
            </a:r>
            <a:r>
              <a:rPr lang="en-US" sz="2000" b="1" dirty="0" err="1" smtClean="0"/>
              <a:t>iant</a:t>
            </a:r>
            <a:r>
              <a:rPr lang="en-US" sz="2000" b="1" dirty="0" smtClean="0"/>
              <a:t>		172.24.0.1(</a:t>
            </a:r>
            <a:r>
              <a:rPr lang="en-US" sz="2000" b="1" dirty="0" err="1" smtClean="0"/>
              <a:t>ro,sync</a:t>
            </a:r>
            <a:r>
              <a:rPr lang="en-US" sz="2000" b="1" dirty="0" smtClean="0"/>
              <a:t>)   172.24.0.2(</a:t>
            </a:r>
            <a:r>
              <a:rPr lang="en-US" sz="2000" b="1" dirty="0" err="1" smtClean="0"/>
              <a:t>rw,sync</a:t>
            </a:r>
            <a:r>
              <a:rPr lang="en-US" sz="2000" b="1" dirty="0" smtClean="0"/>
              <a:t>)</a:t>
            </a:r>
          </a:p>
          <a:p>
            <a:r>
              <a:rPr lang="en-US" sz="2000" dirty="0" smtClean="0"/>
              <a:t>		     or</a:t>
            </a:r>
          </a:p>
          <a:p>
            <a:r>
              <a:rPr lang="en-US" sz="2000" b="1" dirty="0" smtClean="0"/>
              <a:t>	/</a:t>
            </a:r>
            <a:r>
              <a:rPr lang="en-US" sz="2000" b="1" dirty="0" err="1" smtClean="0"/>
              <a:t>iant</a:t>
            </a:r>
            <a:r>
              <a:rPr lang="en-US" sz="2000" b="1" dirty="0" smtClean="0"/>
              <a:t>		172.24.0.0/255.255.0.0(</a:t>
            </a:r>
            <a:r>
              <a:rPr lang="en-US" sz="2000" b="1" dirty="0" err="1" smtClean="0"/>
              <a:t>ro,sync</a:t>
            </a:r>
            <a:r>
              <a:rPr lang="en-US" sz="2000" b="1" dirty="0" smtClean="0"/>
              <a:t>)</a:t>
            </a:r>
          </a:p>
          <a:p>
            <a:endParaRPr lang="en-US" sz="2000" dirty="0" smtClean="0"/>
          </a:p>
          <a:p>
            <a:r>
              <a:rPr lang="en-US" sz="2000" dirty="0" err="1" smtClean="0"/>
              <a:t>esc:wq</a:t>
            </a:r>
            <a:r>
              <a:rPr lang="en-US" sz="2000" dirty="0" smtClean="0"/>
              <a:t>	(for save &amp; exit)</a:t>
            </a:r>
          </a:p>
          <a:p>
            <a:endParaRPr lang="en-US" sz="2000" dirty="0" smtClean="0"/>
          </a:p>
        </p:txBody>
      </p:sp>
      <p:sp>
        <p:nvSpPr>
          <p:cNvPr id="12" name="TextBox 11"/>
          <p:cNvSpPr txBox="1"/>
          <p:nvPr/>
        </p:nvSpPr>
        <p:spPr>
          <a:xfrm>
            <a:off x="0" y="-4465"/>
            <a:ext cx="9144000" cy="461665"/>
          </a:xfrm>
          <a:prstGeom prst="rect">
            <a:avLst/>
          </a:prstGeom>
          <a:noFill/>
        </p:spPr>
        <p:txBody>
          <a:bodyPr wrap="square" rtlCol="0">
            <a:spAutoFit/>
          </a:bodyPr>
          <a:lstStyle/>
          <a:p>
            <a:pPr algn="ctr"/>
            <a:r>
              <a:rPr lang="en-US" sz="2400" b="1" dirty="0" smtClean="0">
                <a:solidFill>
                  <a:schemeClr val="bg1"/>
                </a:solidFill>
              </a:rPr>
              <a:t>NFS SERVER</a:t>
            </a:r>
            <a:endParaRPr lang="en-US" sz="2400" b="1" dirty="0">
              <a:solidFill>
                <a:schemeClr val="bg1"/>
              </a:solidFill>
            </a:endParaRPr>
          </a:p>
        </p:txBody>
      </p:sp>
      <p:pic>
        <p:nvPicPr>
          <p:cNvPr id="11" name="Picture 2"/>
          <p:cNvPicPr>
            <a:picLocks noChangeAspect="1" noChangeArrowheads="1"/>
          </p:cNvPicPr>
          <p:nvPr/>
        </p:nvPicPr>
        <p:blipFill>
          <a:blip r:embed="rId4" cstate="print"/>
          <a:srcRect/>
          <a:stretch>
            <a:fillRect/>
          </a:stretch>
        </p:blipFill>
        <p:spPr bwMode="auto">
          <a:xfrm>
            <a:off x="7543800" y="4495800"/>
            <a:ext cx="1000126" cy="733424"/>
          </a:xfrm>
          <a:prstGeom prst="rect">
            <a:avLst/>
          </a:prstGeom>
          <a:noFill/>
          <a:ln w="9525">
            <a:noFill/>
            <a:miter lim="800000"/>
            <a:headEnd/>
            <a:tailEnd/>
          </a:ln>
          <a:effectLst/>
        </p:spPr>
      </p:pic>
      <p:sp>
        <p:nvSpPr>
          <p:cNvPr id="13" name="TextBox 12"/>
          <p:cNvSpPr txBox="1"/>
          <p:nvPr/>
        </p:nvSpPr>
        <p:spPr>
          <a:xfrm>
            <a:off x="6629400" y="4695824"/>
            <a:ext cx="1219200" cy="461665"/>
          </a:xfrm>
          <a:prstGeom prst="rect">
            <a:avLst/>
          </a:prstGeom>
          <a:noFill/>
        </p:spPr>
        <p:txBody>
          <a:bodyPr wrap="square" rtlCol="0">
            <a:spAutoFit/>
          </a:bodyPr>
          <a:lstStyle/>
          <a:p>
            <a:r>
              <a:rPr lang="en-US" sz="1200" dirty="0" smtClean="0"/>
              <a:t>172.24.0.1</a:t>
            </a:r>
          </a:p>
          <a:p>
            <a:r>
              <a:rPr lang="en-US" sz="1200" dirty="0" smtClean="0"/>
              <a:t>255.255.0.0</a:t>
            </a:r>
            <a:endParaRPr lang="en-US" sz="1200" dirty="0"/>
          </a:p>
        </p:txBody>
      </p:sp>
      <p:sp>
        <p:nvSpPr>
          <p:cNvPr id="14" name="TextBox 13"/>
          <p:cNvSpPr txBox="1"/>
          <p:nvPr/>
        </p:nvSpPr>
        <p:spPr>
          <a:xfrm>
            <a:off x="7543800" y="5302447"/>
            <a:ext cx="1295400" cy="307777"/>
          </a:xfrm>
          <a:prstGeom prst="rect">
            <a:avLst/>
          </a:prstGeom>
          <a:noFill/>
        </p:spPr>
        <p:txBody>
          <a:bodyPr wrap="square" rtlCol="0">
            <a:spAutoFit/>
          </a:bodyPr>
          <a:lstStyle/>
          <a:p>
            <a:r>
              <a:rPr lang="en-US" sz="1400" b="1" dirty="0" smtClean="0"/>
              <a:t>NFS Server</a:t>
            </a:r>
            <a:endParaRPr lang="en-US" sz="1400" b="1" dirty="0"/>
          </a:p>
        </p:txBody>
      </p:sp>
      <p:sp>
        <p:nvSpPr>
          <p:cNvPr id="15" name="Footer Placeholder 14"/>
          <p:cNvSpPr>
            <a:spLocks noGrp="1"/>
          </p:cNvSpPr>
          <p:nvPr>
            <p:ph type="ftr" sz="quarter" idx="11"/>
          </p:nvPr>
        </p:nvSpPr>
        <p:spPr/>
        <p:txBody>
          <a:bodyPr/>
          <a:lstStyle/>
          <a:p>
            <a:r>
              <a:rPr lang="en-US" dirty="0" smtClean="0"/>
              <a:t>SONI COMPUTER CLASSES</a:t>
            </a:r>
            <a:endParaRPr lang="en-US" dirty="0"/>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rot="-1620000">
            <a:off x="2345776" y="2844596"/>
            <a:ext cx="4648200" cy="1323439"/>
          </a:xfrm>
          <a:prstGeom prst="rect">
            <a:avLst/>
          </a:prstGeom>
          <a:noFill/>
          <a:effectLst>
            <a:outerShdw sx="156000" sy="156000" rotWithShape="0">
              <a:schemeClr val="bg2">
                <a:lumMod val="90000"/>
                <a:alpha val="27000"/>
              </a:schemeClr>
            </a:outerShdw>
          </a:effectLst>
        </p:spPr>
        <p:txBody>
          <a:bodyPr wrap="square" rtlCol="0">
            <a:spAutoFit/>
          </a:bodyPr>
          <a:lstStyle/>
          <a:p>
            <a:r>
              <a:rPr lang="en-US" sz="4000" dirty="0" smtClean="0">
                <a:solidFill>
                  <a:srgbClr val="FDE1BF"/>
                </a:solidFill>
              </a:rPr>
              <a:t> Ravi Kant </a:t>
            </a:r>
            <a:r>
              <a:rPr lang="en-US" sz="4000" dirty="0" err="1" smtClean="0">
                <a:solidFill>
                  <a:srgbClr val="FDE1BF"/>
                </a:solidFill>
              </a:rPr>
              <a:t>Soni</a:t>
            </a:r>
            <a:r>
              <a:rPr lang="en-US" sz="4000" dirty="0" smtClean="0">
                <a:solidFill>
                  <a:srgbClr val="FDE1BF"/>
                </a:solidFill>
              </a:rPr>
              <a:t> +918269000074</a:t>
            </a:r>
            <a:endParaRPr lang="en-US" sz="4000" dirty="0">
              <a:solidFill>
                <a:srgbClr val="FDE1BF"/>
              </a:solidFill>
            </a:endParaRPr>
          </a:p>
        </p:txBody>
      </p:sp>
      <p:sp>
        <p:nvSpPr>
          <p:cNvPr id="4" name="Freeform 3"/>
          <p:cNvSpPr/>
          <p:nvPr/>
        </p:nvSpPr>
        <p:spPr>
          <a:xfrm>
            <a:off x="0" y="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5" name="Picture 4" descr="images1.jpg"/>
          <p:cNvPicPr>
            <a:picLocks noChangeAspect="1"/>
          </p:cNvPicPr>
          <p:nvPr/>
        </p:nvPicPr>
        <p:blipFill>
          <a:blip r:embed="rId3"/>
          <a:stretch>
            <a:fillRect/>
          </a:stretch>
        </p:blipFill>
        <p:spPr>
          <a:xfrm>
            <a:off x="1" y="-38100"/>
            <a:ext cx="617714" cy="571500"/>
          </a:xfrm>
          <a:prstGeom prst="rect">
            <a:avLst/>
          </a:prstGeom>
        </p:spPr>
      </p:pic>
      <p:sp>
        <p:nvSpPr>
          <p:cNvPr id="6" name="Freeform 5"/>
          <p:cNvSpPr/>
          <p:nvPr/>
        </p:nvSpPr>
        <p:spPr>
          <a:xfrm>
            <a:off x="0" y="632460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TextBox 6"/>
          <p:cNvSpPr txBox="1"/>
          <p:nvPr/>
        </p:nvSpPr>
        <p:spPr>
          <a:xfrm>
            <a:off x="5257800" y="6488668"/>
            <a:ext cx="4343400" cy="369332"/>
          </a:xfrm>
          <a:custGeom>
            <a:avLst/>
            <a:gdLst>
              <a:gd name="connsiteX0" fmla="*/ 0 w 4343400"/>
              <a:gd name="connsiteY0" fmla="*/ 0 h 369332"/>
              <a:gd name="connsiteX1" fmla="*/ 4343400 w 4343400"/>
              <a:gd name="connsiteY1" fmla="*/ 0 h 369332"/>
              <a:gd name="connsiteX2" fmla="*/ 4343400 w 4343400"/>
              <a:gd name="connsiteY2" fmla="*/ 369332 h 369332"/>
              <a:gd name="connsiteX3" fmla="*/ 0 w 4343400"/>
              <a:gd name="connsiteY3" fmla="*/ 369332 h 369332"/>
              <a:gd name="connsiteX4" fmla="*/ 0 w 4343400"/>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369332">
                <a:moveTo>
                  <a:pt x="0" y="0"/>
                </a:moveTo>
                <a:lnTo>
                  <a:pt x="4343400" y="0"/>
                </a:lnTo>
                <a:lnTo>
                  <a:pt x="4343400" y="369332"/>
                </a:lnTo>
                <a:lnTo>
                  <a:pt x="0" y="369332"/>
                </a:lnTo>
                <a:lnTo>
                  <a:pt x="0" y="0"/>
                </a:lnTo>
                <a:close/>
              </a:path>
            </a:pathLst>
          </a:custGeom>
          <a:noFill/>
        </p:spPr>
        <p:txBody>
          <a:bodyPr wrap="square" rtlCol="0">
            <a:spAutoFit/>
          </a:bodyPr>
          <a:lstStyle/>
          <a:p>
            <a:r>
              <a:rPr lang="en-US" dirty="0" smtClean="0"/>
              <a:t> Ravi Kant </a:t>
            </a:r>
            <a:r>
              <a:rPr lang="en-US" dirty="0" err="1" smtClean="0"/>
              <a:t>Soni</a:t>
            </a:r>
            <a:r>
              <a:rPr lang="en-US" dirty="0" smtClean="0"/>
              <a:t> +918269000074</a:t>
            </a:r>
            <a:endParaRPr lang="en-US" dirty="0"/>
          </a:p>
        </p:txBody>
      </p:sp>
      <p:sp>
        <p:nvSpPr>
          <p:cNvPr id="8" name="Slide Number Placeholder 7"/>
          <p:cNvSpPr>
            <a:spLocks noGrp="1"/>
          </p:cNvSpPr>
          <p:nvPr>
            <p:ph type="sldNum" sz="quarter" idx="12"/>
          </p:nvPr>
        </p:nvSpPr>
        <p:spPr/>
        <p:txBody>
          <a:bodyPr/>
          <a:lstStyle/>
          <a:p>
            <a:fld id="{7278E106-62EC-41F2-90B3-FDFD6CA56EC6}" type="slidenum">
              <a:rPr lang="en-US" smtClean="0"/>
              <a:pPr/>
              <a:t>125</a:t>
            </a:fld>
            <a:endParaRPr lang="en-US" dirty="0"/>
          </a:p>
        </p:txBody>
      </p:sp>
      <p:sp>
        <p:nvSpPr>
          <p:cNvPr id="9" name="Rectangle 8"/>
          <p:cNvSpPr/>
          <p:nvPr/>
        </p:nvSpPr>
        <p:spPr>
          <a:xfrm>
            <a:off x="228600" y="774442"/>
            <a:ext cx="8763000" cy="5016758"/>
          </a:xfrm>
          <a:prstGeom prst="rect">
            <a:avLst/>
          </a:prstGeom>
        </p:spPr>
        <p:txBody>
          <a:bodyPr wrap="square">
            <a:spAutoFit/>
          </a:bodyPr>
          <a:lstStyle/>
          <a:p>
            <a:r>
              <a:rPr lang="en-US" sz="2000" dirty="0" smtClean="0"/>
              <a:t>[root@station1 /]# service  </a:t>
            </a:r>
            <a:r>
              <a:rPr lang="en-US" sz="2000" dirty="0" err="1" smtClean="0"/>
              <a:t>portmap</a:t>
            </a:r>
            <a:r>
              <a:rPr lang="en-US" sz="2000" dirty="0" smtClean="0"/>
              <a:t>   restart</a:t>
            </a:r>
          </a:p>
          <a:p>
            <a:r>
              <a:rPr lang="en-US" sz="2000" dirty="0" smtClean="0"/>
              <a:t>		For restart the service </a:t>
            </a:r>
            <a:r>
              <a:rPr lang="en-US" sz="2000" dirty="0" err="1" smtClean="0"/>
              <a:t>portmap</a:t>
            </a:r>
            <a:endParaRPr lang="en-US" sz="2000" dirty="0" smtClean="0"/>
          </a:p>
          <a:p>
            <a:endParaRPr lang="en-US" sz="2000" dirty="0" smtClean="0"/>
          </a:p>
          <a:p>
            <a:r>
              <a:rPr lang="en-US" sz="2000" dirty="0" smtClean="0"/>
              <a:t>[root@station1 /]# service  </a:t>
            </a:r>
            <a:r>
              <a:rPr lang="en-US" sz="2000" dirty="0" err="1" smtClean="0"/>
              <a:t>nfs</a:t>
            </a:r>
            <a:r>
              <a:rPr lang="en-US" sz="2000" dirty="0" smtClean="0"/>
              <a:t>  restart</a:t>
            </a:r>
          </a:p>
          <a:p>
            <a:r>
              <a:rPr lang="en-US" sz="2000" dirty="0" smtClean="0"/>
              <a:t>		For restart the service </a:t>
            </a:r>
            <a:r>
              <a:rPr lang="en-US" sz="2000" dirty="0" err="1" smtClean="0"/>
              <a:t>nfs</a:t>
            </a:r>
            <a:endParaRPr lang="en-US" sz="2000" dirty="0" smtClean="0"/>
          </a:p>
          <a:p>
            <a:endParaRPr lang="en-US" sz="2000" dirty="0" smtClean="0"/>
          </a:p>
          <a:p>
            <a:r>
              <a:rPr lang="en-US" sz="2000" dirty="0" smtClean="0"/>
              <a:t>[root@station1 /]# </a:t>
            </a:r>
            <a:r>
              <a:rPr lang="en-US" sz="2000" dirty="0" err="1" smtClean="0"/>
              <a:t>chkconfig</a:t>
            </a:r>
            <a:r>
              <a:rPr lang="en-US" sz="2000" dirty="0" smtClean="0"/>
              <a:t>   </a:t>
            </a:r>
            <a:r>
              <a:rPr lang="en-US" sz="2000" dirty="0" err="1" smtClean="0"/>
              <a:t>portmap</a:t>
            </a:r>
            <a:r>
              <a:rPr lang="en-US" sz="2000" dirty="0" smtClean="0"/>
              <a:t>  on</a:t>
            </a:r>
          </a:p>
          <a:p>
            <a:r>
              <a:rPr lang="en-US" sz="2000" dirty="0" smtClean="0"/>
              <a:t>		For permanently on to </a:t>
            </a:r>
            <a:r>
              <a:rPr lang="en-US" sz="2000" dirty="0" err="1" smtClean="0"/>
              <a:t>portmap</a:t>
            </a:r>
            <a:r>
              <a:rPr lang="en-US" sz="2000" dirty="0" smtClean="0"/>
              <a:t> service</a:t>
            </a:r>
          </a:p>
          <a:p>
            <a:endParaRPr lang="en-US" sz="2000" dirty="0" smtClean="0"/>
          </a:p>
          <a:p>
            <a:r>
              <a:rPr lang="en-US" sz="2000" dirty="0" smtClean="0"/>
              <a:t>[root@station1 /]# </a:t>
            </a:r>
            <a:r>
              <a:rPr lang="en-US" sz="2000" dirty="0" err="1" smtClean="0"/>
              <a:t>chkconfig</a:t>
            </a:r>
            <a:r>
              <a:rPr lang="en-US" sz="2000" dirty="0" smtClean="0"/>
              <a:t>  </a:t>
            </a:r>
            <a:r>
              <a:rPr lang="en-US" sz="2000" dirty="0" err="1" smtClean="0"/>
              <a:t>nfs</a:t>
            </a:r>
            <a:r>
              <a:rPr lang="en-US" sz="2000" dirty="0" smtClean="0"/>
              <a:t>  on</a:t>
            </a:r>
          </a:p>
          <a:p>
            <a:r>
              <a:rPr lang="en-US" sz="2000" dirty="0" smtClean="0"/>
              <a:t>		For permanently on to </a:t>
            </a:r>
            <a:r>
              <a:rPr lang="en-US" sz="2000" dirty="0" err="1" smtClean="0"/>
              <a:t>nfs</a:t>
            </a:r>
            <a:r>
              <a:rPr lang="en-US" sz="2000" dirty="0" smtClean="0"/>
              <a:t> service</a:t>
            </a:r>
          </a:p>
          <a:p>
            <a:endParaRPr lang="en-US" sz="2000" dirty="0" smtClean="0"/>
          </a:p>
          <a:p>
            <a:r>
              <a:rPr lang="en-US" sz="2000" dirty="0" smtClean="0"/>
              <a:t>[root@station1 /]# </a:t>
            </a:r>
            <a:r>
              <a:rPr lang="en-US" sz="2000" dirty="0" err="1" smtClean="0"/>
              <a:t>exportfs</a:t>
            </a:r>
            <a:endParaRPr lang="en-US" sz="2000" dirty="0" smtClean="0"/>
          </a:p>
          <a:p>
            <a:r>
              <a:rPr lang="en-US" sz="2000" dirty="0" smtClean="0"/>
              <a:t>		For view the shared data from local server</a:t>
            </a:r>
          </a:p>
          <a:p>
            <a:endParaRPr lang="en-US" sz="2000" dirty="0" smtClean="0"/>
          </a:p>
          <a:p>
            <a:endParaRPr lang="en-US" sz="2000" dirty="0" smtClean="0"/>
          </a:p>
        </p:txBody>
      </p:sp>
      <p:sp>
        <p:nvSpPr>
          <p:cNvPr id="11" name="TextBox 10"/>
          <p:cNvSpPr txBox="1"/>
          <p:nvPr/>
        </p:nvSpPr>
        <p:spPr>
          <a:xfrm>
            <a:off x="0" y="5562600"/>
            <a:ext cx="8991600" cy="400110"/>
          </a:xfrm>
          <a:prstGeom prst="rect">
            <a:avLst/>
          </a:prstGeom>
          <a:noFill/>
        </p:spPr>
        <p:txBody>
          <a:bodyPr wrap="square" rtlCol="0">
            <a:spAutoFit/>
          </a:bodyPr>
          <a:lstStyle/>
          <a:p>
            <a:pPr algn="ctr"/>
            <a:r>
              <a:rPr lang="en-US" sz="2000" b="1" dirty="0" smtClean="0"/>
              <a:t>Switch to client machine</a:t>
            </a:r>
            <a:endParaRPr lang="en-US" sz="2000" b="1" dirty="0"/>
          </a:p>
        </p:txBody>
      </p:sp>
      <p:sp>
        <p:nvSpPr>
          <p:cNvPr id="12" name="Footer Placeholder 11"/>
          <p:cNvSpPr>
            <a:spLocks noGrp="1"/>
          </p:cNvSpPr>
          <p:nvPr>
            <p:ph type="ftr" sz="quarter" idx="11"/>
          </p:nvPr>
        </p:nvSpPr>
        <p:spPr/>
        <p:txBody>
          <a:bodyPr/>
          <a:lstStyle/>
          <a:p>
            <a:r>
              <a:rPr lang="en-US" dirty="0" smtClean="0"/>
              <a:t>SONI COMPUTER CLASSES</a:t>
            </a:r>
            <a:endParaRPr lang="en-US" dirty="0"/>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rot="-1620000">
            <a:off x="2345776" y="2844596"/>
            <a:ext cx="4648200" cy="1323439"/>
          </a:xfrm>
          <a:prstGeom prst="rect">
            <a:avLst/>
          </a:prstGeom>
          <a:noFill/>
          <a:effectLst>
            <a:outerShdw sx="156000" sy="156000" rotWithShape="0">
              <a:schemeClr val="bg2">
                <a:lumMod val="90000"/>
                <a:alpha val="27000"/>
              </a:schemeClr>
            </a:outerShdw>
          </a:effectLst>
        </p:spPr>
        <p:txBody>
          <a:bodyPr wrap="square" rtlCol="0">
            <a:spAutoFit/>
          </a:bodyPr>
          <a:lstStyle/>
          <a:p>
            <a:r>
              <a:rPr lang="en-US" sz="4000" dirty="0" smtClean="0">
                <a:solidFill>
                  <a:srgbClr val="FDE1BF"/>
                </a:solidFill>
              </a:rPr>
              <a:t> Ravi Kant </a:t>
            </a:r>
            <a:r>
              <a:rPr lang="en-US" sz="4000" dirty="0" err="1" smtClean="0">
                <a:solidFill>
                  <a:srgbClr val="FDE1BF"/>
                </a:solidFill>
              </a:rPr>
              <a:t>Soni</a:t>
            </a:r>
            <a:r>
              <a:rPr lang="en-US" sz="4000" dirty="0" smtClean="0">
                <a:solidFill>
                  <a:srgbClr val="FDE1BF"/>
                </a:solidFill>
              </a:rPr>
              <a:t> +918269000074</a:t>
            </a:r>
            <a:endParaRPr lang="en-US" sz="4000" dirty="0">
              <a:solidFill>
                <a:srgbClr val="FDE1BF"/>
              </a:solidFill>
            </a:endParaRPr>
          </a:p>
        </p:txBody>
      </p:sp>
      <p:sp>
        <p:nvSpPr>
          <p:cNvPr id="4" name="Freeform 3"/>
          <p:cNvSpPr/>
          <p:nvPr/>
        </p:nvSpPr>
        <p:spPr>
          <a:xfrm>
            <a:off x="0" y="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5" name="Picture 4" descr="images1.jpg"/>
          <p:cNvPicPr>
            <a:picLocks noChangeAspect="1"/>
          </p:cNvPicPr>
          <p:nvPr/>
        </p:nvPicPr>
        <p:blipFill>
          <a:blip r:embed="rId3"/>
          <a:stretch>
            <a:fillRect/>
          </a:stretch>
        </p:blipFill>
        <p:spPr>
          <a:xfrm>
            <a:off x="1" y="-38100"/>
            <a:ext cx="617714" cy="571500"/>
          </a:xfrm>
          <a:prstGeom prst="rect">
            <a:avLst/>
          </a:prstGeom>
        </p:spPr>
      </p:pic>
      <p:sp>
        <p:nvSpPr>
          <p:cNvPr id="6" name="Freeform 5"/>
          <p:cNvSpPr/>
          <p:nvPr/>
        </p:nvSpPr>
        <p:spPr>
          <a:xfrm>
            <a:off x="0" y="632460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TextBox 6"/>
          <p:cNvSpPr txBox="1"/>
          <p:nvPr/>
        </p:nvSpPr>
        <p:spPr>
          <a:xfrm>
            <a:off x="5257800" y="6488668"/>
            <a:ext cx="4343400" cy="369332"/>
          </a:xfrm>
          <a:custGeom>
            <a:avLst/>
            <a:gdLst>
              <a:gd name="connsiteX0" fmla="*/ 0 w 4343400"/>
              <a:gd name="connsiteY0" fmla="*/ 0 h 369332"/>
              <a:gd name="connsiteX1" fmla="*/ 4343400 w 4343400"/>
              <a:gd name="connsiteY1" fmla="*/ 0 h 369332"/>
              <a:gd name="connsiteX2" fmla="*/ 4343400 w 4343400"/>
              <a:gd name="connsiteY2" fmla="*/ 369332 h 369332"/>
              <a:gd name="connsiteX3" fmla="*/ 0 w 4343400"/>
              <a:gd name="connsiteY3" fmla="*/ 369332 h 369332"/>
              <a:gd name="connsiteX4" fmla="*/ 0 w 4343400"/>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369332">
                <a:moveTo>
                  <a:pt x="0" y="0"/>
                </a:moveTo>
                <a:lnTo>
                  <a:pt x="4343400" y="0"/>
                </a:lnTo>
                <a:lnTo>
                  <a:pt x="4343400" y="369332"/>
                </a:lnTo>
                <a:lnTo>
                  <a:pt x="0" y="369332"/>
                </a:lnTo>
                <a:lnTo>
                  <a:pt x="0" y="0"/>
                </a:lnTo>
                <a:close/>
              </a:path>
            </a:pathLst>
          </a:custGeom>
          <a:noFill/>
        </p:spPr>
        <p:txBody>
          <a:bodyPr wrap="square" rtlCol="0">
            <a:spAutoFit/>
          </a:bodyPr>
          <a:lstStyle/>
          <a:p>
            <a:r>
              <a:rPr lang="en-US" dirty="0" smtClean="0"/>
              <a:t> Ravi Kant </a:t>
            </a:r>
            <a:r>
              <a:rPr lang="en-US" dirty="0" err="1" smtClean="0"/>
              <a:t>Soni</a:t>
            </a:r>
            <a:r>
              <a:rPr lang="en-US" dirty="0" smtClean="0"/>
              <a:t> +918269000074</a:t>
            </a:r>
            <a:endParaRPr lang="en-US" dirty="0"/>
          </a:p>
        </p:txBody>
      </p:sp>
      <p:sp>
        <p:nvSpPr>
          <p:cNvPr id="8" name="Slide Number Placeholder 7"/>
          <p:cNvSpPr>
            <a:spLocks noGrp="1"/>
          </p:cNvSpPr>
          <p:nvPr>
            <p:ph type="sldNum" sz="quarter" idx="12"/>
          </p:nvPr>
        </p:nvSpPr>
        <p:spPr/>
        <p:txBody>
          <a:bodyPr/>
          <a:lstStyle/>
          <a:p>
            <a:fld id="{7278E106-62EC-41F2-90B3-FDFD6CA56EC6}" type="slidenum">
              <a:rPr lang="en-US" smtClean="0"/>
              <a:pPr/>
              <a:t>126</a:t>
            </a:fld>
            <a:endParaRPr lang="en-US" dirty="0"/>
          </a:p>
        </p:txBody>
      </p:sp>
      <p:sp>
        <p:nvSpPr>
          <p:cNvPr id="9" name="Rectangle 8"/>
          <p:cNvSpPr/>
          <p:nvPr/>
        </p:nvSpPr>
        <p:spPr>
          <a:xfrm>
            <a:off x="152400" y="762000"/>
            <a:ext cx="9144000" cy="5262979"/>
          </a:xfrm>
          <a:prstGeom prst="rect">
            <a:avLst/>
          </a:prstGeom>
        </p:spPr>
        <p:txBody>
          <a:bodyPr wrap="square">
            <a:spAutoFit/>
          </a:bodyPr>
          <a:lstStyle/>
          <a:p>
            <a:r>
              <a:rPr lang="en-US" sz="2000" dirty="0" smtClean="0"/>
              <a:t>		For view the shared content of 172.24.0.1</a:t>
            </a:r>
          </a:p>
          <a:p>
            <a:r>
              <a:rPr lang="en-US" sz="2000" dirty="0" smtClean="0"/>
              <a:t>[root@station2 /]# </a:t>
            </a:r>
            <a:r>
              <a:rPr lang="en-US" sz="2000" dirty="0" err="1" smtClean="0"/>
              <a:t>showmount</a:t>
            </a:r>
            <a:r>
              <a:rPr lang="en-US" sz="2000" dirty="0" smtClean="0"/>
              <a:t>  -e  172.24.0.1</a:t>
            </a:r>
          </a:p>
          <a:p>
            <a:r>
              <a:rPr lang="en-US" sz="2000" dirty="0" smtClean="0"/>
              <a:t>	</a:t>
            </a:r>
            <a:r>
              <a:rPr lang="en-US" sz="2000" b="1" dirty="0" smtClean="0"/>
              <a:t>/</a:t>
            </a:r>
            <a:r>
              <a:rPr lang="en-US" sz="2000" b="1" dirty="0" err="1" smtClean="0"/>
              <a:t>iant</a:t>
            </a:r>
            <a:r>
              <a:rPr lang="en-US" sz="2000" b="1" dirty="0" smtClean="0"/>
              <a:t>		172.24.0.0/255.255.0.0</a:t>
            </a:r>
          </a:p>
          <a:p>
            <a:endParaRPr lang="en-US" sz="3200" dirty="0" smtClean="0"/>
          </a:p>
          <a:p>
            <a:r>
              <a:rPr lang="en-US" sz="2000" dirty="0" smtClean="0"/>
              <a:t>[root@station2 /]# mount  172.24.0.1:/</a:t>
            </a:r>
            <a:r>
              <a:rPr lang="en-US" sz="2000" dirty="0" err="1" smtClean="0"/>
              <a:t>iant</a:t>
            </a:r>
            <a:r>
              <a:rPr lang="en-US" sz="2000" dirty="0" smtClean="0"/>
              <a:t>  /</a:t>
            </a:r>
            <a:r>
              <a:rPr lang="en-US" sz="2000" dirty="0" err="1" smtClean="0"/>
              <a:t>mnt</a:t>
            </a:r>
            <a:endParaRPr lang="en-US" sz="2000" dirty="0" smtClean="0"/>
          </a:p>
          <a:p>
            <a:r>
              <a:rPr lang="en-US" sz="2000" dirty="0" smtClean="0"/>
              <a:t>	          For mount to </a:t>
            </a:r>
            <a:r>
              <a:rPr lang="en-US" sz="2000" smtClean="0"/>
              <a:t>iant </a:t>
            </a:r>
            <a:r>
              <a:rPr lang="en-US" sz="2000" dirty="0" smtClean="0"/>
              <a:t>folder on /</a:t>
            </a:r>
            <a:r>
              <a:rPr lang="en-US" sz="2000" dirty="0" err="1" smtClean="0"/>
              <a:t>mnt</a:t>
            </a:r>
            <a:r>
              <a:rPr lang="en-US" sz="2000" dirty="0" smtClean="0"/>
              <a:t> folder, which is shared from server</a:t>
            </a:r>
          </a:p>
          <a:p>
            <a:endParaRPr lang="en-US" sz="2800" dirty="0" smtClean="0"/>
          </a:p>
          <a:p>
            <a:r>
              <a:rPr lang="en-US" sz="2000" dirty="0" smtClean="0"/>
              <a:t>[root@station2 /]# </a:t>
            </a:r>
            <a:r>
              <a:rPr lang="en-US" sz="2000" dirty="0" err="1" smtClean="0"/>
              <a:t>df</a:t>
            </a:r>
            <a:r>
              <a:rPr lang="en-US" sz="2000" dirty="0" smtClean="0"/>
              <a:t>  -h</a:t>
            </a:r>
          </a:p>
          <a:p>
            <a:r>
              <a:rPr lang="en-US" sz="2000" dirty="0" smtClean="0"/>
              <a:t>		</a:t>
            </a:r>
            <a:r>
              <a:rPr lang="en-US" sz="2000" b="1" dirty="0" smtClean="0"/>
              <a:t>172.24.0.1:/</a:t>
            </a:r>
            <a:r>
              <a:rPr lang="en-US" sz="2000" b="1" dirty="0" err="1" smtClean="0"/>
              <a:t>iant</a:t>
            </a:r>
            <a:r>
              <a:rPr lang="en-US" sz="2000" b="1" dirty="0" smtClean="0"/>
              <a:t>		/</a:t>
            </a:r>
            <a:r>
              <a:rPr lang="en-US" sz="2000" b="1" dirty="0" err="1" smtClean="0"/>
              <a:t>mnt</a:t>
            </a:r>
            <a:endParaRPr lang="en-US" sz="2000" b="1" dirty="0" smtClean="0"/>
          </a:p>
          <a:p>
            <a:endParaRPr lang="en-US" sz="2800" dirty="0" smtClean="0"/>
          </a:p>
          <a:p>
            <a:r>
              <a:rPr lang="en-US" sz="2000" dirty="0" smtClean="0"/>
              <a:t>[root@station2 /]# </a:t>
            </a:r>
            <a:r>
              <a:rPr lang="en-US" sz="2000" dirty="0" err="1" smtClean="0"/>
              <a:t>ls</a:t>
            </a:r>
            <a:r>
              <a:rPr lang="en-US" sz="2000" dirty="0" smtClean="0"/>
              <a:t>  /</a:t>
            </a:r>
            <a:r>
              <a:rPr lang="en-US" sz="2000" dirty="0" err="1" smtClean="0"/>
              <a:t>mnt</a:t>
            </a:r>
            <a:endParaRPr lang="en-US" sz="2000" dirty="0" smtClean="0"/>
          </a:p>
          <a:p>
            <a:r>
              <a:rPr lang="en-US" sz="2000" dirty="0" smtClean="0"/>
              <a:t>		For view the content of /</a:t>
            </a:r>
            <a:r>
              <a:rPr lang="en-US" sz="2000" dirty="0" err="1" smtClean="0"/>
              <a:t>mnt</a:t>
            </a:r>
            <a:r>
              <a:rPr lang="en-US" sz="2000" dirty="0" smtClean="0"/>
              <a:t> folder</a:t>
            </a:r>
          </a:p>
          <a:p>
            <a:endParaRPr lang="en-US" sz="2800" dirty="0" smtClean="0"/>
          </a:p>
          <a:p>
            <a:r>
              <a:rPr lang="en-US" sz="2000" dirty="0" smtClean="0"/>
              <a:t>[root@station2 /]# </a:t>
            </a:r>
            <a:r>
              <a:rPr lang="en-US" sz="2000" dirty="0" err="1" smtClean="0"/>
              <a:t>umount</a:t>
            </a:r>
            <a:r>
              <a:rPr lang="en-US" sz="2000" dirty="0" smtClean="0"/>
              <a:t>  /</a:t>
            </a:r>
            <a:r>
              <a:rPr lang="en-US" sz="2000" dirty="0" err="1" smtClean="0"/>
              <a:t>mnt</a:t>
            </a:r>
            <a:endParaRPr lang="en-US" sz="2000" dirty="0" smtClean="0"/>
          </a:p>
          <a:p>
            <a:r>
              <a:rPr lang="en-US" sz="2000" dirty="0" smtClean="0"/>
              <a:t>		For </a:t>
            </a:r>
            <a:r>
              <a:rPr lang="en-US" sz="2000" dirty="0" err="1" smtClean="0"/>
              <a:t>umount</a:t>
            </a:r>
            <a:r>
              <a:rPr lang="en-US" sz="2000" dirty="0" smtClean="0"/>
              <a:t> to /</a:t>
            </a:r>
            <a:r>
              <a:rPr lang="en-US" sz="2000" dirty="0" err="1" smtClean="0"/>
              <a:t>mnt</a:t>
            </a:r>
            <a:r>
              <a:rPr lang="en-US" sz="2000" dirty="0" smtClean="0"/>
              <a:t> folder</a:t>
            </a:r>
          </a:p>
        </p:txBody>
      </p:sp>
      <p:sp>
        <p:nvSpPr>
          <p:cNvPr id="12" name="TextBox 11"/>
          <p:cNvSpPr txBox="1"/>
          <p:nvPr/>
        </p:nvSpPr>
        <p:spPr>
          <a:xfrm>
            <a:off x="0" y="-4465"/>
            <a:ext cx="9144000" cy="461665"/>
          </a:xfrm>
          <a:prstGeom prst="rect">
            <a:avLst/>
          </a:prstGeom>
          <a:noFill/>
        </p:spPr>
        <p:txBody>
          <a:bodyPr wrap="square" rtlCol="0">
            <a:spAutoFit/>
          </a:bodyPr>
          <a:lstStyle/>
          <a:p>
            <a:pPr algn="ctr"/>
            <a:r>
              <a:rPr lang="en-US" sz="2400" b="1" dirty="0" smtClean="0">
                <a:solidFill>
                  <a:schemeClr val="bg1"/>
                </a:solidFill>
              </a:rPr>
              <a:t>NFS CLIENT</a:t>
            </a:r>
            <a:endParaRPr lang="en-US" sz="2400" b="1" dirty="0">
              <a:solidFill>
                <a:schemeClr val="bg1"/>
              </a:solidFill>
            </a:endParaRPr>
          </a:p>
        </p:txBody>
      </p:sp>
      <p:pic>
        <p:nvPicPr>
          <p:cNvPr id="11" name="Picture 2"/>
          <p:cNvPicPr>
            <a:picLocks noChangeAspect="1" noChangeArrowheads="1"/>
          </p:cNvPicPr>
          <p:nvPr/>
        </p:nvPicPr>
        <p:blipFill>
          <a:blip r:embed="rId4" cstate="print"/>
          <a:srcRect/>
          <a:stretch>
            <a:fillRect/>
          </a:stretch>
        </p:blipFill>
        <p:spPr bwMode="auto">
          <a:xfrm>
            <a:off x="7696200" y="4648200"/>
            <a:ext cx="1000126" cy="733424"/>
          </a:xfrm>
          <a:prstGeom prst="rect">
            <a:avLst/>
          </a:prstGeom>
          <a:noFill/>
          <a:ln w="9525">
            <a:noFill/>
            <a:miter lim="800000"/>
            <a:headEnd/>
            <a:tailEnd/>
          </a:ln>
          <a:effectLst/>
        </p:spPr>
      </p:pic>
      <p:sp>
        <p:nvSpPr>
          <p:cNvPr id="13" name="TextBox 12"/>
          <p:cNvSpPr txBox="1"/>
          <p:nvPr/>
        </p:nvSpPr>
        <p:spPr>
          <a:xfrm>
            <a:off x="6858000" y="4843759"/>
            <a:ext cx="1219200" cy="461665"/>
          </a:xfrm>
          <a:prstGeom prst="rect">
            <a:avLst/>
          </a:prstGeom>
          <a:noFill/>
        </p:spPr>
        <p:txBody>
          <a:bodyPr wrap="square" rtlCol="0">
            <a:spAutoFit/>
          </a:bodyPr>
          <a:lstStyle/>
          <a:p>
            <a:r>
              <a:rPr lang="en-US" sz="1200" dirty="0" smtClean="0"/>
              <a:t>172.24.0.2</a:t>
            </a:r>
          </a:p>
          <a:p>
            <a:r>
              <a:rPr lang="en-US" sz="1200" dirty="0" smtClean="0"/>
              <a:t>255.255.0.0</a:t>
            </a:r>
            <a:endParaRPr lang="en-US" sz="1200" dirty="0"/>
          </a:p>
        </p:txBody>
      </p:sp>
      <p:sp>
        <p:nvSpPr>
          <p:cNvPr id="14" name="TextBox 13"/>
          <p:cNvSpPr txBox="1"/>
          <p:nvPr/>
        </p:nvSpPr>
        <p:spPr>
          <a:xfrm>
            <a:off x="7696200" y="5457824"/>
            <a:ext cx="1295400" cy="307777"/>
          </a:xfrm>
          <a:prstGeom prst="rect">
            <a:avLst/>
          </a:prstGeom>
          <a:noFill/>
        </p:spPr>
        <p:txBody>
          <a:bodyPr wrap="square" rtlCol="0">
            <a:spAutoFit/>
          </a:bodyPr>
          <a:lstStyle/>
          <a:p>
            <a:r>
              <a:rPr lang="en-US" sz="1400" b="1" dirty="0" smtClean="0"/>
              <a:t>NFS Client</a:t>
            </a:r>
            <a:endParaRPr lang="en-US" sz="1400" b="1" dirty="0"/>
          </a:p>
        </p:txBody>
      </p:sp>
      <p:sp>
        <p:nvSpPr>
          <p:cNvPr id="15" name="TextBox 14"/>
          <p:cNvSpPr txBox="1"/>
          <p:nvPr/>
        </p:nvSpPr>
        <p:spPr>
          <a:xfrm>
            <a:off x="8610600" y="6019800"/>
            <a:ext cx="838200" cy="307777"/>
          </a:xfrm>
          <a:prstGeom prst="rect">
            <a:avLst/>
          </a:prstGeom>
          <a:noFill/>
        </p:spPr>
        <p:txBody>
          <a:bodyPr wrap="square" rtlCol="0">
            <a:spAutoFit/>
          </a:bodyPr>
          <a:lstStyle/>
          <a:p>
            <a:r>
              <a:rPr lang="en-US" sz="1400" b="1" dirty="0" smtClean="0"/>
              <a:t>END</a:t>
            </a:r>
            <a:endParaRPr lang="en-US" sz="1400" b="1" dirty="0"/>
          </a:p>
        </p:txBody>
      </p:sp>
      <p:sp>
        <p:nvSpPr>
          <p:cNvPr id="16" name="Footer Placeholder 15"/>
          <p:cNvSpPr>
            <a:spLocks noGrp="1"/>
          </p:cNvSpPr>
          <p:nvPr>
            <p:ph type="ftr" sz="quarter" idx="11"/>
          </p:nvPr>
        </p:nvSpPr>
        <p:spPr/>
        <p:txBody>
          <a:bodyPr/>
          <a:lstStyle/>
          <a:p>
            <a:r>
              <a:rPr lang="en-US" dirty="0" smtClean="0"/>
              <a:t>SONI COMPUTER CLASSES</a:t>
            </a:r>
            <a:endParaRPr lang="en-US" dirty="0"/>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rot="-1620000">
            <a:off x="2345776" y="2844596"/>
            <a:ext cx="4648200" cy="1323439"/>
          </a:xfrm>
          <a:prstGeom prst="rect">
            <a:avLst/>
          </a:prstGeom>
          <a:noFill/>
          <a:effectLst>
            <a:outerShdw sx="156000" sy="156000" rotWithShape="0">
              <a:schemeClr val="bg2">
                <a:lumMod val="90000"/>
                <a:alpha val="27000"/>
              </a:schemeClr>
            </a:outerShdw>
          </a:effectLst>
        </p:spPr>
        <p:txBody>
          <a:bodyPr wrap="square" rtlCol="0">
            <a:spAutoFit/>
          </a:bodyPr>
          <a:lstStyle/>
          <a:p>
            <a:r>
              <a:rPr lang="en-US" sz="4000" dirty="0" smtClean="0">
                <a:solidFill>
                  <a:srgbClr val="FDE1BF"/>
                </a:solidFill>
              </a:rPr>
              <a:t> Ravi Kant </a:t>
            </a:r>
            <a:r>
              <a:rPr lang="en-US" sz="4000" dirty="0" err="1" smtClean="0">
                <a:solidFill>
                  <a:srgbClr val="FDE1BF"/>
                </a:solidFill>
              </a:rPr>
              <a:t>Soni</a:t>
            </a:r>
            <a:r>
              <a:rPr lang="en-US" sz="4000" dirty="0" smtClean="0">
                <a:solidFill>
                  <a:srgbClr val="FDE1BF"/>
                </a:solidFill>
              </a:rPr>
              <a:t> +918269000074</a:t>
            </a:r>
            <a:endParaRPr lang="en-US" sz="4000" dirty="0">
              <a:solidFill>
                <a:srgbClr val="FDE1BF"/>
              </a:solidFill>
            </a:endParaRPr>
          </a:p>
        </p:txBody>
      </p:sp>
      <p:sp>
        <p:nvSpPr>
          <p:cNvPr id="4" name="Freeform 3"/>
          <p:cNvSpPr/>
          <p:nvPr/>
        </p:nvSpPr>
        <p:spPr>
          <a:xfrm>
            <a:off x="0" y="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5" name="Picture 4" descr="images1.jpg"/>
          <p:cNvPicPr>
            <a:picLocks noChangeAspect="1"/>
          </p:cNvPicPr>
          <p:nvPr/>
        </p:nvPicPr>
        <p:blipFill>
          <a:blip r:embed="rId3"/>
          <a:stretch>
            <a:fillRect/>
          </a:stretch>
        </p:blipFill>
        <p:spPr>
          <a:xfrm>
            <a:off x="1" y="-38100"/>
            <a:ext cx="617714" cy="571500"/>
          </a:xfrm>
          <a:prstGeom prst="rect">
            <a:avLst/>
          </a:prstGeom>
        </p:spPr>
      </p:pic>
      <p:sp>
        <p:nvSpPr>
          <p:cNvPr id="6" name="Freeform 5"/>
          <p:cNvSpPr/>
          <p:nvPr/>
        </p:nvSpPr>
        <p:spPr>
          <a:xfrm>
            <a:off x="0" y="632460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TextBox 6"/>
          <p:cNvSpPr txBox="1"/>
          <p:nvPr/>
        </p:nvSpPr>
        <p:spPr>
          <a:xfrm>
            <a:off x="5257800" y="6488668"/>
            <a:ext cx="4343400" cy="369332"/>
          </a:xfrm>
          <a:custGeom>
            <a:avLst/>
            <a:gdLst>
              <a:gd name="connsiteX0" fmla="*/ 0 w 4343400"/>
              <a:gd name="connsiteY0" fmla="*/ 0 h 369332"/>
              <a:gd name="connsiteX1" fmla="*/ 4343400 w 4343400"/>
              <a:gd name="connsiteY1" fmla="*/ 0 h 369332"/>
              <a:gd name="connsiteX2" fmla="*/ 4343400 w 4343400"/>
              <a:gd name="connsiteY2" fmla="*/ 369332 h 369332"/>
              <a:gd name="connsiteX3" fmla="*/ 0 w 4343400"/>
              <a:gd name="connsiteY3" fmla="*/ 369332 h 369332"/>
              <a:gd name="connsiteX4" fmla="*/ 0 w 4343400"/>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369332">
                <a:moveTo>
                  <a:pt x="0" y="0"/>
                </a:moveTo>
                <a:lnTo>
                  <a:pt x="4343400" y="0"/>
                </a:lnTo>
                <a:lnTo>
                  <a:pt x="4343400" y="369332"/>
                </a:lnTo>
                <a:lnTo>
                  <a:pt x="0" y="369332"/>
                </a:lnTo>
                <a:lnTo>
                  <a:pt x="0" y="0"/>
                </a:lnTo>
                <a:close/>
              </a:path>
            </a:pathLst>
          </a:custGeom>
          <a:noFill/>
        </p:spPr>
        <p:txBody>
          <a:bodyPr wrap="square" rtlCol="0">
            <a:spAutoFit/>
          </a:bodyPr>
          <a:lstStyle/>
          <a:p>
            <a:r>
              <a:rPr lang="en-US" dirty="0" smtClean="0"/>
              <a:t> Ravi Kant </a:t>
            </a:r>
            <a:r>
              <a:rPr lang="en-US" dirty="0" err="1" smtClean="0"/>
              <a:t>Soni</a:t>
            </a:r>
            <a:r>
              <a:rPr lang="en-US" dirty="0" smtClean="0"/>
              <a:t> +918269000074</a:t>
            </a:r>
            <a:endParaRPr lang="en-US" dirty="0"/>
          </a:p>
        </p:txBody>
      </p:sp>
      <p:sp>
        <p:nvSpPr>
          <p:cNvPr id="8" name="Slide Number Placeholder 7"/>
          <p:cNvSpPr>
            <a:spLocks noGrp="1"/>
          </p:cNvSpPr>
          <p:nvPr>
            <p:ph type="sldNum" sz="quarter" idx="12"/>
          </p:nvPr>
        </p:nvSpPr>
        <p:spPr/>
        <p:txBody>
          <a:bodyPr/>
          <a:lstStyle/>
          <a:p>
            <a:fld id="{7278E106-62EC-41F2-90B3-FDFD6CA56EC6}" type="slidenum">
              <a:rPr lang="en-US" smtClean="0"/>
              <a:pPr/>
              <a:t>127</a:t>
            </a:fld>
            <a:endParaRPr lang="en-US" dirty="0"/>
          </a:p>
        </p:txBody>
      </p:sp>
      <p:sp>
        <p:nvSpPr>
          <p:cNvPr id="9" name="Rectangle 8"/>
          <p:cNvSpPr/>
          <p:nvPr/>
        </p:nvSpPr>
        <p:spPr>
          <a:xfrm>
            <a:off x="152400" y="2031861"/>
            <a:ext cx="8763000" cy="4216539"/>
          </a:xfrm>
          <a:prstGeom prst="rect">
            <a:avLst/>
          </a:prstGeom>
        </p:spPr>
        <p:txBody>
          <a:bodyPr wrap="square">
            <a:spAutoFit/>
          </a:bodyPr>
          <a:lstStyle/>
          <a:p>
            <a:r>
              <a:rPr lang="en-US" sz="2000" dirty="0" smtClean="0"/>
              <a:t>[root@station1 /]# rpm  -</a:t>
            </a:r>
            <a:r>
              <a:rPr lang="en-US" sz="2000" dirty="0" err="1" smtClean="0"/>
              <a:t>qa</a:t>
            </a:r>
            <a:r>
              <a:rPr lang="en-US" sz="2000" dirty="0" smtClean="0"/>
              <a:t>  </a:t>
            </a:r>
          </a:p>
          <a:p>
            <a:r>
              <a:rPr lang="en-US" sz="2000" dirty="0" smtClean="0"/>
              <a:t>		For view total installed rpm</a:t>
            </a:r>
          </a:p>
          <a:p>
            <a:endParaRPr lang="en-US" sz="1600" dirty="0" smtClean="0"/>
          </a:p>
          <a:p>
            <a:r>
              <a:rPr lang="en-US" sz="2000" dirty="0" smtClean="0"/>
              <a:t>[root@station1 /]# mount   172.24.254.254:/rhel5.3  /</a:t>
            </a:r>
            <a:r>
              <a:rPr lang="en-US" sz="2000" dirty="0" err="1" smtClean="0"/>
              <a:t>mnt</a:t>
            </a:r>
            <a:endParaRPr lang="en-US" sz="2000" dirty="0" smtClean="0"/>
          </a:p>
          <a:p>
            <a:r>
              <a:rPr lang="en-US" sz="2000" dirty="0" smtClean="0"/>
              <a:t>		For mount to server location rhel5.3</a:t>
            </a:r>
          </a:p>
          <a:p>
            <a:endParaRPr lang="en-US" sz="1600" dirty="0" smtClean="0"/>
          </a:p>
          <a:p>
            <a:r>
              <a:rPr lang="en-US" sz="2000" dirty="0" smtClean="0"/>
              <a:t>[root@station1 /]# </a:t>
            </a:r>
            <a:r>
              <a:rPr lang="en-US" sz="2000" dirty="0" err="1" smtClean="0"/>
              <a:t>df</a:t>
            </a:r>
            <a:r>
              <a:rPr lang="en-US" sz="2000" dirty="0" smtClean="0"/>
              <a:t>  -h</a:t>
            </a:r>
          </a:p>
          <a:p>
            <a:r>
              <a:rPr lang="en-US" sz="2000" dirty="0" smtClean="0"/>
              <a:t>		For view to mounted data</a:t>
            </a:r>
          </a:p>
          <a:p>
            <a:endParaRPr lang="en-US" sz="1600" dirty="0" smtClean="0"/>
          </a:p>
          <a:p>
            <a:r>
              <a:rPr lang="en-US" sz="2000" dirty="0" smtClean="0"/>
              <a:t>[root@station1 /]# </a:t>
            </a:r>
            <a:r>
              <a:rPr lang="en-US" sz="2000" dirty="0" err="1" smtClean="0"/>
              <a:t>cd</a:t>
            </a:r>
            <a:r>
              <a:rPr lang="en-US" sz="2000" dirty="0" smtClean="0"/>
              <a:t>  /</a:t>
            </a:r>
            <a:r>
              <a:rPr lang="en-US" sz="2000" dirty="0" err="1" smtClean="0"/>
              <a:t>mnt</a:t>
            </a:r>
            <a:r>
              <a:rPr lang="en-US" sz="2000" dirty="0" smtClean="0"/>
              <a:t>/Server</a:t>
            </a:r>
          </a:p>
          <a:p>
            <a:r>
              <a:rPr lang="en-US" sz="2000" dirty="0" smtClean="0"/>
              <a:t>		To switch Server directory where all rpm is stored</a:t>
            </a:r>
          </a:p>
          <a:p>
            <a:endParaRPr lang="en-US" sz="1600" dirty="0" smtClean="0"/>
          </a:p>
          <a:p>
            <a:r>
              <a:rPr lang="en-US" sz="2000" dirty="0" smtClean="0"/>
              <a:t>[root@station1 Server]# </a:t>
            </a:r>
            <a:r>
              <a:rPr lang="en-US" sz="2000" dirty="0" err="1" smtClean="0"/>
              <a:t>ls</a:t>
            </a:r>
            <a:endParaRPr lang="en-US" sz="2000" dirty="0" smtClean="0"/>
          </a:p>
          <a:p>
            <a:r>
              <a:rPr lang="en-US" sz="2000" dirty="0" smtClean="0"/>
              <a:t>		You will be see all rpm is stored at here</a:t>
            </a:r>
          </a:p>
        </p:txBody>
      </p:sp>
      <p:sp>
        <p:nvSpPr>
          <p:cNvPr id="11" name="TextBox 10"/>
          <p:cNvSpPr txBox="1"/>
          <p:nvPr/>
        </p:nvSpPr>
        <p:spPr>
          <a:xfrm>
            <a:off x="0" y="26313"/>
            <a:ext cx="9144000" cy="430887"/>
          </a:xfrm>
          <a:prstGeom prst="rect">
            <a:avLst/>
          </a:prstGeom>
          <a:noFill/>
        </p:spPr>
        <p:txBody>
          <a:bodyPr wrap="square" rtlCol="0">
            <a:spAutoFit/>
          </a:bodyPr>
          <a:lstStyle/>
          <a:p>
            <a:pPr algn="ctr"/>
            <a:r>
              <a:rPr lang="en-US" sz="2200" b="1" dirty="0" smtClean="0">
                <a:solidFill>
                  <a:srgbClr val="FFFFFF"/>
                </a:solidFill>
              </a:rPr>
              <a:t>RPM INSTALLATION</a:t>
            </a:r>
            <a:endParaRPr lang="en-US" sz="2200" b="1" dirty="0">
              <a:solidFill>
                <a:srgbClr val="FFFFFF"/>
              </a:solidFill>
            </a:endParaRPr>
          </a:p>
        </p:txBody>
      </p:sp>
      <p:sp>
        <p:nvSpPr>
          <p:cNvPr id="12" name="TextBox 11"/>
          <p:cNvSpPr txBox="1"/>
          <p:nvPr/>
        </p:nvSpPr>
        <p:spPr>
          <a:xfrm>
            <a:off x="0" y="580072"/>
            <a:ext cx="9144000" cy="1384995"/>
          </a:xfrm>
          <a:prstGeom prst="rect">
            <a:avLst/>
          </a:prstGeom>
          <a:noFill/>
        </p:spPr>
        <p:txBody>
          <a:bodyPr wrap="square" rtlCol="0">
            <a:spAutoFit/>
          </a:bodyPr>
          <a:lstStyle/>
          <a:p>
            <a:pPr algn="ctr"/>
            <a:r>
              <a:rPr lang="en-US" sz="2000" dirty="0" smtClean="0"/>
              <a:t>Linux platform is require .rpm file for installation, rather than windows use .exe file</a:t>
            </a:r>
          </a:p>
          <a:p>
            <a:pPr algn="ctr"/>
            <a:endParaRPr lang="en-US" sz="1400" dirty="0" smtClean="0"/>
          </a:p>
          <a:p>
            <a:pPr algn="ctr"/>
            <a:r>
              <a:rPr lang="en-US" dirty="0" smtClean="0"/>
              <a:t>RPM = </a:t>
            </a:r>
            <a:r>
              <a:rPr lang="en-US" dirty="0" err="1" smtClean="0"/>
              <a:t>Redhat</a:t>
            </a:r>
            <a:r>
              <a:rPr lang="en-US" dirty="0" smtClean="0"/>
              <a:t> Package Manager</a:t>
            </a:r>
          </a:p>
          <a:p>
            <a:pPr algn="ctr"/>
            <a:endParaRPr lang="en-US" sz="1400" dirty="0" smtClean="0"/>
          </a:p>
          <a:p>
            <a:pPr algn="ctr"/>
            <a:r>
              <a:rPr lang="en-US" dirty="0" smtClean="0"/>
              <a:t>You can install rpm files from CD / DVD / USB / SERVER</a:t>
            </a:r>
            <a:endParaRPr lang="en-US" dirty="0"/>
          </a:p>
        </p:txBody>
      </p:sp>
      <p:sp>
        <p:nvSpPr>
          <p:cNvPr id="13" name="Footer Placeholder 12"/>
          <p:cNvSpPr>
            <a:spLocks noGrp="1"/>
          </p:cNvSpPr>
          <p:nvPr>
            <p:ph type="ftr" sz="quarter" idx="11"/>
          </p:nvPr>
        </p:nvSpPr>
        <p:spPr/>
        <p:txBody>
          <a:bodyPr/>
          <a:lstStyle/>
          <a:p>
            <a:r>
              <a:rPr lang="en-US" dirty="0" smtClean="0"/>
              <a:t>SONI COMPUTER CLASSES</a:t>
            </a:r>
            <a:endParaRPr lang="en-US" dirty="0"/>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rot="-1620000">
            <a:off x="2345776" y="2844596"/>
            <a:ext cx="4648200" cy="1323439"/>
          </a:xfrm>
          <a:prstGeom prst="rect">
            <a:avLst/>
          </a:prstGeom>
          <a:noFill/>
          <a:effectLst>
            <a:outerShdw sx="156000" sy="156000" rotWithShape="0">
              <a:schemeClr val="bg2">
                <a:lumMod val="90000"/>
                <a:alpha val="27000"/>
              </a:schemeClr>
            </a:outerShdw>
          </a:effectLst>
        </p:spPr>
        <p:txBody>
          <a:bodyPr wrap="square" rtlCol="0">
            <a:spAutoFit/>
          </a:bodyPr>
          <a:lstStyle/>
          <a:p>
            <a:r>
              <a:rPr lang="en-US" sz="4000" dirty="0" smtClean="0">
                <a:solidFill>
                  <a:srgbClr val="FDE1BF"/>
                </a:solidFill>
              </a:rPr>
              <a:t> Ravi Kant </a:t>
            </a:r>
            <a:r>
              <a:rPr lang="en-US" sz="4000" dirty="0" err="1" smtClean="0">
                <a:solidFill>
                  <a:srgbClr val="FDE1BF"/>
                </a:solidFill>
              </a:rPr>
              <a:t>Soni</a:t>
            </a:r>
            <a:r>
              <a:rPr lang="en-US" sz="4000" dirty="0" smtClean="0">
                <a:solidFill>
                  <a:srgbClr val="FDE1BF"/>
                </a:solidFill>
              </a:rPr>
              <a:t> +918269000074</a:t>
            </a:r>
            <a:endParaRPr lang="en-US" sz="4000" dirty="0">
              <a:solidFill>
                <a:srgbClr val="FDE1BF"/>
              </a:solidFill>
            </a:endParaRPr>
          </a:p>
        </p:txBody>
      </p:sp>
      <p:sp>
        <p:nvSpPr>
          <p:cNvPr id="4" name="Freeform 3"/>
          <p:cNvSpPr/>
          <p:nvPr/>
        </p:nvSpPr>
        <p:spPr>
          <a:xfrm>
            <a:off x="0" y="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5" name="Picture 4" descr="images1.jpg"/>
          <p:cNvPicPr>
            <a:picLocks noChangeAspect="1"/>
          </p:cNvPicPr>
          <p:nvPr/>
        </p:nvPicPr>
        <p:blipFill>
          <a:blip r:embed="rId3"/>
          <a:stretch>
            <a:fillRect/>
          </a:stretch>
        </p:blipFill>
        <p:spPr>
          <a:xfrm>
            <a:off x="1" y="-38100"/>
            <a:ext cx="617714" cy="571500"/>
          </a:xfrm>
          <a:prstGeom prst="rect">
            <a:avLst/>
          </a:prstGeom>
        </p:spPr>
      </p:pic>
      <p:sp>
        <p:nvSpPr>
          <p:cNvPr id="6" name="Freeform 5"/>
          <p:cNvSpPr/>
          <p:nvPr/>
        </p:nvSpPr>
        <p:spPr>
          <a:xfrm>
            <a:off x="0" y="632460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TextBox 6"/>
          <p:cNvSpPr txBox="1"/>
          <p:nvPr/>
        </p:nvSpPr>
        <p:spPr>
          <a:xfrm>
            <a:off x="5257800" y="6488668"/>
            <a:ext cx="4343400" cy="369332"/>
          </a:xfrm>
          <a:custGeom>
            <a:avLst/>
            <a:gdLst>
              <a:gd name="connsiteX0" fmla="*/ 0 w 4343400"/>
              <a:gd name="connsiteY0" fmla="*/ 0 h 369332"/>
              <a:gd name="connsiteX1" fmla="*/ 4343400 w 4343400"/>
              <a:gd name="connsiteY1" fmla="*/ 0 h 369332"/>
              <a:gd name="connsiteX2" fmla="*/ 4343400 w 4343400"/>
              <a:gd name="connsiteY2" fmla="*/ 369332 h 369332"/>
              <a:gd name="connsiteX3" fmla="*/ 0 w 4343400"/>
              <a:gd name="connsiteY3" fmla="*/ 369332 h 369332"/>
              <a:gd name="connsiteX4" fmla="*/ 0 w 4343400"/>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369332">
                <a:moveTo>
                  <a:pt x="0" y="0"/>
                </a:moveTo>
                <a:lnTo>
                  <a:pt x="4343400" y="0"/>
                </a:lnTo>
                <a:lnTo>
                  <a:pt x="4343400" y="369332"/>
                </a:lnTo>
                <a:lnTo>
                  <a:pt x="0" y="369332"/>
                </a:lnTo>
                <a:lnTo>
                  <a:pt x="0" y="0"/>
                </a:lnTo>
                <a:close/>
              </a:path>
            </a:pathLst>
          </a:custGeom>
          <a:noFill/>
        </p:spPr>
        <p:txBody>
          <a:bodyPr wrap="square" rtlCol="0">
            <a:spAutoFit/>
          </a:bodyPr>
          <a:lstStyle/>
          <a:p>
            <a:r>
              <a:rPr lang="en-US" dirty="0" smtClean="0"/>
              <a:t> Ravi Kant </a:t>
            </a:r>
            <a:r>
              <a:rPr lang="en-US" dirty="0" err="1" smtClean="0"/>
              <a:t>Soni</a:t>
            </a:r>
            <a:r>
              <a:rPr lang="en-US" dirty="0" smtClean="0"/>
              <a:t> +918269000074</a:t>
            </a:r>
            <a:endParaRPr lang="en-US" dirty="0"/>
          </a:p>
        </p:txBody>
      </p:sp>
      <p:sp>
        <p:nvSpPr>
          <p:cNvPr id="8" name="Slide Number Placeholder 7"/>
          <p:cNvSpPr>
            <a:spLocks noGrp="1"/>
          </p:cNvSpPr>
          <p:nvPr>
            <p:ph type="sldNum" sz="quarter" idx="12"/>
          </p:nvPr>
        </p:nvSpPr>
        <p:spPr/>
        <p:txBody>
          <a:bodyPr/>
          <a:lstStyle/>
          <a:p>
            <a:fld id="{7278E106-62EC-41F2-90B3-FDFD6CA56EC6}" type="slidenum">
              <a:rPr lang="en-US" smtClean="0"/>
              <a:pPr/>
              <a:t>128</a:t>
            </a:fld>
            <a:endParaRPr lang="en-US" dirty="0"/>
          </a:p>
        </p:txBody>
      </p:sp>
      <p:sp>
        <p:nvSpPr>
          <p:cNvPr id="9" name="Rectangle 8"/>
          <p:cNvSpPr/>
          <p:nvPr/>
        </p:nvSpPr>
        <p:spPr>
          <a:xfrm>
            <a:off x="152400" y="609600"/>
            <a:ext cx="8763000" cy="5324535"/>
          </a:xfrm>
          <a:prstGeom prst="rect">
            <a:avLst/>
          </a:prstGeom>
        </p:spPr>
        <p:txBody>
          <a:bodyPr wrap="square">
            <a:spAutoFit/>
          </a:bodyPr>
          <a:lstStyle/>
          <a:p>
            <a:r>
              <a:rPr lang="en-US" sz="2000" dirty="0" smtClean="0"/>
              <a:t>		vsftpd-2.0.5-10.el5.i386.rpm</a:t>
            </a:r>
          </a:p>
          <a:p>
            <a:r>
              <a:rPr lang="en-US" sz="2000" dirty="0" smtClean="0"/>
              <a:t>		</a:t>
            </a:r>
          </a:p>
          <a:p>
            <a:r>
              <a:rPr lang="en-US" sz="2000" dirty="0" smtClean="0"/>
              <a:t>  	             package  package  </a:t>
            </a:r>
            <a:r>
              <a:rPr lang="en-US" sz="2000" dirty="0" err="1" smtClean="0"/>
              <a:t>os</a:t>
            </a:r>
            <a:r>
              <a:rPr lang="en-US" sz="2000" dirty="0" smtClean="0"/>
              <a:t>  arch extension</a:t>
            </a:r>
          </a:p>
          <a:p>
            <a:r>
              <a:rPr lang="en-US" sz="2000" dirty="0" smtClean="0"/>
              <a:t>	               name      version</a:t>
            </a:r>
          </a:p>
          <a:p>
            <a:endParaRPr lang="en-US" sz="2000" dirty="0" smtClean="0"/>
          </a:p>
          <a:p>
            <a:r>
              <a:rPr lang="en-US" sz="2000" dirty="0" smtClean="0"/>
              <a:t>[root@station1 Server]# rpm  -</a:t>
            </a:r>
            <a:r>
              <a:rPr lang="en-US" sz="2000" dirty="0" err="1" smtClean="0"/>
              <a:t>ivh</a:t>
            </a:r>
            <a:r>
              <a:rPr lang="en-US" sz="2000" dirty="0" smtClean="0"/>
              <a:t>  </a:t>
            </a:r>
            <a:r>
              <a:rPr lang="en-US" sz="2000" dirty="0" err="1" smtClean="0"/>
              <a:t>vsftpd</a:t>
            </a:r>
            <a:r>
              <a:rPr lang="en-US" sz="2000" dirty="0" smtClean="0"/>
              <a:t>*</a:t>
            </a:r>
          </a:p>
          <a:p>
            <a:r>
              <a:rPr lang="en-US" sz="2000" dirty="0" smtClean="0"/>
              <a:t>		For install to dialog rpm ( </a:t>
            </a:r>
            <a:r>
              <a:rPr lang="en-US" sz="2000" dirty="0" err="1" smtClean="0"/>
              <a:t>i</a:t>
            </a:r>
            <a:r>
              <a:rPr lang="en-US" sz="2000" dirty="0" smtClean="0"/>
              <a:t> = install,  v = verbose,  h = print hash )</a:t>
            </a:r>
          </a:p>
          <a:p>
            <a:endParaRPr lang="en-US" sz="2000" dirty="0" smtClean="0"/>
          </a:p>
          <a:p>
            <a:r>
              <a:rPr lang="en-US" sz="2000" dirty="0" smtClean="0"/>
              <a:t>[root@station1 Server]# rpm  -q  </a:t>
            </a:r>
            <a:r>
              <a:rPr lang="en-US" sz="2000" dirty="0" err="1" smtClean="0"/>
              <a:t>vsftpd</a:t>
            </a:r>
            <a:endParaRPr lang="en-US" sz="2000" dirty="0" smtClean="0"/>
          </a:p>
          <a:p>
            <a:r>
              <a:rPr lang="en-US" sz="2000" dirty="0" smtClean="0"/>
              <a:t>		</a:t>
            </a:r>
            <a:r>
              <a:rPr lang="en-US" sz="2000" b="1" dirty="0" smtClean="0"/>
              <a:t>vsftpd-2.0.5-10.el5</a:t>
            </a:r>
            <a:r>
              <a:rPr lang="en-US" sz="2000" dirty="0" smtClean="0"/>
              <a:t>		</a:t>
            </a:r>
          </a:p>
          <a:p>
            <a:r>
              <a:rPr lang="en-US" sz="2000" dirty="0" smtClean="0"/>
              <a:t>		For package query ( package is installed or not)</a:t>
            </a:r>
          </a:p>
          <a:p>
            <a:endParaRPr lang="en-US" sz="2000" dirty="0" smtClean="0"/>
          </a:p>
          <a:p>
            <a:r>
              <a:rPr lang="en-US" sz="2000" dirty="0" smtClean="0"/>
              <a:t>[root@station1 Server]# rpm  -</a:t>
            </a:r>
            <a:r>
              <a:rPr lang="en-US" sz="2000" dirty="0" err="1" smtClean="0"/>
              <a:t>ql</a:t>
            </a:r>
            <a:r>
              <a:rPr lang="en-US" sz="2000" dirty="0" smtClean="0"/>
              <a:t>  </a:t>
            </a:r>
            <a:r>
              <a:rPr lang="en-US" sz="2000" dirty="0" err="1" smtClean="0"/>
              <a:t>vsftpd</a:t>
            </a:r>
            <a:endParaRPr lang="en-US" sz="2000" dirty="0" smtClean="0"/>
          </a:p>
          <a:p>
            <a:r>
              <a:rPr lang="en-US" sz="2000" dirty="0" smtClean="0"/>
              <a:t>		For show the list files in packages ( q = query,  l = list )</a:t>
            </a:r>
          </a:p>
          <a:p>
            <a:endParaRPr lang="en-US" sz="2000" dirty="0" smtClean="0"/>
          </a:p>
          <a:p>
            <a:r>
              <a:rPr lang="en-US" sz="2000" dirty="0" smtClean="0"/>
              <a:t>[root@station1 /]# rpm  -e  </a:t>
            </a:r>
            <a:r>
              <a:rPr lang="en-US" sz="2000" dirty="0" err="1" smtClean="0"/>
              <a:t>vsftpd</a:t>
            </a:r>
            <a:endParaRPr lang="en-US" sz="2000" dirty="0" smtClean="0"/>
          </a:p>
          <a:p>
            <a:r>
              <a:rPr lang="en-US" sz="2000" dirty="0" smtClean="0"/>
              <a:t>		For erase </a:t>
            </a:r>
            <a:r>
              <a:rPr lang="en-US" sz="2000" dirty="0" err="1" smtClean="0"/>
              <a:t>vsftpd</a:t>
            </a:r>
            <a:r>
              <a:rPr lang="en-US" sz="2000" dirty="0" smtClean="0"/>
              <a:t> package</a:t>
            </a:r>
          </a:p>
        </p:txBody>
      </p:sp>
      <p:cxnSp>
        <p:nvCxnSpPr>
          <p:cNvPr id="14" name="Straight Arrow Connector 13"/>
          <p:cNvCxnSpPr/>
          <p:nvPr/>
        </p:nvCxnSpPr>
        <p:spPr>
          <a:xfrm rot="5400000">
            <a:off x="2209800" y="1066800"/>
            <a:ext cx="304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5400000">
            <a:off x="3048794" y="1066006"/>
            <a:ext cx="304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a:off x="4191794" y="1066006"/>
            <a:ext cx="304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5400000">
            <a:off x="4723606" y="1066006"/>
            <a:ext cx="304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5400000">
            <a:off x="3734594" y="1066006"/>
            <a:ext cx="304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Footer Placeholder 17"/>
          <p:cNvSpPr>
            <a:spLocks noGrp="1"/>
          </p:cNvSpPr>
          <p:nvPr>
            <p:ph type="ftr" sz="quarter" idx="11"/>
          </p:nvPr>
        </p:nvSpPr>
        <p:spPr/>
        <p:txBody>
          <a:bodyPr/>
          <a:lstStyle/>
          <a:p>
            <a:r>
              <a:rPr lang="en-US" dirty="0" smtClean="0"/>
              <a:t>SONI COMPUTER CLASSES</a:t>
            </a:r>
            <a:endParaRPr lang="en-US" dirty="0"/>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rot="-1620000">
            <a:off x="2345776" y="2844596"/>
            <a:ext cx="4648200" cy="1323439"/>
          </a:xfrm>
          <a:prstGeom prst="rect">
            <a:avLst/>
          </a:prstGeom>
          <a:noFill/>
          <a:effectLst>
            <a:outerShdw sx="156000" sy="156000" rotWithShape="0">
              <a:schemeClr val="bg2">
                <a:lumMod val="90000"/>
                <a:alpha val="27000"/>
              </a:schemeClr>
            </a:outerShdw>
          </a:effectLst>
        </p:spPr>
        <p:txBody>
          <a:bodyPr wrap="square" rtlCol="0">
            <a:spAutoFit/>
          </a:bodyPr>
          <a:lstStyle/>
          <a:p>
            <a:r>
              <a:rPr lang="en-US" sz="4000" dirty="0" smtClean="0">
                <a:solidFill>
                  <a:srgbClr val="FDE1BF"/>
                </a:solidFill>
              </a:rPr>
              <a:t> Ravi Kant </a:t>
            </a:r>
            <a:r>
              <a:rPr lang="en-US" sz="4000" dirty="0" err="1" smtClean="0">
                <a:solidFill>
                  <a:srgbClr val="FDE1BF"/>
                </a:solidFill>
              </a:rPr>
              <a:t>Soni</a:t>
            </a:r>
            <a:r>
              <a:rPr lang="en-US" sz="4000" dirty="0" smtClean="0">
                <a:solidFill>
                  <a:srgbClr val="FDE1BF"/>
                </a:solidFill>
              </a:rPr>
              <a:t> +918269000074</a:t>
            </a:r>
            <a:endParaRPr lang="en-US" sz="4000" dirty="0">
              <a:solidFill>
                <a:srgbClr val="FDE1BF"/>
              </a:solidFill>
            </a:endParaRPr>
          </a:p>
        </p:txBody>
      </p:sp>
      <p:sp>
        <p:nvSpPr>
          <p:cNvPr id="4" name="Freeform 3"/>
          <p:cNvSpPr/>
          <p:nvPr/>
        </p:nvSpPr>
        <p:spPr>
          <a:xfrm>
            <a:off x="0" y="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5" name="Picture 4" descr="images1.jpg"/>
          <p:cNvPicPr>
            <a:picLocks noChangeAspect="1"/>
          </p:cNvPicPr>
          <p:nvPr/>
        </p:nvPicPr>
        <p:blipFill>
          <a:blip r:embed="rId3"/>
          <a:stretch>
            <a:fillRect/>
          </a:stretch>
        </p:blipFill>
        <p:spPr>
          <a:xfrm>
            <a:off x="1" y="-38100"/>
            <a:ext cx="617714" cy="571500"/>
          </a:xfrm>
          <a:prstGeom prst="rect">
            <a:avLst/>
          </a:prstGeom>
        </p:spPr>
      </p:pic>
      <p:sp>
        <p:nvSpPr>
          <p:cNvPr id="6" name="Freeform 5"/>
          <p:cNvSpPr/>
          <p:nvPr/>
        </p:nvSpPr>
        <p:spPr>
          <a:xfrm>
            <a:off x="0" y="632460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TextBox 6"/>
          <p:cNvSpPr txBox="1"/>
          <p:nvPr/>
        </p:nvSpPr>
        <p:spPr>
          <a:xfrm>
            <a:off x="5257800" y="6488668"/>
            <a:ext cx="4343400" cy="369332"/>
          </a:xfrm>
          <a:custGeom>
            <a:avLst/>
            <a:gdLst>
              <a:gd name="connsiteX0" fmla="*/ 0 w 4343400"/>
              <a:gd name="connsiteY0" fmla="*/ 0 h 369332"/>
              <a:gd name="connsiteX1" fmla="*/ 4343400 w 4343400"/>
              <a:gd name="connsiteY1" fmla="*/ 0 h 369332"/>
              <a:gd name="connsiteX2" fmla="*/ 4343400 w 4343400"/>
              <a:gd name="connsiteY2" fmla="*/ 369332 h 369332"/>
              <a:gd name="connsiteX3" fmla="*/ 0 w 4343400"/>
              <a:gd name="connsiteY3" fmla="*/ 369332 h 369332"/>
              <a:gd name="connsiteX4" fmla="*/ 0 w 4343400"/>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369332">
                <a:moveTo>
                  <a:pt x="0" y="0"/>
                </a:moveTo>
                <a:lnTo>
                  <a:pt x="4343400" y="0"/>
                </a:lnTo>
                <a:lnTo>
                  <a:pt x="4343400" y="369332"/>
                </a:lnTo>
                <a:lnTo>
                  <a:pt x="0" y="369332"/>
                </a:lnTo>
                <a:lnTo>
                  <a:pt x="0" y="0"/>
                </a:lnTo>
                <a:close/>
              </a:path>
            </a:pathLst>
          </a:custGeom>
          <a:noFill/>
        </p:spPr>
        <p:txBody>
          <a:bodyPr wrap="square" rtlCol="0">
            <a:spAutoFit/>
          </a:bodyPr>
          <a:lstStyle/>
          <a:p>
            <a:r>
              <a:rPr lang="en-US" dirty="0" smtClean="0"/>
              <a:t> Ravi Kant </a:t>
            </a:r>
            <a:r>
              <a:rPr lang="en-US" dirty="0" err="1" smtClean="0"/>
              <a:t>Soni</a:t>
            </a:r>
            <a:r>
              <a:rPr lang="en-US" dirty="0" smtClean="0"/>
              <a:t> +918269000074</a:t>
            </a:r>
            <a:endParaRPr lang="en-US" dirty="0"/>
          </a:p>
        </p:txBody>
      </p:sp>
      <p:sp>
        <p:nvSpPr>
          <p:cNvPr id="8" name="Slide Number Placeholder 7"/>
          <p:cNvSpPr>
            <a:spLocks noGrp="1"/>
          </p:cNvSpPr>
          <p:nvPr>
            <p:ph type="sldNum" sz="quarter" idx="12"/>
          </p:nvPr>
        </p:nvSpPr>
        <p:spPr/>
        <p:txBody>
          <a:bodyPr/>
          <a:lstStyle/>
          <a:p>
            <a:fld id="{7278E106-62EC-41F2-90B3-FDFD6CA56EC6}" type="slidenum">
              <a:rPr lang="en-US" smtClean="0"/>
              <a:pPr/>
              <a:t>129</a:t>
            </a:fld>
            <a:endParaRPr lang="en-US" dirty="0"/>
          </a:p>
        </p:txBody>
      </p:sp>
      <p:sp>
        <p:nvSpPr>
          <p:cNvPr id="9" name="Rectangle 8"/>
          <p:cNvSpPr/>
          <p:nvPr/>
        </p:nvSpPr>
        <p:spPr>
          <a:xfrm>
            <a:off x="152400" y="1143000"/>
            <a:ext cx="8991600" cy="3170099"/>
          </a:xfrm>
          <a:prstGeom prst="rect">
            <a:avLst/>
          </a:prstGeom>
        </p:spPr>
        <p:txBody>
          <a:bodyPr wrap="square">
            <a:spAutoFit/>
          </a:bodyPr>
          <a:lstStyle/>
          <a:p>
            <a:r>
              <a:rPr lang="en-US" sz="2000" dirty="0" smtClean="0"/>
              <a:t>[root@station1 Server]# rpm -</a:t>
            </a:r>
            <a:r>
              <a:rPr lang="en-US" sz="2000" dirty="0" err="1" smtClean="0"/>
              <a:t>ivh</a:t>
            </a:r>
            <a:r>
              <a:rPr lang="en-US" sz="2000" dirty="0" smtClean="0"/>
              <a:t>  telnet*</a:t>
            </a:r>
          </a:p>
          <a:p>
            <a:r>
              <a:rPr lang="en-US" sz="2000" dirty="0" smtClean="0"/>
              <a:t>		It will prompt for install first dependency package </a:t>
            </a:r>
            <a:r>
              <a:rPr lang="en-US" sz="2000" dirty="0" err="1" smtClean="0"/>
              <a:t>xinetd</a:t>
            </a:r>
            <a:endParaRPr lang="en-US" sz="2000" dirty="0" smtClean="0"/>
          </a:p>
          <a:p>
            <a:endParaRPr lang="en-US" sz="2000" dirty="0" smtClean="0"/>
          </a:p>
          <a:p>
            <a:r>
              <a:rPr lang="en-US" sz="2000" dirty="0" smtClean="0"/>
              <a:t>[root@station1 Server]# rpm  -</a:t>
            </a:r>
            <a:r>
              <a:rPr lang="en-US" sz="2000" dirty="0" err="1" smtClean="0"/>
              <a:t>ivh</a:t>
            </a:r>
            <a:r>
              <a:rPr lang="en-US" sz="2000" dirty="0" smtClean="0"/>
              <a:t>  telnet*  --</a:t>
            </a:r>
            <a:r>
              <a:rPr lang="en-US" sz="2000" dirty="0" err="1" smtClean="0"/>
              <a:t>nodeps</a:t>
            </a:r>
            <a:endParaRPr lang="en-US" sz="2000" dirty="0" smtClean="0"/>
          </a:p>
          <a:p>
            <a:r>
              <a:rPr lang="en-US" sz="2000" dirty="0" smtClean="0"/>
              <a:t>		For install telnet package without dependency</a:t>
            </a:r>
          </a:p>
          <a:p>
            <a:endParaRPr lang="en-US" sz="2000" dirty="0" smtClean="0"/>
          </a:p>
          <a:p>
            <a:r>
              <a:rPr lang="en-US" sz="2000" dirty="0" smtClean="0"/>
              <a:t>[root@station1 Server]# rpm  -</a:t>
            </a:r>
            <a:r>
              <a:rPr lang="en-US" sz="2000" dirty="0" err="1" smtClean="0"/>
              <a:t>Uvh</a:t>
            </a:r>
            <a:r>
              <a:rPr lang="en-US" sz="2000" dirty="0" smtClean="0"/>
              <a:t>  telnet*</a:t>
            </a:r>
          </a:p>
          <a:p>
            <a:r>
              <a:rPr lang="en-US" sz="2000" dirty="0" smtClean="0"/>
              <a:t>		For </a:t>
            </a:r>
            <a:r>
              <a:rPr lang="en-US" sz="2000" dirty="0" err="1" smtClean="0"/>
              <a:t>upgrage</a:t>
            </a:r>
            <a:r>
              <a:rPr lang="en-US" sz="2000" dirty="0" smtClean="0"/>
              <a:t> to any older version </a:t>
            </a:r>
          </a:p>
          <a:p>
            <a:r>
              <a:rPr lang="en-US" sz="2000" dirty="0" smtClean="0"/>
              <a:t>		( U = upgrade,  v = verbose, h = hash)</a:t>
            </a:r>
          </a:p>
          <a:p>
            <a:endParaRPr lang="en-US" sz="2000" dirty="0" smtClean="0"/>
          </a:p>
        </p:txBody>
      </p:sp>
      <p:sp>
        <p:nvSpPr>
          <p:cNvPr id="11" name="Footer Placeholder 10"/>
          <p:cNvSpPr>
            <a:spLocks noGrp="1"/>
          </p:cNvSpPr>
          <p:nvPr>
            <p:ph type="ftr" sz="quarter" idx="11"/>
          </p:nvPr>
        </p:nvSpPr>
        <p:spPr/>
        <p:txBody>
          <a:bodyPr/>
          <a:lstStyle/>
          <a:p>
            <a:r>
              <a:rPr lang="en-US" dirty="0" smtClean="0"/>
              <a:t>SONI COMPUTER CLASSES</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rot="-1620000">
            <a:off x="2345776" y="2844596"/>
            <a:ext cx="4648200" cy="1323439"/>
          </a:xfrm>
          <a:prstGeom prst="rect">
            <a:avLst/>
          </a:prstGeom>
          <a:noFill/>
          <a:effectLst>
            <a:outerShdw sx="156000" sy="156000" rotWithShape="0">
              <a:schemeClr val="bg2">
                <a:lumMod val="90000"/>
                <a:alpha val="27000"/>
              </a:schemeClr>
            </a:outerShdw>
          </a:effectLst>
        </p:spPr>
        <p:txBody>
          <a:bodyPr wrap="square" rtlCol="0">
            <a:spAutoFit/>
          </a:bodyPr>
          <a:lstStyle/>
          <a:p>
            <a:r>
              <a:rPr lang="en-US" sz="4000" dirty="0" smtClean="0">
                <a:solidFill>
                  <a:srgbClr val="FDE1BF"/>
                </a:solidFill>
              </a:rPr>
              <a:t> Ravi Kant </a:t>
            </a:r>
            <a:r>
              <a:rPr lang="en-US" sz="4000" dirty="0" err="1" smtClean="0">
                <a:solidFill>
                  <a:srgbClr val="FDE1BF"/>
                </a:solidFill>
              </a:rPr>
              <a:t>Soni</a:t>
            </a:r>
            <a:r>
              <a:rPr lang="en-US" sz="4000" dirty="0" smtClean="0">
                <a:solidFill>
                  <a:srgbClr val="FDE1BF"/>
                </a:solidFill>
              </a:rPr>
              <a:t> +918269000074</a:t>
            </a:r>
            <a:endParaRPr lang="en-US" sz="4000" dirty="0">
              <a:solidFill>
                <a:srgbClr val="FDE1BF"/>
              </a:solidFill>
            </a:endParaRPr>
          </a:p>
        </p:txBody>
      </p:sp>
      <p:sp>
        <p:nvSpPr>
          <p:cNvPr id="4" name="Rectangle 3"/>
          <p:cNvSpPr/>
          <p:nvPr/>
        </p:nvSpPr>
        <p:spPr>
          <a:xfrm>
            <a:off x="381000" y="685800"/>
            <a:ext cx="8305800" cy="5355312"/>
          </a:xfrm>
          <a:prstGeom prst="rect">
            <a:avLst/>
          </a:prstGeom>
        </p:spPr>
        <p:txBody>
          <a:bodyPr wrap="square">
            <a:spAutoFit/>
          </a:bodyPr>
          <a:lstStyle/>
          <a:p>
            <a:endParaRPr lang="en-US" dirty="0" smtClean="0"/>
          </a:p>
          <a:p>
            <a:r>
              <a:rPr lang="en-US" b="1" dirty="0" smtClean="0"/>
              <a:t>/root</a:t>
            </a:r>
            <a:r>
              <a:rPr lang="en-US" dirty="0" smtClean="0"/>
              <a:t/>
            </a:r>
            <a:br>
              <a:rPr lang="en-US" dirty="0" smtClean="0"/>
            </a:br>
            <a:r>
              <a:rPr lang="en-US" dirty="0" smtClean="0"/>
              <a:t>This is the default home directory for the Super User root. </a:t>
            </a:r>
          </a:p>
          <a:p>
            <a:r>
              <a:rPr lang="en-US" dirty="0" smtClean="0"/>
              <a:t/>
            </a:r>
            <a:br>
              <a:rPr lang="en-US" dirty="0" smtClean="0"/>
            </a:br>
            <a:r>
              <a:rPr lang="en-US" b="1" dirty="0" smtClean="0"/>
              <a:t>/home</a:t>
            </a:r>
            <a:r>
              <a:rPr lang="en-US" dirty="0" smtClean="0"/>
              <a:t/>
            </a:r>
            <a:br>
              <a:rPr lang="en-US" dirty="0" smtClean="0"/>
            </a:br>
            <a:r>
              <a:rPr lang="en-US" dirty="0" smtClean="0"/>
              <a:t>This is the default directory where non-root users' homes are created. When you add a user, the default home directory is created as /home/username.</a:t>
            </a:r>
            <a:br>
              <a:rPr lang="en-US" dirty="0" smtClean="0"/>
            </a:br>
            <a:r>
              <a:rPr lang="en-US" dirty="0" smtClean="0"/>
              <a:t/>
            </a:r>
            <a:br>
              <a:rPr lang="en-US" dirty="0" smtClean="0"/>
            </a:br>
            <a:r>
              <a:rPr lang="en-US" b="1" dirty="0" smtClean="0"/>
              <a:t>/lib</a:t>
            </a:r>
            <a:r>
              <a:rPr lang="en-US" dirty="0" smtClean="0"/>
              <a:t/>
            </a:r>
            <a:br>
              <a:rPr lang="en-US" dirty="0" smtClean="0"/>
            </a:br>
            <a:r>
              <a:rPr lang="en-US" dirty="0" smtClean="0"/>
              <a:t>This is where shared libraries (</a:t>
            </a:r>
            <a:r>
              <a:rPr lang="en-US" dirty="0" err="1" smtClean="0"/>
              <a:t>perl</a:t>
            </a:r>
            <a:r>
              <a:rPr lang="en-US" dirty="0" smtClean="0"/>
              <a:t>, python, C, etc.) are stored.</a:t>
            </a:r>
            <a:br>
              <a:rPr lang="en-US" dirty="0" smtClean="0"/>
            </a:br>
            <a:r>
              <a:rPr lang="en-US" dirty="0" smtClean="0"/>
              <a:t/>
            </a:r>
            <a:br>
              <a:rPr lang="en-US" dirty="0" smtClean="0"/>
            </a:br>
            <a:r>
              <a:rPr lang="en-US" b="1" dirty="0" smtClean="0"/>
              <a:t>/</a:t>
            </a:r>
            <a:r>
              <a:rPr lang="en-US" b="1" dirty="0" err="1" smtClean="0"/>
              <a:t>mnt</a:t>
            </a:r>
            <a:r>
              <a:rPr lang="en-US" b="1" dirty="0" smtClean="0"/>
              <a:t>       /opt      /media     /net</a:t>
            </a:r>
            <a:r>
              <a:rPr lang="en-US" dirty="0" smtClean="0"/>
              <a:t/>
            </a:r>
            <a:br>
              <a:rPr lang="en-US" dirty="0" smtClean="0"/>
            </a:br>
            <a:r>
              <a:rPr lang="en-US" dirty="0" smtClean="0"/>
              <a:t>This is the default location for mounting </a:t>
            </a:r>
            <a:r>
              <a:rPr lang="en-US" dirty="0" err="1" smtClean="0"/>
              <a:t>cdroms</a:t>
            </a:r>
            <a:r>
              <a:rPr lang="en-US" dirty="0" smtClean="0"/>
              <a:t>, floppy disk drives, USB</a:t>
            </a:r>
            <a:r>
              <a:rPr lang="en-US" u="sng" dirty="0" smtClean="0"/>
              <a:t> </a:t>
            </a:r>
            <a:r>
              <a:rPr lang="en-US" dirty="0" smtClean="0"/>
              <a:t>memory</a:t>
            </a:r>
            <a:r>
              <a:rPr lang="en-US" u="sng" dirty="0" smtClean="0"/>
              <a:t> </a:t>
            </a:r>
            <a:r>
              <a:rPr lang="en-US" dirty="0" smtClean="0"/>
              <a:t>sticks, etc. You can mount anything anywhere, but by default there is a /</a:t>
            </a:r>
            <a:r>
              <a:rPr lang="en-US" dirty="0" err="1" smtClean="0"/>
              <a:t>mnt</a:t>
            </a:r>
            <a:r>
              <a:rPr lang="en-US" dirty="0" smtClean="0"/>
              <a:t>/</a:t>
            </a:r>
            <a:r>
              <a:rPr lang="en-US" dirty="0" err="1" smtClean="0"/>
              <a:t>cdrom</a:t>
            </a:r>
            <a:r>
              <a:rPr lang="en-US" dirty="0" smtClean="0"/>
              <a:t>.</a:t>
            </a:r>
          </a:p>
          <a:p>
            <a:r>
              <a:rPr lang="en-US" dirty="0" smtClean="0"/>
              <a:t/>
            </a:r>
            <a:br>
              <a:rPr lang="en-US" dirty="0" smtClean="0"/>
            </a:br>
            <a:r>
              <a:rPr lang="en-US" b="1" dirty="0" smtClean="0"/>
              <a:t> /dev</a:t>
            </a:r>
            <a:r>
              <a:rPr lang="en-US" dirty="0" smtClean="0"/>
              <a:t/>
            </a:r>
            <a:br>
              <a:rPr lang="en-US" dirty="0" smtClean="0"/>
            </a:br>
            <a:r>
              <a:rPr lang="en-US" dirty="0" smtClean="0"/>
              <a:t>This is a virtual directory where your devices are stored. </a:t>
            </a:r>
            <a:r>
              <a:rPr lang="en-US" dirty="0" err="1" smtClean="0"/>
              <a:t>Devfs</a:t>
            </a:r>
            <a:r>
              <a:rPr lang="en-US" dirty="0" smtClean="0"/>
              <a:t> allows Linux to list devices (hard drives, input devices, modems, sound cards, etc.) as files. </a:t>
            </a:r>
            <a:br>
              <a:rPr lang="en-US" dirty="0" smtClean="0"/>
            </a:br>
            <a:endParaRPr lang="en-US" dirty="0"/>
          </a:p>
        </p:txBody>
      </p:sp>
      <p:sp>
        <p:nvSpPr>
          <p:cNvPr id="5" name="Freeform 4"/>
          <p:cNvSpPr/>
          <p:nvPr/>
        </p:nvSpPr>
        <p:spPr>
          <a:xfrm>
            <a:off x="0" y="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6" name="Picture 5" descr="images1.jpg"/>
          <p:cNvPicPr>
            <a:picLocks noChangeAspect="1"/>
          </p:cNvPicPr>
          <p:nvPr/>
        </p:nvPicPr>
        <p:blipFill>
          <a:blip r:embed="rId2"/>
          <a:stretch>
            <a:fillRect/>
          </a:stretch>
        </p:blipFill>
        <p:spPr>
          <a:xfrm>
            <a:off x="1" y="-38100"/>
            <a:ext cx="617714" cy="571500"/>
          </a:xfrm>
          <a:prstGeom prst="rect">
            <a:avLst/>
          </a:prstGeom>
        </p:spPr>
      </p:pic>
      <p:sp>
        <p:nvSpPr>
          <p:cNvPr id="7" name="Freeform 6"/>
          <p:cNvSpPr/>
          <p:nvPr/>
        </p:nvSpPr>
        <p:spPr>
          <a:xfrm>
            <a:off x="0" y="632460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8" name="TextBox 7"/>
          <p:cNvSpPr txBox="1"/>
          <p:nvPr/>
        </p:nvSpPr>
        <p:spPr>
          <a:xfrm>
            <a:off x="5257800" y="6488668"/>
            <a:ext cx="4343400" cy="369332"/>
          </a:xfrm>
          <a:custGeom>
            <a:avLst/>
            <a:gdLst>
              <a:gd name="connsiteX0" fmla="*/ 0 w 4343400"/>
              <a:gd name="connsiteY0" fmla="*/ 0 h 369332"/>
              <a:gd name="connsiteX1" fmla="*/ 4343400 w 4343400"/>
              <a:gd name="connsiteY1" fmla="*/ 0 h 369332"/>
              <a:gd name="connsiteX2" fmla="*/ 4343400 w 4343400"/>
              <a:gd name="connsiteY2" fmla="*/ 369332 h 369332"/>
              <a:gd name="connsiteX3" fmla="*/ 0 w 4343400"/>
              <a:gd name="connsiteY3" fmla="*/ 369332 h 369332"/>
              <a:gd name="connsiteX4" fmla="*/ 0 w 4343400"/>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369332">
                <a:moveTo>
                  <a:pt x="0" y="0"/>
                </a:moveTo>
                <a:lnTo>
                  <a:pt x="4343400" y="0"/>
                </a:lnTo>
                <a:lnTo>
                  <a:pt x="4343400" y="369332"/>
                </a:lnTo>
                <a:lnTo>
                  <a:pt x="0" y="369332"/>
                </a:lnTo>
                <a:lnTo>
                  <a:pt x="0" y="0"/>
                </a:lnTo>
                <a:close/>
              </a:path>
            </a:pathLst>
          </a:custGeom>
          <a:noFill/>
        </p:spPr>
        <p:txBody>
          <a:bodyPr wrap="square" rtlCol="0">
            <a:spAutoFit/>
          </a:bodyPr>
          <a:lstStyle/>
          <a:p>
            <a:r>
              <a:rPr lang="en-US" dirty="0" smtClean="0"/>
              <a:t> Ravi Kant </a:t>
            </a:r>
            <a:r>
              <a:rPr lang="en-US" dirty="0" err="1" smtClean="0"/>
              <a:t>Soni</a:t>
            </a:r>
            <a:r>
              <a:rPr lang="en-US" dirty="0" smtClean="0"/>
              <a:t> +918269000074</a:t>
            </a:r>
            <a:endParaRPr lang="en-US" dirty="0"/>
          </a:p>
        </p:txBody>
      </p:sp>
      <p:sp>
        <p:nvSpPr>
          <p:cNvPr id="9" name="Slide Number Placeholder 8"/>
          <p:cNvSpPr>
            <a:spLocks noGrp="1"/>
          </p:cNvSpPr>
          <p:nvPr>
            <p:ph type="sldNum" sz="quarter" idx="12"/>
          </p:nvPr>
        </p:nvSpPr>
        <p:spPr/>
        <p:txBody>
          <a:bodyPr/>
          <a:lstStyle/>
          <a:p>
            <a:fld id="{7278E106-62EC-41F2-90B3-FDFD6CA56EC6}" type="slidenum">
              <a:rPr lang="en-US" smtClean="0"/>
              <a:pPr/>
              <a:t>13</a:t>
            </a:fld>
            <a:endParaRPr lang="en-US" dirty="0"/>
          </a:p>
        </p:txBody>
      </p:sp>
      <p:sp>
        <p:nvSpPr>
          <p:cNvPr id="11" name="Footer Placeholder 10"/>
          <p:cNvSpPr>
            <a:spLocks noGrp="1"/>
          </p:cNvSpPr>
          <p:nvPr>
            <p:ph type="ftr" sz="quarter" idx="11"/>
          </p:nvPr>
        </p:nvSpPr>
        <p:spPr/>
        <p:txBody>
          <a:bodyPr/>
          <a:lstStyle/>
          <a:p>
            <a:r>
              <a:rPr lang="en-US" dirty="0" smtClean="0"/>
              <a:t>SONI COMPUTER CLASSES</a:t>
            </a:r>
            <a:endParaRPr lang="en-US" dirty="0"/>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rot="-1620000">
            <a:off x="2345776" y="2844596"/>
            <a:ext cx="4648200" cy="1323439"/>
          </a:xfrm>
          <a:prstGeom prst="rect">
            <a:avLst/>
          </a:prstGeom>
          <a:noFill/>
          <a:effectLst>
            <a:outerShdw sx="156000" sy="156000" rotWithShape="0">
              <a:schemeClr val="bg2">
                <a:lumMod val="90000"/>
                <a:alpha val="27000"/>
              </a:schemeClr>
            </a:outerShdw>
          </a:effectLst>
        </p:spPr>
        <p:txBody>
          <a:bodyPr wrap="square" rtlCol="0">
            <a:spAutoFit/>
          </a:bodyPr>
          <a:lstStyle/>
          <a:p>
            <a:r>
              <a:rPr lang="en-US" sz="4000" dirty="0" smtClean="0">
                <a:solidFill>
                  <a:srgbClr val="FDE1BF"/>
                </a:solidFill>
              </a:rPr>
              <a:t> Ravi Kant </a:t>
            </a:r>
            <a:r>
              <a:rPr lang="en-US" sz="4000" dirty="0" err="1" smtClean="0">
                <a:solidFill>
                  <a:srgbClr val="FDE1BF"/>
                </a:solidFill>
              </a:rPr>
              <a:t>Soni</a:t>
            </a:r>
            <a:r>
              <a:rPr lang="en-US" sz="4000" dirty="0" smtClean="0">
                <a:solidFill>
                  <a:srgbClr val="FDE1BF"/>
                </a:solidFill>
              </a:rPr>
              <a:t> +918269000074</a:t>
            </a:r>
            <a:endParaRPr lang="en-US" sz="4000" dirty="0">
              <a:solidFill>
                <a:srgbClr val="FDE1BF"/>
              </a:solidFill>
            </a:endParaRPr>
          </a:p>
        </p:txBody>
      </p:sp>
      <p:sp>
        <p:nvSpPr>
          <p:cNvPr id="4" name="Freeform 3"/>
          <p:cNvSpPr/>
          <p:nvPr/>
        </p:nvSpPr>
        <p:spPr>
          <a:xfrm>
            <a:off x="0" y="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5" name="Picture 4" descr="images1.jpg"/>
          <p:cNvPicPr>
            <a:picLocks noChangeAspect="1"/>
          </p:cNvPicPr>
          <p:nvPr/>
        </p:nvPicPr>
        <p:blipFill>
          <a:blip r:embed="rId3"/>
          <a:stretch>
            <a:fillRect/>
          </a:stretch>
        </p:blipFill>
        <p:spPr>
          <a:xfrm>
            <a:off x="1" y="-38100"/>
            <a:ext cx="617714" cy="571500"/>
          </a:xfrm>
          <a:prstGeom prst="rect">
            <a:avLst/>
          </a:prstGeom>
        </p:spPr>
      </p:pic>
      <p:sp>
        <p:nvSpPr>
          <p:cNvPr id="6" name="Freeform 5"/>
          <p:cNvSpPr/>
          <p:nvPr/>
        </p:nvSpPr>
        <p:spPr>
          <a:xfrm>
            <a:off x="0" y="632460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TextBox 6"/>
          <p:cNvSpPr txBox="1"/>
          <p:nvPr/>
        </p:nvSpPr>
        <p:spPr>
          <a:xfrm>
            <a:off x="5257800" y="6488668"/>
            <a:ext cx="4343400" cy="369332"/>
          </a:xfrm>
          <a:custGeom>
            <a:avLst/>
            <a:gdLst>
              <a:gd name="connsiteX0" fmla="*/ 0 w 4343400"/>
              <a:gd name="connsiteY0" fmla="*/ 0 h 369332"/>
              <a:gd name="connsiteX1" fmla="*/ 4343400 w 4343400"/>
              <a:gd name="connsiteY1" fmla="*/ 0 h 369332"/>
              <a:gd name="connsiteX2" fmla="*/ 4343400 w 4343400"/>
              <a:gd name="connsiteY2" fmla="*/ 369332 h 369332"/>
              <a:gd name="connsiteX3" fmla="*/ 0 w 4343400"/>
              <a:gd name="connsiteY3" fmla="*/ 369332 h 369332"/>
              <a:gd name="connsiteX4" fmla="*/ 0 w 4343400"/>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369332">
                <a:moveTo>
                  <a:pt x="0" y="0"/>
                </a:moveTo>
                <a:lnTo>
                  <a:pt x="4343400" y="0"/>
                </a:lnTo>
                <a:lnTo>
                  <a:pt x="4343400" y="369332"/>
                </a:lnTo>
                <a:lnTo>
                  <a:pt x="0" y="369332"/>
                </a:lnTo>
                <a:lnTo>
                  <a:pt x="0" y="0"/>
                </a:lnTo>
                <a:close/>
              </a:path>
            </a:pathLst>
          </a:custGeom>
          <a:noFill/>
        </p:spPr>
        <p:txBody>
          <a:bodyPr wrap="square" rtlCol="0">
            <a:spAutoFit/>
          </a:bodyPr>
          <a:lstStyle/>
          <a:p>
            <a:r>
              <a:rPr lang="en-US" dirty="0" smtClean="0"/>
              <a:t> Ravi Kant </a:t>
            </a:r>
            <a:r>
              <a:rPr lang="en-US" dirty="0" err="1" smtClean="0"/>
              <a:t>Soni</a:t>
            </a:r>
            <a:r>
              <a:rPr lang="en-US" dirty="0" smtClean="0"/>
              <a:t> +918269000074</a:t>
            </a:r>
            <a:endParaRPr lang="en-US" dirty="0"/>
          </a:p>
        </p:txBody>
      </p:sp>
      <p:sp>
        <p:nvSpPr>
          <p:cNvPr id="8" name="Slide Number Placeholder 7"/>
          <p:cNvSpPr>
            <a:spLocks noGrp="1"/>
          </p:cNvSpPr>
          <p:nvPr>
            <p:ph type="sldNum" sz="quarter" idx="12"/>
          </p:nvPr>
        </p:nvSpPr>
        <p:spPr/>
        <p:txBody>
          <a:bodyPr/>
          <a:lstStyle/>
          <a:p>
            <a:fld id="{7278E106-62EC-41F2-90B3-FDFD6CA56EC6}" type="slidenum">
              <a:rPr lang="en-US" smtClean="0"/>
              <a:pPr/>
              <a:t>130</a:t>
            </a:fld>
            <a:endParaRPr lang="en-US" dirty="0"/>
          </a:p>
        </p:txBody>
      </p:sp>
      <p:sp>
        <p:nvSpPr>
          <p:cNvPr id="9" name="Rectangle 8"/>
          <p:cNvSpPr/>
          <p:nvPr/>
        </p:nvSpPr>
        <p:spPr>
          <a:xfrm>
            <a:off x="152400" y="947678"/>
            <a:ext cx="8991600" cy="3170099"/>
          </a:xfrm>
          <a:prstGeom prst="rect">
            <a:avLst/>
          </a:prstGeom>
        </p:spPr>
        <p:txBody>
          <a:bodyPr wrap="square">
            <a:spAutoFit/>
          </a:bodyPr>
          <a:lstStyle/>
          <a:p>
            <a:r>
              <a:rPr lang="en-US" sz="2000" dirty="0" smtClean="0"/>
              <a:t>[root@station1 Server]# which  </a:t>
            </a:r>
            <a:r>
              <a:rPr lang="en-US" sz="2000" dirty="0" err="1" smtClean="0"/>
              <a:t>mdadm</a:t>
            </a:r>
            <a:endParaRPr lang="en-US" sz="2000" dirty="0" smtClean="0"/>
          </a:p>
          <a:p>
            <a:r>
              <a:rPr lang="en-US" sz="2000" b="1" dirty="0" smtClean="0"/>
              <a:t>		/</a:t>
            </a:r>
            <a:r>
              <a:rPr lang="en-US" sz="2000" b="1" dirty="0" err="1" smtClean="0"/>
              <a:t>sbin</a:t>
            </a:r>
            <a:r>
              <a:rPr lang="en-US" sz="2000" b="1" dirty="0" smtClean="0"/>
              <a:t>/</a:t>
            </a:r>
            <a:r>
              <a:rPr lang="en-US" sz="2000" b="1" dirty="0" err="1" smtClean="0"/>
              <a:t>mdadm</a:t>
            </a:r>
            <a:endParaRPr lang="en-US" sz="2000" b="1" dirty="0" smtClean="0"/>
          </a:p>
          <a:p>
            <a:r>
              <a:rPr lang="en-US" sz="2000" dirty="0" smtClean="0"/>
              <a:t>		For identify the location of </a:t>
            </a:r>
            <a:r>
              <a:rPr lang="en-US" sz="2000" dirty="0" err="1" smtClean="0"/>
              <a:t>mdadm</a:t>
            </a:r>
            <a:r>
              <a:rPr lang="en-US" sz="2000" dirty="0" smtClean="0"/>
              <a:t> command</a:t>
            </a:r>
          </a:p>
          <a:p>
            <a:endParaRPr lang="en-US" sz="2000" dirty="0" smtClean="0"/>
          </a:p>
          <a:p>
            <a:r>
              <a:rPr lang="en-US" sz="2000" dirty="0" smtClean="0"/>
              <a:t>[root@station1 Server]# </a:t>
            </a:r>
            <a:r>
              <a:rPr lang="en-US" sz="2000" dirty="0" err="1" smtClean="0"/>
              <a:t>rm</a:t>
            </a:r>
            <a:r>
              <a:rPr lang="en-US" sz="2000" dirty="0" smtClean="0"/>
              <a:t>  -</a:t>
            </a:r>
            <a:r>
              <a:rPr lang="en-US" sz="2000" dirty="0" err="1" smtClean="0"/>
              <a:t>rf</a:t>
            </a:r>
            <a:r>
              <a:rPr lang="en-US" sz="2000" dirty="0" smtClean="0"/>
              <a:t>  /</a:t>
            </a:r>
            <a:r>
              <a:rPr lang="en-US" sz="2000" dirty="0" err="1" smtClean="0"/>
              <a:t>sbin</a:t>
            </a:r>
            <a:r>
              <a:rPr lang="en-US" sz="2000" dirty="0" smtClean="0"/>
              <a:t>/</a:t>
            </a:r>
            <a:r>
              <a:rPr lang="en-US" sz="2000" dirty="0" err="1" smtClean="0"/>
              <a:t>mdadm</a:t>
            </a:r>
            <a:endParaRPr lang="en-US" sz="2000" dirty="0" smtClean="0"/>
          </a:p>
          <a:p>
            <a:r>
              <a:rPr lang="en-US" sz="2000" dirty="0" smtClean="0"/>
              <a:t>		For remove the </a:t>
            </a:r>
            <a:r>
              <a:rPr lang="en-US" sz="2000" dirty="0" err="1" smtClean="0"/>
              <a:t>mdadm</a:t>
            </a:r>
            <a:r>
              <a:rPr lang="en-US" sz="2000" dirty="0" smtClean="0"/>
              <a:t> command</a:t>
            </a:r>
          </a:p>
          <a:p>
            <a:endParaRPr lang="en-US" sz="2000" dirty="0" smtClean="0"/>
          </a:p>
          <a:p>
            <a:r>
              <a:rPr lang="en-US" sz="2000" dirty="0" smtClean="0"/>
              <a:t>[root@station1 Server]# rpm -</a:t>
            </a:r>
            <a:r>
              <a:rPr lang="en-US" sz="2000" dirty="0" err="1" smtClean="0"/>
              <a:t>ivh</a:t>
            </a:r>
            <a:r>
              <a:rPr lang="en-US" sz="2000" dirty="0" smtClean="0"/>
              <a:t>  </a:t>
            </a:r>
            <a:r>
              <a:rPr lang="en-US" sz="2000" dirty="0" err="1" smtClean="0"/>
              <a:t>mdadm</a:t>
            </a:r>
            <a:r>
              <a:rPr lang="en-US" sz="2000" dirty="0" smtClean="0"/>
              <a:t>*  --force</a:t>
            </a:r>
          </a:p>
          <a:p>
            <a:r>
              <a:rPr lang="en-US" sz="2000" dirty="0" smtClean="0"/>
              <a:t>		For reinstall to any package </a:t>
            </a:r>
          </a:p>
          <a:p>
            <a:r>
              <a:rPr lang="en-US" sz="2000" dirty="0" smtClean="0"/>
              <a:t>		( if that package is already install but some file is missing)</a:t>
            </a:r>
          </a:p>
        </p:txBody>
      </p:sp>
      <p:sp>
        <p:nvSpPr>
          <p:cNvPr id="11" name="TextBox 10"/>
          <p:cNvSpPr txBox="1"/>
          <p:nvPr/>
        </p:nvSpPr>
        <p:spPr>
          <a:xfrm>
            <a:off x="8610600" y="6019800"/>
            <a:ext cx="838200" cy="307777"/>
          </a:xfrm>
          <a:prstGeom prst="rect">
            <a:avLst/>
          </a:prstGeom>
          <a:noFill/>
        </p:spPr>
        <p:txBody>
          <a:bodyPr wrap="square" rtlCol="0">
            <a:spAutoFit/>
          </a:bodyPr>
          <a:lstStyle/>
          <a:p>
            <a:r>
              <a:rPr lang="en-US" sz="1400" b="1" dirty="0" smtClean="0"/>
              <a:t>END</a:t>
            </a:r>
            <a:endParaRPr lang="en-US" sz="1400" b="1" dirty="0"/>
          </a:p>
        </p:txBody>
      </p:sp>
      <p:sp>
        <p:nvSpPr>
          <p:cNvPr id="12" name="Footer Placeholder 11"/>
          <p:cNvSpPr>
            <a:spLocks noGrp="1"/>
          </p:cNvSpPr>
          <p:nvPr>
            <p:ph type="ftr" sz="quarter" idx="11"/>
          </p:nvPr>
        </p:nvSpPr>
        <p:spPr/>
        <p:txBody>
          <a:bodyPr/>
          <a:lstStyle/>
          <a:p>
            <a:r>
              <a:rPr lang="en-US" dirty="0" smtClean="0"/>
              <a:t>SONI COMPUTER CLASSES</a:t>
            </a:r>
            <a:endParaRPr lang="en-US" dirty="0"/>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rot="-1620000">
            <a:off x="2345776" y="2849424"/>
            <a:ext cx="4648200" cy="1323439"/>
          </a:xfrm>
          <a:prstGeom prst="rect">
            <a:avLst/>
          </a:prstGeom>
          <a:noFill/>
          <a:effectLst>
            <a:outerShdw sx="156000" sy="156000" rotWithShape="0">
              <a:schemeClr val="bg2">
                <a:lumMod val="90000"/>
                <a:alpha val="27000"/>
              </a:schemeClr>
            </a:outerShdw>
          </a:effectLst>
        </p:spPr>
        <p:txBody>
          <a:bodyPr wrap="square" rtlCol="0">
            <a:spAutoFit/>
          </a:bodyPr>
          <a:lstStyle/>
          <a:p>
            <a:r>
              <a:rPr lang="en-US" sz="4000" dirty="0" smtClean="0">
                <a:solidFill>
                  <a:srgbClr val="FDE1BF"/>
                </a:solidFill>
              </a:rPr>
              <a:t> Ravi Kant </a:t>
            </a:r>
            <a:r>
              <a:rPr lang="en-US" sz="4000" dirty="0" err="1" smtClean="0">
                <a:solidFill>
                  <a:srgbClr val="FDE1BF"/>
                </a:solidFill>
              </a:rPr>
              <a:t>Soni</a:t>
            </a:r>
            <a:r>
              <a:rPr lang="en-US" sz="4000" dirty="0" smtClean="0">
                <a:solidFill>
                  <a:srgbClr val="FDE1BF"/>
                </a:solidFill>
              </a:rPr>
              <a:t> +918269000074</a:t>
            </a:r>
            <a:endParaRPr lang="en-US" sz="4000" dirty="0">
              <a:solidFill>
                <a:srgbClr val="FDE1BF"/>
              </a:solidFill>
            </a:endParaRPr>
          </a:p>
        </p:txBody>
      </p:sp>
      <p:sp>
        <p:nvSpPr>
          <p:cNvPr id="4" name="Freeform 3"/>
          <p:cNvSpPr/>
          <p:nvPr/>
        </p:nvSpPr>
        <p:spPr>
          <a:xfrm>
            <a:off x="0" y="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5" name="Picture 4" descr="images1.jpg"/>
          <p:cNvPicPr>
            <a:picLocks noChangeAspect="1"/>
          </p:cNvPicPr>
          <p:nvPr/>
        </p:nvPicPr>
        <p:blipFill>
          <a:blip r:embed="rId3"/>
          <a:stretch>
            <a:fillRect/>
          </a:stretch>
        </p:blipFill>
        <p:spPr>
          <a:xfrm>
            <a:off x="1" y="-38100"/>
            <a:ext cx="617714" cy="571500"/>
          </a:xfrm>
          <a:prstGeom prst="rect">
            <a:avLst/>
          </a:prstGeom>
        </p:spPr>
      </p:pic>
      <p:sp>
        <p:nvSpPr>
          <p:cNvPr id="6" name="Freeform 5"/>
          <p:cNvSpPr/>
          <p:nvPr/>
        </p:nvSpPr>
        <p:spPr>
          <a:xfrm>
            <a:off x="0" y="632460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TextBox 6"/>
          <p:cNvSpPr txBox="1"/>
          <p:nvPr/>
        </p:nvSpPr>
        <p:spPr>
          <a:xfrm>
            <a:off x="5257800" y="6488668"/>
            <a:ext cx="4343400" cy="369332"/>
          </a:xfrm>
          <a:custGeom>
            <a:avLst/>
            <a:gdLst>
              <a:gd name="connsiteX0" fmla="*/ 0 w 4343400"/>
              <a:gd name="connsiteY0" fmla="*/ 0 h 369332"/>
              <a:gd name="connsiteX1" fmla="*/ 4343400 w 4343400"/>
              <a:gd name="connsiteY1" fmla="*/ 0 h 369332"/>
              <a:gd name="connsiteX2" fmla="*/ 4343400 w 4343400"/>
              <a:gd name="connsiteY2" fmla="*/ 369332 h 369332"/>
              <a:gd name="connsiteX3" fmla="*/ 0 w 4343400"/>
              <a:gd name="connsiteY3" fmla="*/ 369332 h 369332"/>
              <a:gd name="connsiteX4" fmla="*/ 0 w 4343400"/>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369332">
                <a:moveTo>
                  <a:pt x="0" y="0"/>
                </a:moveTo>
                <a:lnTo>
                  <a:pt x="4343400" y="0"/>
                </a:lnTo>
                <a:lnTo>
                  <a:pt x="4343400" y="369332"/>
                </a:lnTo>
                <a:lnTo>
                  <a:pt x="0" y="369332"/>
                </a:lnTo>
                <a:lnTo>
                  <a:pt x="0" y="0"/>
                </a:lnTo>
                <a:close/>
              </a:path>
            </a:pathLst>
          </a:custGeom>
          <a:noFill/>
        </p:spPr>
        <p:txBody>
          <a:bodyPr wrap="square" rtlCol="0">
            <a:spAutoFit/>
          </a:bodyPr>
          <a:lstStyle/>
          <a:p>
            <a:r>
              <a:rPr lang="en-US" dirty="0" smtClean="0"/>
              <a:t> Ravi Kant </a:t>
            </a:r>
            <a:r>
              <a:rPr lang="en-US" dirty="0" err="1" smtClean="0"/>
              <a:t>Soni</a:t>
            </a:r>
            <a:r>
              <a:rPr lang="en-US" dirty="0" smtClean="0"/>
              <a:t> +918269000074</a:t>
            </a:r>
            <a:endParaRPr lang="en-US" dirty="0"/>
          </a:p>
        </p:txBody>
      </p:sp>
      <p:sp>
        <p:nvSpPr>
          <p:cNvPr id="8" name="Slide Number Placeholder 7"/>
          <p:cNvSpPr>
            <a:spLocks noGrp="1"/>
          </p:cNvSpPr>
          <p:nvPr>
            <p:ph type="sldNum" sz="quarter" idx="12"/>
          </p:nvPr>
        </p:nvSpPr>
        <p:spPr/>
        <p:txBody>
          <a:bodyPr/>
          <a:lstStyle/>
          <a:p>
            <a:fld id="{7278E106-62EC-41F2-90B3-FDFD6CA56EC6}" type="slidenum">
              <a:rPr lang="en-US" smtClean="0"/>
              <a:pPr/>
              <a:t>131</a:t>
            </a:fld>
            <a:endParaRPr lang="en-US" dirty="0"/>
          </a:p>
        </p:txBody>
      </p:sp>
      <p:sp>
        <p:nvSpPr>
          <p:cNvPr id="11" name="TextBox 10"/>
          <p:cNvSpPr txBox="1"/>
          <p:nvPr/>
        </p:nvSpPr>
        <p:spPr>
          <a:xfrm>
            <a:off x="0" y="76200"/>
            <a:ext cx="9144000" cy="430887"/>
          </a:xfrm>
          <a:prstGeom prst="rect">
            <a:avLst/>
          </a:prstGeom>
          <a:noFill/>
        </p:spPr>
        <p:txBody>
          <a:bodyPr wrap="square" rtlCol="0">
            <a:spAutoFit/>
          </a:bodyPr>
          <a:lstStyle/>
          <a:p>
            <a:pPr algn="ctr"/>
            <a:r>
              <a:rPr lang="en-US" sz="2200" b="1" dirty="0" smtClean="0">
                <a:solidFill>
                  <a:schemeClr val="bg1">
                    <a:lumMod val="95000"/>
                  </a:schemeClr>
                </a:solidFill>
              </a:rPr>
              <a:t>YUM</a:t>
            </a:r>
            <a:endParaRPr lang="en-US" sz="2200" b="1" dirty="0">
              <a:solidFill>
                <a:schemeClr val="bg1">
                  <a:lumMod val="95000"/>
                </a:schemeClr>
              </a:solidFill>
            </a:endParaRPr>
          </a:p>
        </p:txBody>
      </p:sp>
      <p:sp>
        <p:nvSpPr>
          <p:cNvPr id="12" name="TextBox 11"/>
          <p:cNvSpPr txBox="1"/>
          <p:nvPr/>
        </p:nvSpPr>
        <p:spPr>
          <a:xfrm>
            <a:off x="152400" y="836474"/>
            <a:ext cx="9144000" cy="1754326"/>
          </a:xfrm>
          <a:prstGeom prst="rect">
            <a:avLst/>
          </a:prstGeom>
          <a:noFill/>
        </p:spPr>
        <p:txBody>
          <a:bodyPr wrap="square" rtlCol="0">
            <a:spAutoFit/>
          </a:bodyPr>
          <a:lstStyle/>
          <a:p>
            <a:r>
              <a:rPr lang="en-US" dirty="0" smtClean="0"/>
              <a:t>YUM stands for </a:t>
            </a:r>
            <a:r>
              <a:rPr lang="en-US" b="1" dirty="0" err="1" smtClean="0"/>
              <a:t>Yellowdog</a:t>
            </a:r>
            <a:r>
              <a:rPr lang="en-US" b="1" dirty="0" smtClean="0"/>
              <a:t> Updater Modified</a:t>
            </a:r>
          </a:p>
          <a:p>
            <a:endParaRPr lang="en-US" b="1" dirty="0" smtClean="0"/>
          </a:p>
          <a:p>
            <a:r>
              <a:rPr lang="en-US" dirty="0" smtClean="0"/>
              <a:t>	Yum is software installation tool for </a:t>
            </a:r>
            <a:r>
              <a:rPr lang="en-US" dirty="0" err="1" smtClean="0"/>
              <a:t>Redhat</a:t>
            </a:r>
            <a:r>
              <a:rPr lang="en-US" dirty="0" smtClean="0"/>
              <a:t> linux and Fedora Linux, It is a complete software management system. yum is designed to use over network/internet. It does not use</a:t>
            </a:r>
          </a:p>
          <a:p>
            <a:r>
              <a:rPr lang="en-US" dirty="0" smtClean="0"/>
              <a:t>CDROM to install packages. </a:t>
            </a:r>
            <a:br>
              <a:rPr lang="en-US" dirty="0" smtClean="0"/>
            </a:br>
            <a:endParaRPr lang="en-US" dirty="0" smtClean="0"/>
          </a:p>
        </p:txBody>
      </p:sp>
      <p:pic>
        <p:nvPicPr>
          <p:cNvPr id="13" name="Picture 2"/>
          <p:cNvPicPr>
            <a:picLocks noChangeAspect="1" noChangeArrowheads="1"/>
          </p:cNvPicPr>
          <p:nvPr/>
        </p:nvPicPr>
        <p:blipFill>
          <a:blip r:embed="rId4" cstate="print"/>
          <a:srcRect/>
          <a:stretch>
            <a:fillRect/>
          </a:stretch>
        </p:blipFill>
        <p:spPr bwMode="auto">
          <a:xfrm>
            <a:off x="1445197" y="3429000"/>
            <a:ext cx="2364803" cy="1734185"/>
          </a:xfrm>
          <a:prstGeom prst="rect">
            <a:avLst/>
          </a:prstGeom>
          <a:noFill/>
          <a:ln w="9525">
            <a:noFill/>
            <a:miter lim="800000"/>
            <a:headEnd/>
            <a:tailEnd/>
          </a:ln>
          <a:effectLst/>
        </p:spPr>
      </p:pic>
      <p:pic>
        <p:nvPicPr>
          <p:cNvPr id="15" name="Picture 2"/>
          <p:cNvPicPr>
            <a:picLocks noChangeAspect="1" noChangeArrowheads="1"/>
          </p:cNvPicPr>
          <p:nvPr/>
        </p:nvPicPr>
        <p:blipFill>
          <a:blip r:embed="rId4" cstate="print"/>
          <a:srcRect/>
          <a:stretch>
            <a:fillRect/>
          </a:stretch>
        </p:blipFill>
        <p:spPr bwMode="auto">
          <a:xfrm>
            <a:off x="7086601" y="2433572"/>
            <a:ext cx="1219198" cy="787044"/>
          </a:xfrm>
          <a:prstGeom prst="rect">
            <a:avLst/>
          </a:prstGeom>
          <a:noFill/>
          <a:ln w="9525">
            <a:noFill/>
            <a:miter lim="800000"/>
            <a:headEnd/>
            <a:tailEnd/>
          </a:ln>
          <a:effectLst/>
          <a:scene3d>
            <a:camera prst="orthographicFront">
              <a:rot lat="0" lon="10800000" rev="0"/>
            </a:camera>
            <a:lightRig rig="threePt" dir="t"/>
          </a:scene3d>
        </p:spPr>
      </p:pic>
      <p:pic>
        <p:nvPicPr>
          <p:cNvPr id="17" name="Picture 2"/>
          <p:cNvPicPr>
            <a:picLocks noChangeAspect="1" noChangeArrowheads="1"/>
          </p:cNvPicPr>
          <p:nvPr/>
        </p:nvPicPr>
        <p:blipFill>
          <a:blip r:embed="rId4" cstate="print"/>
          <a:srcRect/>
          <a:stretch>
            <a:fillRect/>
          </a:stretch>
        </p:blipFill>
        <p:spPr bwMode="auto">
          <a:xfrm>
            <a:off x="7086600" y="3810000"/>
            <a:ext cx="1219198" cy="787044"/>
          </a:xfrm>
          <a:prstGeom prst="rect">
            <a:avLst/>
          </a:prstGeom>
          <a:noFill/>
          <a:ln w="9525">
            <a:noFill/>
            <a:miter lim="800000"/>
            <a:headEnd/>
            <a:tailEnd/>
          </a:ln>
          <a:effectLst/>
          <a:scene3d>
            <a:camera prst="orthographicFront">
              <a:rot lat="0" lon="10800000" rev="0"/>
            </a:camera>
            <a:lightRig rig="threePt" dir="t"/>
          </a:scene3d>
        </p:spPr>
      </p:pic>
      <p:pic>
        <p:nvPicPr>
          <p:cNvPr id="18" name="Picture 2"/>
          <p:cNvPicPr>
            <a:picLocks noChangeAspect="1" noChangeArrowheads="1"/>
          </p:cNvPicPr>
          <p:nvPr/>
        </p:nvPicPr>
        <p:blipFill>
          <a:blip r:embed="rId4" cstate="print"/>
          <a:srcRect/>
          <a:stretch>
            <a:fillRect/>
          </a:stretch>
        </p:blipFill>
        <p:spPr bwMode="auto">
          <a:xfrm>
            <a:off x="7086600" y="5156556"/>
            <a:ext cx="1219198" cy="787044"/>
          </a:xfrm>
          <a:prstGeom prst="rect">
            <a:avLst/>
          </a:prstGeom>
          <a:noFill/>
          <a:ln w="9525">
            <a:noFill/>
            <a:miter lim="800000"/>
            <a:headEnd/>
            <a:tailEnd/>
          </a:ln>
          <a:effectLst/>
          <a:scene3d>
            <a:camera prst="orthographicFront">
              <a:rot lat="0" lon="10800000" rev="0"/>
            </a:camera>
            <a:lightRig rig="threePt" dir="t"/>
          </a:scene3d>
        </p:spPr>
      </p:pic>
      <p:cxnSp>
        <p:nvCxnSpPr>
          <p:cNvPr id="20" name="Straight Connector 19"/>
          <p:cNvCxnSpPr/>
          <p:nvPr/>
        </p:nvCxnSpPr>
        <p:spPr>
          <a:xfrm>
            <a:off x="3886200" y="4265612"/>
            <a:ext cx="28956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22" name="Straight Connector 21"/>
          <p:cNvCxnSpPr/>
          <p:nvPr/>
        </p:nvCxnSpPr>
        <p:spPr>
          <a:xfrm>
            <a:off x="6740664" y="2755996"/>
            <a:ext cx="41136" cy="2959004"/>
          </a:xfrm>
          <a:prstGeom prst="line">
            <a:avLst/>
          </a:prstGeom>
        </p:spPr>
        <p:style>
          <a:lnRef idx="2">
            <a:schemeClr val="accent2"/>
          </a:lnRef>
          <a:fillRef idx="0">
            <a:schemeClr val="accent2"/>
          </a:fillRef>
          <a:effectRef idx="1">
            <a:schemeClr val="accent2"/>
          </a:effectRef>
          <a:fontRef idx="minor">
            <a:schemeClr val="tx1"/>
          </a:fontRef>
        </p:style>
      </p:cxnSp>
      <p:cxnSp>
        <p:nvCxnSpPr>
          <p:cNvPr id="24" name="Straight Arrow Connector 23"/>
          <p:cNvCxnSpPr/>
          <p:nvPr/>
        </p:nvCxnSpPr>
        <p:spPr>
          <a:xfrm flipV="1">
            <a:off x="6740664" y="2743200"/>
            <a:ext cx="269736" cy="12796"/>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5" name="Straight Arrow Connector 24"/>
          <p:cNvCxnSpPr/>
          <p:nvPr/>
        </p:nvCxnSpPr>
        <p:spPr>
          <a:xfrm flipV="1">
            <a:off x="6781800" y="4254404"/>
            <a:ext cx="269736" cy="12796"/>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6" name="Straight Arrow Connector 25"/>
          <p:cNvCxnSpPr/>
          <p:nvPr/>
        </p:nvCxnSpPr>
        <p:spPr>
          <a:xfrm flipV="1">
            <a:off x="6781800" y="5702204"/>
            <a:ext cx="269736" cy="12796"/>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27" name="TextBox 26"/>
          <p:cNvSpPr txBox="1"/>
          <p:nvPr/>
        </p:nvSpPr>
        <p:spPr>
          <a:xfrm>
            <a:off x="1905000" y="5029200"/>
            <a:ext cx="1828800" cy="369332"/>
          </a:xfrm>
          <a:prstGeom prst="rect">
            <a:avLst/>
          </a:prstGeom>
          <a:noFill/>
        </p:spPr>
        <p:txBody>
          <a:bodyPr wrap="square" rtlCol="0">
            <a:spAutoFit/>
          </a:bodyPr>
          <a:lstStyle/>
          <a:p>
            <a:r>
              <a:rPr lang="en-US" b="1" dirty="0" smtClean="0"/>
              <a:t>YUM SERVER</a:t>
            </a:r>
            <a:endParaRPr lang="en-US" b="1" dirty="0"/>
          </a:p>
        </p:txBody>
      </p:sp>
      <p:sp>
        <p:nvSpPr>
          <p:cNvPr id="28" name="TextBox 27"/>
          <p:cNvSpPr txBox="1"/>
          <p:nvPr/>
        </p:nvSpPr>
        <p:spPr>
          <a:xfrm>
            <a:off x="8458200" y="2819400"/>
            <a:ext cx="228600" cy="2862322"/>
          </a:xfrm>
          <a:prstGeom prst="rect">
            <a:avLst/>
          </a:prstGeom>
          <a:noFill/>
        </p:spPr>
        <p:txBody>
          <a:bodyPr wrap="square" rtlCol="0">
            <a:spAutoFit/>
          </a:bodyPr>
          <a:lstStyle/>
          <a:p>
            <a:r>
              <a:rPr lang="en-US" b="1" dirty="0" smtClean="0"/>
              <a:t>YUM CLIENT</a:t>
            </a:r>
            <a:endParaRPr lang="en-US" b="1" dirty="0"/>
          </a:p>
        </p:txBody>
      </p:sp>
      <p:sp>
        <p:nvSpPr>
          <p:cNvPr id="21" name="Footer Placeholder 20"/>
          <p:cNvSpPr>
            <a:spLocks noGrp="1"/>
          </p:cNvSpPr>
          <p:nvPr>
            <p:ph type="ftr" sz="quarter" idx="11"/>
          </p:nvPr>
        </p:nvSpPr>
        <p:spPr/>
        <p:txBody>
          <a:bodyPr/>
          <a:lstStyle/>
          <a:p>
            <a:r>
              <a:rPr lang="en-US" dirty="0" smtClean="0"/>
              <a:t>SONI COMPUTER CLASSES</a:t>
            </a:r>
            <a:endParaRPr lang="en-US" dirty="0"/>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rot="-1620000">
            <a:off x="2345776" y="2844596"/>
            <a:ext cx="4648200" cy="1323439"/>
          </a:xfrm>
          <a:prstGeom prst="rect">
            <a:avLst/>
          </a:prstGeom>
          <a:noFill/>
          <a:effectLst>
            <a:outerShdw sx="156000" sy="156000" rotWithShape="0">
              <a:schemeClr val="bg2">
                <a:lumMod val="90000"/>
                <a:alpha val="27000"/>
              </a:schemeClr>
            </a:outerShdw>
          </a:effectLst>
        </p:spPr>
        <p:txBody>
          <a:bodyPr wrap="square" rtlCol="0">
            <a:spAutoFit/>
          </a:bodyPr>
          <a:lstStyle/>
          <a:p>
            <a:r>
              <a:rPr lang="en-US" sz="4000" dirty="0" smtClean="0">
                <a:solidFill>
                  <a:srgbClr val="FDE1BF"/>
                </a:solidFill>
              </a:rPr>
              <a:t> Ravi Kant </a:t>
            </a:r>
            <a:r>
              <a:rPr lang="en-US" sz="4000" dirty="0" err="1" smtClean="0">
                <a:solidFill>
                  <a:srgbClr val="FDE1BF"/>
                </a:solidFill>
              </a:rPr>
              <a:t>Soni</a:t>
            </a:r>
            <a:r>
              <a:rPr lang="en-US" sz="4000" dirty="0" smtClean="0">
                <a:solidFill>
                  <a:srgbClr val="FDE1BF"/>
                </a:solidFill>
              </a:rPr>
              <a:t> +918269000074</a:t>
            </a:r>
            <a:endParaRPr lang="en-US" sz="4000" dirty="0">
              <a:solidFill>
                <a:srgbClr val="FDE1BF"/>
              </a:solidFill>
            </a:endParaRPr>
          </a:p>
        </p:txBody>
      </p:sp>
      <p:sp>
        <p:nvSpPr>
          <p:cNvPr id="4" name="Freeform 3"/>
          <p:cNvSpPr/>
          <p:nvPr/>
        </p:nvSpPr>
        <p:spPr>
          <a:xfrm>
            <a:off x="0" y="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5" name="Picture 4" descr="images1.jpg"/>
          <p:cNvPicPr>
            <a:picLocks noChangeAspect="1"/>
          </p:cNvPicPr>
          <p:nvPr/>
        </p:nvPicPr>
        <p:blipFill>
          <a:blip r:embed="rId3"/>
          <a:stretch>
            <a:fillRect/>
          </a:stretch>
        </p:blipFill>
        <p:spPr>
          <a:xfrm>
            <a:off x="1" y="-38100"/>
            <a:ext cx="617714" cy="571500"/>
          </a:xfrm>
          <a:prstGeom prst="rect">
            <a:avLst/>
          </a:prstGeom>
        </p:spPr>
      </p:pic>
      <p:sp>
        <p:nvSpPr>
          <p:cNvPr id="6" name="Freeform 5"/>
          <p:cNvSpPr/>
          <p:nvPr/>
        </p:nvSpPr>
        <p:spPr>
          <a:xfrm>
            <a:off x="0" y="632460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TextBox 6"/>
          <p:cNvSpPr txBox="1"/>
          <p:nvPr/>
        </p:nvSpPr>
        <p:spPr>
          <a:xfrm>
            <a:off x="5257800" y="6488668"/>
            <a:ext cx="4343400" cy="369332"/>
          </a:xfrm>
          <a:custGeom>
            <a:avLst/>
            <a:gdLst>
              <a:gd name="connsiteX0" fmla="*/ 0 w 4343400"/>
              <a:gd name="connsiteY0" fmla="*/ 0 h 369332"/>
              <a:gd name="connsiteX1" fmla="*/ 4343400 w 4343400"/>
              <a:gd name="connsiteY1" fmla="*/ 0 h 369332"/>
              <a:gd name="connsiteX2" fmla="*/ 4343400 w 4343400"/>
              <a:gd name="connsiteY2" fmla="*/ 369332 h 369332"/>
              <a:gd name="connsiteX3" fmla="*/ 0 w 4343400"/>
              <a:gd name="connsiteY3" fmla="*/ 369332 h 369332"/>
              <a:gd name="connsiteX4" fmla="*/ 0 w 4343400"/>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369332">
                <a:moveTo>
                  <a:pt x="0" y="0"/>
                </a:moveTo>
                <a:lnTo>
                  <a:pt x="4343400" y="0"/>
                </a:lnTo>
                <a:lnTo>
                  <a:pt x="4343400" y="369332"/>
                </a:lnTo>
                <a:lnTo>
                  <a:pt x="0" y="369332"/>
                </a:lnTo>
                <a:lnTo>
                  <a:pt x="0" y="0"/>
                </a:lnTo>
                <a:close/>
              </a:path>
            </a:pathLst>
          </a:custGeom>
          <a:noFill/>
        </p:spPr>
        <p:txBody>
          <a:bodyPr wrap="square" rtlCol="0">
            <a:spAutoFit/>
          </a:bodyPr>
          <a:lstStyle/>
          <a:p>
            <a:r>
              <a:rPr lang="en-US" dirty="0" smtClean="0"/>
              <a:t> Ravi Kant </a:t>
            </a:r>
            <a:r>
              <a:rPr lang="en-US" dirty="0" err="1" smtClean="0"/>
              <a:t>Soni</a:t>
            </a:r>
            <a:r>
              <a:rPr lang="en-US" dirty="0" smtClean="0"/>
              <a:t> +918269000074</a:t>
            </a:r>
            <a:endParaRPr lang="en-US" dirty="0"/>
          </a:p>
        </p:txBody>
      </p:sp>
      <p:sp>
        <p:nvSpPr>
          <p:cNvPr id="8" name="Slide Number Placeholder 7"/>
          <p:cNvSpPr>
            <a:spLocks noGrp="1"/>
          </p:cNvSpPr>
          <p:nvPr>
            <p:ph type="sldNum" sz="quarter" idx="12"/>
          </p:nvPr>
        </p:nvSpPr>
        <p:spPr/>
        <p:txBody>
          <a:bodyPr/>
          <a:lstStyle/>
          <a:p>
            <a:fld id="{7278E106-62EC-41F2-90B3-FDFD6CA56EC6}" type="slidenum">
              <a:rPr lang="en-US" smtClean="0"/>
              <a:pPr/>
              <a:t>132</a:t>
            </a:fld>
            <a:endParaRPr lang="en-US" dirty="0"/>
          </a:p>
        </p:txBody>
      </p:sp>
      <p:sp>
        <p:nvSpPr>
          <p:cNvPr id="11" name="TextBox 10"/>
          <p:cNvSpPr txBox="1"/>
          <p:nvPr/>
        </p:nvSpPr>
        <p:spPr>
          <a:xfrm>
            <a:off x="0" y="76200"/>
            <a:ext cx="9144000" cy="430887"/>
          </a:xfrm>
          <a:prstGeom prst="rect">
            <a:avLst/>
          </a:prstGeom>
          <a:noFill/>
        </p:spPr>
        <p:txBody>
          <a:bodyPr wrap="square" rtlCol="0">
            <a:spAutoFit/>
          </a:bodyPr>
          <a:lstStyle/>
          <a:p>
            <a:pPr algn="ctr"/>
            <a:r>
              <a:rPr lang="en-US" sz="2200" b="1" dirty="0" smtClean="0">
                <a:solidFill>
                  <a:schemeClr val="bg1">
                    <a:lumMod val="95000"/>
                  </a:schemeClr>
                </a:solidFill>
              </a:rPr>
              <a:t>YUM CLIENT</a:t>
            </a:r>
            <a:endParaRPr lang="en-US" sz="2200" b="1" dirty="0">
              <a:solidFill>
                <a:schemeClr val="bg1">
                  <a:lumMod val="95000"/>
                </a:schemeClr>
              </a:solidFill>
            </a:endParaRPr>
          </a:p>
        </p:txBody>
      </p:sp>
      <p:sp>
        <p:nvSpPr>
          <p:cNvPr id="14" name="TextBox 13"/>
          <p:cNvSpPr txBox="1"/>
          <p:nvPr/>
        </p:nvSpPr>
        <p:spPr>
          <a:xfrm>
            <a:off x="228600" y="685800"/>
            <a:ext cx="8991600" cy="5632311"/>
          </a:xfrm>
          <a:prstGeom prst="rect">
            <a:avLst/>
          </a:prstGeom>
          <a:noFill/>
        </p:spPr>
        <p:txBody>
          <a:bodyPr wrap="square" rtlCol="0">
            <a:spAutoFit/>
          </a:bodyPr>
          <a:lstStyle/>
          <a:p>
            <a:pPr lvl="2">
              <a:buFont typeface="Wingdings" pitchFamily="2" charset="2"/>
              <a:buChar char="v"/>
            </a:pPr>
            <a:r>
              <a:rPr lang="en-US" sz="2000" dirty="0" smtClean="0"/>
              <a:t>     Configuration of YUM Client</a:t>
            </a:r>
          </a:p>
          <a:p>
            <a:r>
              <a:rPr lang="en-US" sz="2000" dirty="0" smtClean="0"/>
              <a:t>	</a:t>
            </a:r>
          </a:p>
          <a:p>
            <a:r>
              <a:rPr lang="en-US" sz="2000" dirty="0" smtClean="0"/>
              <a:t>[root@station1 /]# </a:t>
            </a:r>
            <a:r>
              <a:rPr lang="en-US" sz="2000" dirty="0" err="1" smtClean="0"/>
              <a:t>cd</a:t>
            </a:r>
            <a:r>
              <a:rPr lang="en-US" sz="2000" dirty="0" smtClean="0"/>
              <a:t>  /etc/</a:t>
            </a:r>
            <a:r>
              <a:rPr lang="en-US" sz="2000" dirty="0" err="1" smtClean="0"/>
              <a:t>yum.repos.d</a:t>
            </a:r>
            <a:endParaRPr lang="en-US" sz="2000" dirty="0" smtClean="0"/>
          </a:p>
          <a:p>
            <a:r>
              <a:rPr lang="en-US" sz="2000" dirty="0" smtClean="0"/>
              <a:t>		For switch into configurable directory</a:t>
            </a:r>
          </a:p>
          <a:p>
            <a:endParaRPr lang="en-US" sz="2000" dirty="0" smtClean="0"/>
          </a:p>
          <a:p>
            <a:r>
              <a:rPr lang="en-US" sz="2000" dirty="0" smtClean="0"/>
              <a:t>[root@station1 </a:t>
            </a:r>
            <a:r>
              <a:rPr lang="en-US" sz="2000" dirty="0" err="1" smtClean="0"/>
              <a:t>yum.repos.d</a:t>
            </a:r>
            <a:r>
              <a:rPr lang="en-US" sz="2000" dirty="0" smtClean="0"/>
              <a:t>]# </a:t>
            </a:r>
            <a:r>
              <a:rPr lang="en-US" sz="2000" dirty="0" err="1" smtClean="0"/>
              <a:t>rm</a:t>
            </a:r>
            <a:r>
              <a:rPr lang="en-US" sz="2000" dirty="0" smtClean="0"/>
              <a:t>  -</a:t>
            </a:r>
            <a:r>
              <a:rPr lang="en-US" sz="2000" dirty="0" err="1" smtClean="0"/>
              <a:t>rf</a:t>
            </a:r>
            <a:r>
              <a:rPr lang="en-US" sz="2000" dirty="0" smtClean="0"/>
              <a:t>  *.repo</a:t>
            </a:r>
          </a:p>
          <a:p>
            <a:r>
              <a:rPr lang="en-US" sz="2000" dirty="0" smtClean="0"/>
              <a:t>		For remove default configuration file</a:t>
            </a:r>
          </a:p>
          <a:p>
            <a:endParaRPr lang="en-US" sz="1100" dirty="0" smtClean="0"/>
          </a:p>
          <a:p>
            <a:endParaRPr lang="en-US" sz="2000" dirty="0" smtClean="0"/>
          </a:p>
          <a:p>
            <a:r>
              <a:rPr lang="en-US" sz="2000" dirty="0" smtClean="0"/>
              <a:t>		For create new configuration file with extension ( .repo )</a:t>
            </a:r>
          </a:p>
          <a:p>
            <a:r>
              <a:rPr lang="en-US" sz="2000" dirty="0" smtClean="0"/>
              <a:t>[root@station1 </a:t>
            </a:r>
            <a:r>
              <a:rPr lang="en-US" sz="2000" dirty="0" err="1" smtClean="0"/>
              <a:t>yum.repos.d</a:t>
            </a:r>
            <a:r>
              <a:rPr lang="en-US" sz="2000" dirty="0" smtClean="0"/>
              <a:t>]# vim </a:t>
            </a:r>
            <a:r>
              <a:rPr lang="en-US" sz="2000" dirty="0" err="1" smtClean="0"/>
              <a:t>yum.repo</a:t>
            </a:r>
            <a:endParaRPr lang="en-US" sz="2000" dirty="0" smtClean="0"/>
          </a:p>
          <a:p>
            <a:r>
              <a:rPr lang="en-US" sz="2000" b="1" dirty="0" smtClean="0"/>
              <a:t>		[not-install]</a:t>
            </a:r>
          </a:p>
          <a:p>
            <a:r>
              <a:rPr lang="en-US" sz="2000" b="1" dirty="0" smtClean="0"/>
              <a:t>		</a:t>
            </a:r>
            <a:r>
              <a:rPr lang="en-US" sz="2000" b="1" dirty="0" err="1" smtClean="0"/>
              <a:t>baseurl</a:t>
            </a:r>
            <a:r>
              <a:rPr lang="en-US" sz="2000" b="1" dirty="0" smtClean="0"/>
              <a:t>=ftp://172.24.254.254/pub/Server</a:t>
            </a:r>
          </a:p>
          <a:p>
            <a:r>
              <a:rPr lang="en-US" sz="2000" b="1" dirty="0" smtClean="0"/>
              <a:t>		</a:t>
            </a:r>
            <a:r>
              <a:rPr lang="en-US" sz="2000" b="1" dirty="0" err="1" smtClean="0"/>
              <a:t>gpgcheck</a:t>
            </a:r>
            <a:r>
              <a:rPr lang="en-US" sz="2000" b="1" dirty="0" smtClean="0"/>
              <a:t>=0</a:t>
            </a:r>
          </a:p>
          <a:p>
            <a:r>
              <a:rPr lang="en-US" sz="2000" dirty="0" err="1" smtClean="0"/>
              <a:t>esc:wq</a:t>
            </a:r>
            <a:r>
              <a:rPr lang="en-US" sz="2000" dirty="0" smtClean="0"/>
              <a:t>	(save &amp; exit)</a:t>
            </a:r>
          </a:p>
          <a:p>
            <a:endParaRPr lang="en-US" sz="2000" dirty="0" smtClean="0"/>
          </a:p>
          <a:p>
            <a:r>
              <a:rPr lang="en-US" sz="2000" dirty="0" smtClean="0"/>
              <a:t>[root@station1 </a:t>
            </a:r>
            <a:r>
              <a:rPr lang="en-US" sz="2000" dirty="0" err="1" smtClean="0"/>
              <a:t>yum.repos.d</a:t>
            </a:r>
            <a:r>
              <a:rPr lang="en-US" sz="2000" dirty="0" smtClean="0"/>
              <a:t>]# yum  clean  all</a:t>
            </a:r>
          </a:p>
          <a:p>
            <a:r>
              <a:rPr lang="en-US" sz="2000" dirty="0" smtClean="0"/>
              <a:t>		For clean to default cache entry</a:t>
            </a:r>
          </a:p>
        </p:txBody>
      </p:sp>
      <p:sp>
        <p:nvSpPr>
          <p:cNvPr id="12" name="Footer Placeholder 11"/>
          <p:cNvSpPr>
            <a:spLocks noGrp="1"/>
          </p:cNvSpPr>
          <p:nvPr>
            <p:ph type="ftr" sz="quarter" idx="11"/>
          </p:nvPr>
        </p:nvSpPr>
        <p:spPr/>
        <p:txBody>
          <a:bodyPr/>
          <a:lstStyle/>
          <a:p>
            <a:r>
              <a:rPr lang="en-US" dirty="0" smtClean="0"/>
              <a:t>SONI COMPUTER CLASSES</a:t>
            </a:r>
            <a:endParaRPr lang="en-US" dirty="0"/>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rot="-1620000">
            <a:off x="2345776" y="2844596"/>
            <a:ext cx="4648200" cy="1323439"/>
          </a:xfrm>
          <a:prstGeom prst="rect">
            <a:avLst/>
          </a:prstGeom>
          <a:noFill/>
          <a:effectLst>
            <a:outerShdw sx="156000" sy="156000" rotWithShape="0">
              <a:schemeClr val="bg2">
                <a:lumMod val="90000"/>
                <a:alpha val="27000"/>
              </a:schemeClr>
            </a:outerShdw>
          </a:effectLst>
        </p:spPr>
        <p:txBody>
          <a:bodyPr wrap="square" rtlCol="0">
            <a:spAutoFit/>
          </a:bodyPr>
          <a:lstStyle/>
          <a:p>
            <a:r>
              <a:rPr lang="en-US" sz="4000" dirty="0" smtClean="0">
                <a:solidFill>
                  <a:srgbClr val="FDE1BF"/>
                </a:solidFill>
              </a:rPr>
              <a:t> Ravi Kant </a:t>
            </a:r>
            <a:r>
              <a:rPr lang="en-US" sz="4000" dirty="0" err="1" smtClean="0">
                <a:solidFill>
                  <a:srgbClr val="FDE1BF"/>
                </a:solidFill>
              </a:rPr>
              <a:t>Soni</a:t>
            </a:r>
            <a:r>
              <a:rPr lang="en-US" sz="4000" dirty="0" smtClean="0">
                <a:solidFill>
                  <a:srgbClr val="FDE1BF"/>
                </a:solidFill>
              </a:rPr>
              <a:t> +918269000074</a:t>
            </a:r>
            <a:endParaRPr lang="en-US" sz="4000" dirty="0">
              <a:solidFill>
                <a:srgbClr val="FDE1BF"/>
              </a:solidFill>
            </a:endParaRPr>
          </a:p>
        </p:txBody>
      </p:sp>
      <p:sp>
        <p:nvSpPr>
          <p:cNvPr id="4" name="Freeform 3"/>
          <p:cNvSpPr/>
          <p:nvPr/>
        </p:nvSpPr>
        <p:spPr>
          <a:xfrm>
            <a:off x="0" y="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5" name="Picture 4" descr="images1.jpg"/>
          <p:cNvPicPr>
            <a:picLocks noChangeAspect="1"/>
          </p:cNvPicPr>
          <p:nvPr/>
        </p:nvPicPr>
        <p:blipFill>
          <a:blip r:embed="rId3"/>
          <a:stretch>
            <a:fillRect/>
          </a:stretch>
        </p:blipFill>
        <p:spPr>
          <a:xfrm>
            <a:off x="1" y="-38100"/>
            <a:ext cx="617714" cy="571500"/>
          </a:xfrm>
          <a:prstGeom prst="rect">
            <a:avLst/>
          </a:prstGeom>
        </p:spPr>
      </p:pic>
      <p:sp>
        <p:nvSpPr>
          <p:cNvPr id="6" name="Freeform 5"/>
          <p:cNvSpPr/>
          <p:nvPr/>
        </p:nvSpPr>
        <p:spPr>
          <a:xfrm>
            <a:off x="0" y="632460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TextBox 6"/>
          <p:cNvSpPr txBox="1"/>
          <p:nvPr/>
        </p:nvSpPr>
        <p:spPr>
          <a:xfrm>
            <a:off x="5257800" y="6488668"/>
            <a:ext cx="4343400" cy="369332"/>
          </a:xfrm>
          <a:custGeom>
            <a:avLst/>
            <a:gdLst>
              <a:gd name="connsiteX0" fmla="*/ 0 w 4343400"/>
              <a:gd name="connsiteY0" fmla="*/ 0 h 369332"/>
              <a:gd name="connsiteX1" fmla="*/ 4343400 w 4343400"/>
              <a:gd name="connsiteY1" fmla="*/ 0 h 369332"/>
              <a:gd name="connsiteX2" fmla="*/ 4343400 w 4343400"/>
              <a:gd name="connsiteY2" fmla="*/ 369332 h 369332"/>
              <a:gd name="connsiteX3" fmla="*/ 0 w 4343400"/>
              <a:gd name="connsiteY3" fmla="*/ 369332 h 369332"/>
              <a:gd name="connsiteX4" fmla="*/ 0 w 4343400"/>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369332">
                <a:moveTo>
                  <a:pt x="0" y="0"/>
                </a:moveTo>
                <a:lnTo>
                  <a:pt x="4343400" y="0"/>
                </a:lnTo>
                <a:lnTo>
                  <a:pt x="4343400" y="369332"/>
                </a:lnTo>
                <a:lnTo>
                  <a:pt x="0" y="369332"/>
                </a:lnTo>
                <a:lnTo>
                  <a:pt x="0" y="0"/>
                </a:lnTo>
                <a:close/>
              </a:path>
            </a:pathLst>
          </a:custGeom>
          <a:noFill/>
        </p:spPr>
        <p:txBody>
          <a:bodyPr wrap="square" rtlCol="0">
            <a:spAutoFit/>
          </a:bodyPr>
          <a:lstStyle/>
          <a:p>
            <a:r>
              <a:rPr lang="en-US" dirty="0" smtClean="0"/>
              <a:t> Ravi Kant </a:t>
            </a:r>
            <a:r>
              <a:rPr lang="en-US" dirty="0" err="1" smtClean="0"/>
              <a:t>Soni</a:t>
            </a:r>
            <a:r>
              <a:rPr lang="en-US" dirty="0" smtClean="0"/>
              <a:t> +918269000074</a:t>
            </a:r>
            <a:endParaRPr lang="en-US" dirty="0"/>
          </a:p>
        </p:txBody>
      </p:sp>
      <p:sp>
        <p:nvSpPr>
          <p:cNvPr id="8" name="Slide Number Placeholder 7"/>
          <p:cNvSpPr>
            <a:spLocks noGrp="1"/>
          </p:cNvSpPr>
          <p:nvPr>
            <p:ph type="sldNum" sz="quarter" idx="12"/>
          </p:nvPr>
        </p:nvSpPr>
        <p:spPr/>
        <p:txBody>
          <a:bodyPr/>
          <a:lstStyle/>
          <a:p>
            <a:fld id="{7278E106-62EC-41F2-90B3-FDFD6CA56EC6}" type="slidenum">
              <a:rPr lang="en-US" smtClean="0"/>
              <a:pPr/>
              <a:t>133</a:t>
            </a:fld>
            <a:endParaRPr lang="en-US" dirty="0"/>
          </a:p>
        </p:txBody>
      </p:sp>
      <p:sp>
        <p:nvSpPr>
          <p:cNvPr id="11" name="TextBox 10"/>
          <p:cNvSpPr txBox="1"/>
          <p:nvPr/>
        </p:nvSpPr>
        <p:spPr>
          <a:xfrm>
            <a:off x="0" y="76200"/>
            <a:ext cx="9144000" cy="430887"/>
          </a:xfrm>
          <a:prstGeom prst="rect">
            <a:avLst/>
          </a:prstGeom>
          <a:noFill/>
        </p:spPr>
        <p:txBody>
          <a:bodyPr wrap="square" rtlCol="0">
            <a:spAutoFit/>
          </a:bodyPr>
          <a:lstStyle/>
          <a:p>
            <a:pPr algn="ctr"/>
            <a:r>
              <a:rPr lang="en-US" sz="2200" b="1" dirty="0" smtClean="0">
                <a:solidFill>
                  <a:schemeClr val="bg1">
                    <a:lumMod val="95000"/>
                  </a:schemeClr>
                </a:solidFill>
              </a:rPr>
              <a:t>YUM CLIENT</a:t>
            </a:r>
            <a:endParaRPr lang="en-US" sz="2200" b="1" dirty="0">
              <a:solidFill>
                <a:schemeClr val="bg1">
                  <a:lumMod val="95000"/>
                </a:schemeClr>
              </a:solidFill>
            </a:endParaRPr>
          </a:p>
        </p:txBody>
      </p:sp>
      <p:sp>
        <p:nvSpPr>
          <p:cNvPr id="14" name="TextBox 13"/>
          <p:cNvSpPr txBox="1"/>
          <p:nvPr/>
        </p:nvSpPr>
        <p:spPr>
          <a:xfrm>
            <a:off x="228600" y="709910"/>
            <a:ext cx="8915400" cy="5386090"/>
          </a:xfrm>
          <a:prstGeom prst="rect">
            <a:avLst/>
          </a:prstGeom>
          <a:noFill/>
        </p:spPr>
        <p:txBody>
          <a:bodyPr wrap="square" rtlCol="0">
            <a:spAutoFit/>
          </a:bodyPr>
          <a:lstStyle/>
          <a:p>
            <a:r>
              <a:rPr lang="en-US" dirty="0" smtClean="0"/>
              <a:t>[root@station1 /]# yum  list</a:t>
            </a:r>
          </a:p>
          <a:p>
            <a:r>
              <a:rPr lang="en-US" dirty="0" smtClean="0"/>
              <a:t>		To list for all packages either installed or not</a:t>
            </a:r>
          </a:p>
          <a:p>
            <a:endParaRPr lang="en-US" sz="1400" dirty="0" smtClean="0"/>
          </a:p>
          <a:p>
            <a:r>
              <a:rPr lang="en-US" dirty="0" smtClean="0"/>
              <a:t>[root@station1 /]# yum  list  installed</a:t>
            </a:r>
          </a:p>
          <a:p>
            <a:r>
              <a:rPr lang="en-US" dirty="0" smtClean="0"/>
              <a:t>		To list for only installed packages</a:t>
            </a:r>
          </a:p>
          <a:p>
            <a:endParaRPr lang="en-US" sz="1400" dirty="0" smtClean="0"/>
          </a:p>
          <a:p>
            <a:r>
              <a:rPr lang="en-US" dirty="0" smtClean="0"/>
              <a:t>[root@station1 /]# yum  install  </a:t>
            </a:r>
            <a:r>
              <a:rPr lang="en-US" dirty="0" err="1" smtClean="0"/>
              <a:t>vsftpd</a:t>
            </a:r>
            <a:r>
              <a:rPr lang="en-US" dirty="0" smtClean="0"/>
              <a:t>*</a:t>
            </a:r>
          </a:p>
          <a:p>
            <a:r>
              <a:rPr lang="en-US" dirty="0" smtClean="0"/>
              <a:t>		For install to </a:t>
            </a:r>
            <a:r>
              <a:rPr lang="en-US" dirty="0" err="1" smtClean="0"/>
              <a:t>vsftpd</a:t>
            </a:r>
            <a:r>
              <a:rPr lang="en-US" dirty="0" smtClean="0"/>
              <a:t> package, it will prompt for confirmation ( y/n )</a:t>
            </a:r>
          </a:p>
          <a:p>
            <a:endParaRPr lang="en-US" sz="1400" dirty="0" smtClean="0"/>
          </a:p>
          <a:p>
            <a:r>
              <a:rPr lang="en-US" dirty="0" smtClean="0"/>
              <a:t>[root@station1 /]# yum  list  </a:t>
            </a:r>
            <a:r>
              <a:rPr lang="en-US" dirty="0" err="1" smtClean="0"/>
              <a:t>vsftpd</a:t>
            </a:r>
            <a:r>
              <a:rPr lang="en-US" dirty="0" smtClean="0"/>
              <a:t>*</a:t>
            </a:r>
          </a:p>
          <a:p>
            <a:r>
              <a:rPr lang="en-US" dirty="0" smtClean="0"/>
              <a:t>		To query for </a:t>
            </a:r>
            <a:r>
              <a:rPr lang="en-US" dirty="0" err="1" smtClean="0"/>
              <a:t>vsftpd</a:t>
            </a:r>
            <a:r>
              <a:rPr lang="en-US" dirty="0" smtClean="0"/>
              <a:t> package</a:t>
            </a:r>
          </a:p>
          <a:p>
            <a:endParaRPr lang="en-US" sz="1400" dirty="0" smtClean="0"/>
          </a:p>
          <a:p>
            <a:r>
              <a:rPr lang="en-US" dirty="0" smtClean="0"/>
              <a:t>[root@station1 /]# yum  remove  </a:t>
            </a:r>
            <a:r>
              <a:rPr lang="en-US" dirty="0" err="1" smtClean="0"/>
              <a:t>vsftp</a:t>
            </a:r>
            <a:r>
              <a:rPr lang="en-US" dirty="0" smtClean="0"/>
              <a:t>*</a:t>
            </a:r>
          </a:p>
          <a:p>
            <a:r>
              <a:rPr lang="en-US" dirty="0" smtClean="0"/>
              <a:t>		For remove </a:t>
            </a:r>
            <a:r>
              <a:rPr lang="en-US" dirty="0" err="1" smtClean="0"/>
              <a:t>vsftpd</a:t>
            </a:r>
            <a:r>
              <a:rPr lang="en-US" dirty="0" smtClean="0"/>
              <a:t> package</a:t>
            </a:r>
          </a:p>
          <a:p>
            <a:endParaRPr lang="en-US" sz="1400" dirty="0" smtClean="0"/>
          </a:p>
          <a:p>
            <a:r>
              <a:rPr lang="en-US" dirty="0" smtClean="0"/>
              <a:t>[root@station1 /]# yum  install  http*</a:t>
            </a:r>
          </a:p>
          <a:p>
            <a:r>
              <a:rPr lang="en-US" dirty="0" smtClean="0"/>
              <a:t>		To install http package and dependency package also</a:t>
            </a:r>
          </a:p>
          <a:p>
            <a:endParaRPr lang="en-US" sz="1400" dirty="0" smtClean="0"/>
          </a:p>
          <a:p>
            <a:r>
              <a:rPr lang="en-US" dirty="0" smtClean="0"/>
              <a:t>[root@station1 /]# yum  info  </a:t>
            </a:r>
            <a:r>
              <a:rPr lang="en-US" dirty="0" err="1" smtClean="0"/>
              <a:t>vsftp</a:t>
            </a:r>
            <a:r>
              <a:rPr lang="en-US" dirty="0" smtClean="0"/>
              <a:t>*</a:t>
            </a:r>
          </a:p>
          <a:p>
            <a:r>
              <a:rPr lang="en-US" dirty="0" smtClean="0"/>
              <a:t>		For view information about your package</a:t>
            </a:r>
          </a:p>
        </p:txBody>
      </p:sp>
      <p:sp>
        <p:nvSpPr>
          <p:cNvPr id="12" name="Footer Placeholder 11"/>
          <p:cNvSpPr>
            <a:spLocks noGrp="1"/>
          </p:cNvSpPr>
          <p:nvPr>
            <p:ph type="ftr" sz="quarter" idx="11"/>
          </p:nvPr>
        </p:nvSpPr>
        <p:spPr/>
        <p:txBody>
          <a:bodyPr/>
          <a:lstStyle/>
          <a:p>
            <a:r>
              <a:rPr lang="en-US" dirty="0" smtClean="0"/>
              <a:t>SONI COMPUTER CLASSES</a:t>
            </a:r>
            <a:endParaRPr lang="en-US" dirty="0"/>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rot="-1620000">
            <a:off x="2345776" y="2844596"/>
            <a:ext cx="4648200" cy="1323439"/>
          </a:xfrm>
          <a:prstGeom prst="rect">
            <a:avLst/>
          </a:prstGeom>
          <a:noFill/>
          <a:effectLst>
            <a:outerShdw sx="156000" sy="156000" rotWithShape="0">
              <a:schemeClr val="bg2">
                <a:lumMod val="90000"/>
                <a:alpha val="27000"/>
              </a:schemeClr>
            </a:outerShdw>
          </a:effectLst>
        </p:spPr>
        <p:txBody>
          <a:bodyPr wrap="square" rtlCol="0">
            <a:spAutoFit/>
          </a:bodyPr>
          <a:lstStyle/>
          <a:p>
            <a:r>
              <a:rPr lang="en-US" sz="4000" dirty="0" smtClean="0">
                <a:solidFill>
                  <a:srgbClr val="FDE1BF"/>
                </a:solidFill>
              </a:rPr>
              <a:t> Ravi Kant </a:t>
            </a:r>
            <a:r>
              <a:rPr lang="en-US" sz="4000" dirty="0" err="1" smtClean="0">
                <a:solidFill>
                  <a:srgbClr val="FDE1BF"/>
                </a:solidFill>
              </a:rPr>
              <a:t>Soni</a:t>
            </a:r>
            <a:r>
              <a:rPr lang="en-US" sz="4000" dirty="0" smtClean="0">
                <a:solidFill>
                  <a:srgbClr val="FDE1BF"/>
                </a:solidFill>
              </a:rPr>
              <a:t> +918269000074</a:t>
            </a:r>
            <a:endParaRPr lang="en-US" sz="4000" dirty="0">
              <a:solidFill>
                <a:srgbClr val="FDE1BF"/>
              </a:solidFill>
            </a:endParaRPr>
          </a:p>
        </p:txBody>
      </p:sp>
      <p:sp>
        <p:nvSpPr>
          <p:cNvPr id="4" name="Freeform 3"/>
          <p:cNvSpPr/>
          <p:nvPr/>
        </p:nvSpPr>
        <p:spPr>
          <a:xfrm>
            <a:off x="0" y="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5" name="Picture 4" descr="images1.jpg"/>
          <p:cNvPicPr>
            <a:picLocks noChangeAspect="1"/>
          </p:cNvPicPr>
          <p:nvPr/>
        </p:nvPicPr>
        <p:blipFill>
          <a:blip r:embed="rId3"/>
          <a:stretch>
            <a:fillRect/>
          </a:stretch>
        </p:blipFill>
        <p:spPr>
          <a:xfrm>
            <a:off x="1" y="-38100"/>
            <a:ext cx="617714" cy="571500"/>
          </a:xfrm>
          <a:prstGeom prst="rect">
            <a:avLst/>
          </a:prstGeom>
        </p:spPr>
      </p:pic>
      <p:sp>
        <p:nvSpPr>
          <p:cNvPr id="6" name="Freeform 5"/>
          <p:cNvSpPr/>
          <p:nvPr/>
        </p:nvSpPr>
        <p:spPr>
          <a:xfrm>
            <a:off x="0" y="632460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TextBox 6"/>
          <p:cNvSpPr txBox="1"/>
          <p:nvPr/>
        </p:nvSpPr>
        <p:spPr>
          <a:xfrm>
            <a:off x="5257800" y="6488668"/>
            <a:ext cx="4343400" cy="369332"/>
          </a:xfrm>
          <a:custGeom>
            <a:avLst/>
            <a:gdLst>
              <a:gd name="connsiteX0" fmla="*/ 0 w 4343400"/>
              <a:gd name="connsiteY0" fmla="*/ 0 h 369332"/>
              <a:gd name="connsiteX1" fmla="*/ 4343400 w 4343400"/>
              <a:gd name="connsiteY1" fmla="*/ 0 h 369332"/>
              <a:gd name="connsiteX2" fmla="*/ 4343400 w 4343400"/>
              <a:gd name="connsiteY2" fmla="*/ 369332 h 369332"/>
              <a:gd name="connsiteX3" fmla="*/ 0 w 4343400"/>
              <a:gd name="connsiteY3" fmla="*/ 369332 h 369332"/>
              <a:gd name="connsiteX4" fmla="*/ 0 w 4343400"/>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369332">
                <a:moveTo>
                  <a:pt x="0" y="0"/>
                </a:moveTo>
                <a:lnTo>
                  <a:pt x="4343400" y="0"/>
                </a:lnTo>
                <a:lnTo>
                  <a:pt x="4343400" y="369332"/>
                </a:lnTo>
                <a:lnTo>
                  <a:pt x="0" y="369332"/>
                </a:lnTo>
                <a:lnTo>
                  <a:pt x="0" y="0"/>
                </a:lnTo>
                <a:close/>
              </a:path>
            </a:pathLst>
          </a:custGeom>
          <a:noFill/>
        </p:spPr>
        <p:txBody>
          <a:bodyPr wrap="square" rtlCol="0">
            <a:spAutoFit/>
          </a:bodyPr>
          <a:lstStyle/>
          <a:p>
            <a:r>
              <a:rPr lang="en-US" dirty="0" smtClean="0"/>
              <a:t> Ravi Kant </a:t>
            </a:r>
            <a:r>
              <a:rPr lang="en-US" dirty="0" err="1" smtClean="0"/>
              <a:t>Soni</a:t>
            </a:r>
            <a:r>
              <a:rPr lang="en-US" dirty="0" smtClean="0"/>
              <a:t> +918269000074</a:t>
            </a:r>
            <a:endParaRPr lang="en-US" dirty="0"/>
          </a:p>
        </p:txBody>
      </p:sp>
      <p:sp>
        <p:nvSpPr>
          <p:cNvPr id="8" name="Slide Number Placeholder 7"/>
          <p:cNvSpPr>
            <a:spLocks noGrp="1"/>
          </p:cNvSpPr>
          <p:nvPr>
            <p:ph type="sldNum" sz="quarter" idx="12"/>
          </p:nvPr>
        </p:nvSpPr>
        <p:spPr/>
        <p:txBody>
          <a:bodyPr/>
          <a:lstStyle/>
          <a:p>
            <a:fld id="{7278E106-62EC-41F2-90B3-FDFD6CA56EC6}" type="slidenum">
              <a:rPr lang="en-US" smtClean="0"/>
              <a:pPr/>
              <a:t>134</a:t>
            </a:fld>
            <a:endParaRPr lang="en-US" dirty="0"/>
          </a:p>
        </p:txBody>
      </p:sp>
      <p:sp>
        <p:nvSpPr>
          <p:cNvPr id="11" name="TextBox 10"/>
          <p:cNvSpPr txBox="1"/>
          <p:nvPr/>
        </p:nvSpPr>
        <p:spPr>
          <a:xfrm>
            <a:off x="0" y="76200"/>
            <a:ext cx="9144000" cy="430887"/>
          </a:xfrm>
          <a:prstGeom prst="rect">
            <a:avLst/>
          </a:prstGeom>
          <a:noFill/>
        </p:spPr>
        <p:txBody>
          <a:bodyPr wrap="square" rtlCol="0">
            <a:spAutoFit/>
          </a:bodyPr>
          <a:lstStyle/>
          <a:p>
            <a:pPr algn="ctr"/>
            <a:r>
              <a:rPr lang="en-US" sz="2200" b="1" dirty="0" smtClean="0">
                <a:solidFill>
                  <a:schemeClr val="bg1">
                    <a:lumMod val="95000"/>
                  </a:schemeClr>
                </a:solidFill>
              </a:rPr>
              <a:t>YUM SERVER</a:t>
            </a:r>
            <a:endParaRPr lang="en-US" sz="2200" b="1" dirty="0">
              <a:solidFill>
                <a:schemeClr val="bg1">
                  <a:lumMod val="95000"/>
                </a:schemeClr>
              </a:solidFill>
            </a:endParaRPr>
          </a:p>
        </p:txBody>
      </p:sp>
      <p:sp>
        <p:nvSpPr>
          <p:cNvPr id="14" name="TextBox 13"/>
          <p:cNvSpPr txBox="1"/>
          <p:nvPr/>
        </p:nvSpPr>
        <p:spPr>
          <a:xfrm>
            <a:off x="228600" y="762000"/>
            <a:ext cx="8991600" cy="5355312"/>
          </a:xfrm>
          <a:prstGeom prst="rect">
            <a:avLst/>
          </a:prstGeom>
          <a:noFill/>
        </p:spPr>
        <p:txBody>
          <a:bodyPr wrap="square" rtlCol="0">
            <a:spAutoFit/>
          </a:bodyPr>
          <a:lstStyle/>
          <a:p>
            <a:pPr lvl="2">
              <a:buFont typeface="Wingdings" pitchFamily="2" charset="2"/>
              <a:buChar char="v"/>
            </a:pPr>
            <a:r>
              <a:rPr lang="en-US" dirty="0" smtClean="0"/>
              <a:t>     Configuration of YUM SERVER</a:t>
            </a:r>
          </a:p>
          <a:p>
            <a:r>
              <a:rPr lang="en-US" dirty="0" smtClean="0"/>
              <a:t>		You can configure YUM server for provide installation packages to		the client machine, We need to all rpm file on server for configure to YUM. You can copy from another machine or from CD/DVD</a:t>
            </a:r>
          </a:p>
          <a:p>
            <a:endParaRPr lang="en-US" dirty="0" smtClean="0"/>
          </a:p>
          <a:p>
            <a:r>
              <a:rPr lang="en-US" dirty="0" smtClean="0"/>
              <a:t>[root@station1 /]# mount  /dev/</a:t>
            </a:r>
            <a:r>
              <a:rPr lang="en-US" dirty="0" err="1" smtClean="0"/>
              <a:t>cdrom</a:t>
            </a:r>
            <a:r>
              <a:rPr lang="en-US" dirty="0" smtClean="0"/>
              <a:t>  /</a:t>
            </a:r>
            <a:r>
              <a:rPr lang="en-US" dirty="0" err="1" smtClean="0"/>
              <a:t>mnt</a:t>
            </a:r>
            <a:endParaRPr lang="en-US" dirty="0" smtClean="0"/>
          </a:p>
          <a:p>
            <a:r>
              <a:rPr lang="en-US" dirty="0" smtClean="0"/>
              <a:t>		For mount to </a:t>
            </a:r>
            <a:r>
              <a:rPr lang="en-US" dirty="0" err="1" smtClean="0"/>
              <a:t>cdrom</a:t>
            </a:r>
            <a:r>
              <a:rPr lang="en-US" dirty="0" smtClean="0"/>
              <a:t> on /</a:t>
            </a:r>
            <a:r>
              <a:rPr lang="en-US" dirty="0" err="1" smtClean="0"/>
              <a:t>mnt</a:t>
            </a:r>
            <a:endParaRPr lang="en-US" dirty="0" smtClean="0"/>
          </a:p>
          <a:p>
            <a:r>
              <a:rPr lang="en-US" dirty="0" smtClean="0"/>
              <a:t>		(or)</a:t>
            </a:r>
          </a:p>
          <a:p>
            <a:r>
              <a:rPr lang="en-US" dirty="0" smtClean="0"/>
              <a:t>[root@station1 /]# mount  172.24.254.254:/rhel5.3  /</a:t>
            </a:r>
            <a:r>
              <a:rPr lang="en-US" dirty="0" err="1" smtClean="0"/>
              <a:t>mnt</a:t>
            </a:r>
            <a:endParaRPr lang="en-US" dirty="0" smtClean="0"/>
          </a:p>
          <a:p>
            <a:r>
              <a:rPr lang="en-US" dirty="0" smtClean="0"/>
              <a:t>		For mount to server location on /</a:t>
            </a:r>
            <a:r>
              <a:rPr lang="en-US" dirty="0" err="1" smtClean="0"/>
              <a:t>mnt</a:t>
            </a:r>
            <a:endParaRPr lang="en-US" dirty="0" smtClean="0"/>
          </a:p>
          <a:p>
            <a:endParaRPr lang="en-US" dirty="0" smtClean="0"/>
          </a:p>
          <a:p>
            <a:r>
              <a:rPr lang="en-US" dirty="0" smtClean="0"/>
              <a:t>[root@station1 /]# </a:t>
            </a:r>
            <a:r>
              <a:rPr lang="en-US" dirty="0" err="1" smtClean="0"/>
              <a:t>cd</a:t>
            </a:r>
            <a:r>
              <a:rPr lang="en-US" dirty="0" smtClean="0"/>
              <a:t>  /</a:t>
            </a:r>
            <a:r>
              <a:rPr lang="en-US" dirty="0" err="1" smtClean="0"/>
              <a:t>mnt</a:t>
            </a:r>
            <a:r>
              <a:rPr lang="en-US" dirty="0" smtClean="0"/>
              <a:t>/Server</a:t>
            </a:r>
          </a:p>
          <a:p>
            <a:r>
              <a:rPr lang="en-US" dirty="0" smtClean="0"/>
              <a:t>		For switch into Server directory</a:t>
            </a:r>
          </a:p>
          <a:p>
            <a:endParaRPr lang="en-US" dirty="0" smtClean="0"/>
          </a:p>
          <a:p>
            <a:r>
              <a:rPr lang="en-US" dirty="0" smtClean="0"/>
              <a:t>[root@station1 Server]# rpm  -</a:t>
            </a:r>
            <a:r>
              <a:rPr lang="en-US" dirty="0" err="1" smtClean="0"/>
              <a:t>ivh</a:t>
            </a:r>
            <a:r>
              <a:rPr lang="en-US" dirty="0" smtClean="0"/>
              <a:t>  </a:t>
            </a:r>
            <a:r>
              <a:rPr lang="en-US" dirty="0" err="1" smtClean="0"/>
              <a:t>vsftpd</a:t>
            </a:r>
            <a:r>
              <a:rPr lang="en-US" dirty="0" smtClean="0"/>
              <a:t>*  </a:t>
            </a:r>
          </a:p>
          <a:p>
            <a:r>
              <a:rPr lang="en-US" dirty="0" smtClean="0"/>
              <a:t>		For install to ftp server packages</a:t>
            </a:r>
          </a:p>
          <a:p>
            <a:endParaRPr lang="en-US" dirty="0" smtClean="0"/>
          </a:p>
          <a:p>
            <a:r>
              <a:rPr lang="en-US" dirty="0" smtClean="0"/>
              <a:t>[root@station1 Server]# rpm  -</a:t>
            </a:r>
            <a:r>
              <a:rPr lang="en-US" dirty="0" err="1" smtClean="0"/>
              <a:t>ivh</a:t>
            </a:r>
            <a:r>
              <a:rPr lang="en-US" dirty="0" smtClean="0"/>
              <a:t>  </a:t>
            </a:r>
            <a:r>
              <a:rPr lang="en-US" dirty="0" err="1" smtClean="0"/>
              <a:t>createrepo</a:t>
            </a:r>
            <a:r>
              <a:rPr lang="en-US" dirty="0" smtClean="0"/>
              <a:t>*  </a:t>
            </a:r>
          </a:p>
          <a:p>
            <a:r>
              <a:rPr lang="en-US" dirty="0" smtClean="0"/>
              <a:t>		This package is use for configure to yum server</a:t>
            </a:r>
          </a:p>
        </p:txBody>
      </p:sp>
      <p:sp>
        <p:nvSpPr>
          <p:cNvPr id="12" name="Footer Placeholder 11"/>
          <p:cNvSpPr>
            <a:spLocks noGrp="1"/>
          </p:cNvSpPr>
          <p:nvPr>
            <p:ph type="ftr" sz="quarter" idx="11"/>
          </p:nvPr>
        </p:nvSpPr>
        <p:spPr/>
        <p:txBody>
          <a:bodyPr/>
          <a:lstStyle/>
          <a:p>
            <a:r>
              <a:rPr lang="en-US" dirty="0" smtClean="0"/>
              <a:t>SONI COMPUTER CLASSES</a:t>
            </a:r>
            <a:endParaRPr lang="en-US" dirty="0"/>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rot="-1620000">
            <a:off x="2345776" y="2844596"/>
            <a:ext cx="4648200" cy="1323439"/>
          </a:xfrm>
          <a:prstGeom prst="rect">
            <a:avLst/>
          </a:prstGeom>
          <a:noFill/>
          <a:effectLst>
            <a:outerShdw sx="156000" sy="156000" rotWithShape="0">
              <a:schemeClr val="bg2">
                <a:lumMod val="90000"/>
                <a:alpha val="27000"/>
              </a:schemeClr>
            </a:outerShdw>
          </a:effectLst>
        </p:spPr>
        <p:txBody>
          <a:bodyPr wrap="square" rtlCol="0">
            <a:spAutoFit/>
          </a:bodyPr>
          <a:lstStyle/>
          <a:p>
            <a:r>
              <a:rPr lang="en-US" sz="4000" dirty="0" smtClean="0">
                <a:solidFill>
                  <a:srgbClr val="FDE1BF"/>
                </a:solidFill>
              </a:rPr>
              <a:t> Ravi Kant </a:t>
            </a:r>
            <a:r>
              <a:rPr lang="en-US" sz="4000" dirty="0" err="1" smtClean="0">
                <a:solidFill>
                  <a:srgbClr val="FDE1BF"/>
                </a:solidFill>
              </a:rPr>
              <a:t>Soni</a:t>
            </a:r>
            <a:r>
              <a:rPr lang="en-US" sz="4000" dirty="0" smtClean="0">
                <a:solidFill>
                  <a:srgbClr val="FDE1BF"/>
                </a:solidFill>
              </a:rPr>
              <a:t> +918269000074</a:t>
            </a:r>
            <a:endParaRPr lang="en-US" sz="4000" dirty="0">
              <a:solidFill>
                <a:srgbClr val="FDE1BF"/>
              </a:solidFill>
            </a:endParaRPr>
          </a:p>
        </p:txBody>
      </p:sp>
      <p:sp>
        <p:nvSpPr>
          <p:cNvPr id="4" name="Freeform 3"/>
          <p:cNvSpPr/>
          <p:nvPr/>
        </p:nvSpPr>
        <p:spPr>
          <a:xfrm>
            <a:off x="0" y="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5" name="Picture 4" descr="images1.jpg"/>
          <p:cNvPicPr>
            <a:picLocks noChangeAspect="1"/>
          </p:cNvPicPr>
          <p:nvPr/>
        </p:nvPicPr>
        <p:blipFill>
          <a:blip r:embed="rId3"/>
          <a:stretch>
            <a:fillRect/>
          </a:stretch>
        </p:blipFill>
        <p:spPr>
          <a:xfrm>
            <a:off x="1" y="-38100"/>
            <a:ext cx="617714" cy="571500"/>
          </a:xfrm>
          <a:prstGeom prst="rect">
            <a:avLst/>
          </a:prstGeom>
        </p:spPr>
      </p:pic>
      <p:sp>
        <p:nvSpPr>
          <p:cNvPr id="6" name="Freeform 5"/>
          <p:cNvSpPr/>
          <p:nvPr/>
        </p:nvSpPr>
        <p:spPr>
          <a:xfrm>
            <a:off x="0" y="632460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TextBox 6"/>
          <p:cNvSpPr txBox="1"/>
          <p:nvPr/>
        </p:nvSpPr>
        <p:spPr>
          <a:xfrm>
            <a:off x="5257800" y="6488668"/>
            <a:ext cx="4343400" cy="369332"/>
          </a:xfrm>
          <a:custGeom>
            <a:avLst/>
            <a:gdLst>
              <a:gd name="connsiteX0" fmla="*/ 0 w 4343400"/>
              <a:gd name="connsiteY0" fmla="*/ 0 h 369332"/>
              <a:gd name="connsiteX1" fmla="*/ 4343400 w 4343400"/>
              <a:gd name="connsiteY1" fmla="*/ 0 h 369332"/>
              <a:gd name="connsiteX2" fmla="*/ 4343400 w 4343400"/>
              <a:gd name="connsiteY2" fmla="*/ 369332 h 369332"/>
              <a:gd name="connsiteX3" fmla="*/ 0 w 4343400"/>
              <a:gd name="connsiteY3" fmla="*/ 369332 h 369332"/>
              <a:gd name="connsiteX4" fmla="*/ 0 w 4343400"/>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369332">
                <a:moveTo>
                  <a:pt x="0" y="0"/>
                </a:moveTo>
                <a:lnTo>
                  <a:pt x="4343400" y="0"/>
                </a:lnTo>
                <a:lnTo>
                  <a:pt x="4343400" y="369332"/>
                </a:lnTo>
                <a:lnTo>
                  <a:pt x="0" y="369332"/>
                </a:lnTo>
                <a:lnTo>
                  <a:pt x="0" y="0"/>
                </a:lnTo>
                <a:close/>
              </a:path>
            </a:pathLst>
          </a:custGeom>
          <a:noFill/>
        </p:spPr>
        <p:txBody>
          <a:bodyPr wrap="square" rtlCol="0">
            <a:spAutoFit/>
          </a:bodyPr>
          <a:lstStyle/>
          <a:p>
            <a:r>
              <a:rPr lang="en-US" dirty="0" smtClean="0"/>
              <a:t> Ravi Kant </a:t>
            </a:r>
            <a:r>
              <a:rPr lang="en-US" dirty="0" err="1" smtClean="0"/>
              <a:t>Soni</a:t>
            </a:r>
            <a:r>
              <a:rPr lang="en-US" dirty="0" smtClean="0"/>
              <a:t> +918269000074</a:t>
            </a:r>
            <a:endParaRPr lang="en-US" dirty="0"/>
          </a:p>
        </p:txBody>
      </p:sp>
      <p:sp>
        <p:nvSpPr>
          <p:cNvPr id="8" name="Slide Number Placeholder 7"/>
          <p:cNvSpPr>
            <a:spLocks noGrp="1"/>
          </p:cNvSpPr>
          <p:nvPr>
            <p:ph type="sldNum" sz="quarter" idx="12"/>
          </p:nvPr>
        </p:nvSpPr>
        <p:spPr/>
        <p:txBody>
          <a:bodyPr/>
          <a:lstStyle/>
          <a:p>
            <a:fld id="{7278E106-62EC-41F2-90B3-FDFD6CA56EC6}" type="slidenum">
              <a:rPr lang="en-US" smtClean="0"/>
              <a:pPr/>
              <a:t>135</a:t>
            </a:fld>
            <a:endParaRPr lang="en-US" dirty="0"/>
          </a:p>
        </p:txBody>
      </p:sp>
      <p:sp>
        <p:nvSpPr>
          <p:cNvPr id="14" name="TextBox 13"/>
          <p:cNvSpPr txBox="1"/>
          <p:nvPr/>
        </p:nvSpPr>
        <p:spPr>
          <a:xfrm>
            <a:off x="228600" y="837486"/>
            <a:ext cx="8991600" cy="4801314"/>
          </a:xfrm>
          <a:prstGeom prst="rect">
            <a:avLst/>
          </a:prstGeom>
          <a:noFill/>
        </p:spPr>
        <p:txBody>
          <a:bodyPr wrap="square" rtlCol="0">
            <a:spAutoFit/>
          </a:bodyPr>
          <a:lstStyle/>
          <a:p>
            <a:r>
              <a:rPr lang="en-US" dirty="0" smtClean="0"/>
              <a:t>[root@station1 Server]# </a:t>
            </a:r>
            <a:r>
              <a:rPr lang="en-US" dirty="0" err="1" smtClean="0"/>
              <a:t>mkdir</a:t>
            </a:r>
            <a:r>
              <a:rPr lang="en-US" dirty="0" smtClean="0"/>
              <a:t>  /</a:t>
            </a:r>
            <a:r>
              <a:rPr lang="en-US" dirty="0" err="1" smtClean="0"/>
              <a:t>var</a:t>
            </a:r>
            <a:r>
              <a:rPr lang="en-US" dirty="0" smtClean="0"/>
              <a:t>/ftp/pub/yum</a:t>
            </a:r>
          </a:p>
          <a:p>
            <a:r>
              <a:rPr lang="en-US" dirty="0" smtClean="0"/>
              <a:t>		For create a directory where you will store all rpm</a:t>
            </a:r>
          </a:p>
          <a:p>
            <a:endParaRPr lang="en-US" dirty="0" smtClean="0"/>
          </a:p>
          <a:p>
            <a:r>
              <a:rPr lang="en-US" dirty="0" smtClean="0"/>
              <a:t>[root@station1 Server]# cp   -</a:t>
            </a:r>
            <a:r>
              <a:rPr lang="en-US" dirty="0" err="1" smtClean="0"/>
              <a:t>rv</a:t>
            </a:r>
            <a:r>
              <a:rPr lang="en-US" dirty="0" smtClean="0"/>
              <a:t>   *.rpm   /</a:t>
            </a:r>
            <a:r>
              <a:rPr lang="en-US" dirty="0" err="1" smtClean="0"/>
              <a:t>var</a:t>
            </a:r>
            <a:r>
              <a:rPr lang="en-US" dirty="0" smtClean="0"/>
              <a:t>/ftp/pub/yum</a:t>
            </a:r>
          </a:p>
          <a:p>
            <a:r>
              <a:rPr lang="en-US" dirty="0" smtClean="0"/>
              <a:t>		For copy all rpm files at yum folder</a:t>
            </a:r>
          </a:p>
          <a:p>
            <a:endParaRPr lang="en-US" dirty="0" smtClean="0"/>
          </a:p>
          <a:p>
            <a:r>
              <a:rPr lang="en-US" dirty="0" smtClean="0"/>
              <a:t>[root@station1 /]# </a:t>
            </a:r>
            <a:r>
              <a:rPr lang="en-US" dirty="0" err="1" smtClean="0"/>
              <a:t>umount</a:t>
            </a:r>
            <a:r>
              <a:rPr lang="en-US" dirty="0" smtClean="0"/>
              <a:t>   /</a:t>
            </a:r>
            <a:r>
              <a:rPr lang="en-US" dirty="0" err="1" smtClean="0"/>
              <a:t>mnt</a:t>
            </a:r>
            <a:endParaRPr lang="en-US" dirty="0" smtClean="0"/>
          </a:p>
          <a:p>
            <a:r>
              <a:rPr lang="en-US" dirty="0" smtClean="0"/>
              <a:t>		For </a:t>
            </a:r>
            <a:r>
              <a:rPr lang="en-US" dirty="0" err="1" smtClean="0"/>
              <a:t>umount</a:t>
            </a:r>
            <a:r>
              <a:rPr lang="en-US" dirty="0" smtClean="0"/>
              <a:t> to /</a:t>
            </a:r>
            <a:r>
              <a:rPr lang="en-US" dirty="0" err="1" smtClean="0"/>
              <a:t>mnt</a:t>
            </a:r>
            <a:r>
              <a:rPr lang="en-US" dirty="0" smtClean="0"/>
              <a:t> location ( after switch to / location )</a:t>
            </a:r>
          </a:p>
          <a:p>
            <a:endParaRPr lang="en-US" dirty="0" smtClean="0"/>
          </a:p>
          <a:p>
            <a:r>
              <a:rPr lang="en-US" dirty="0" smtClean="0"/>
              <a:t>[root@station1 /]# </a:t>
            </a:r>
            <a:r>
              <a:rPr lang="en-US" dirty="0" err="1" smtClean="0"/>
              <a:t>createrepo</a:t>
            </a:r>
            <a:r>
              <a:rPr lang="en-US" dirty="0" smtClean="0"/>
              <a:t>  /</a:t>
            </a:r>
            <a:r>
              <a:rPr lang="en-US" dirty="0" err="1" smtClean="0"/>
              <a:t>var</a:t>
            </a:r>
            <a:r>
              <a:rPr lang="en-US" dirty="0" smtClean="0"/>
              <a:t>/ftp/pub/yum</a:t>
            </a:r>
          </a:p>
          <a:p>
            <a:r>
              <a:rPr lang="en-US" dirty="0" smtClean="0"/>
              <a:t>		For configure to yum server</a:t>
            </a:r>
          </a:p>
          <a:p>
            <a:endParaRPr lang="en-US" dirty="0" smtClean="0"/>
          </a:p>
          <a:p>
            <a:r>
              <a:rPr lang="en-US" dirty="0" smtClean="0"/>
              <a:t>[root@station1 /]# service  </a:t>
            </a:r>
            <a:r>
              <a:rPr lang="en-US" dirty="0" err="1" smtClean="0"/>
              <a:t>vsftpd</a:t>
            </a:r>
            <a:r>
              <a:rPr lang="en-US" dirty="0" smtClean="0"/>
              <a:t>  restart</a:t>
            </a:r>
          </a:p>
          <a:p>
            <a:r>
              <a:rPr lang="en-US" dirty="0" smtClean="0"/>
              <a:t>		For restart to ftp service</a:t>
            </a:r>
          </a:p>
          <a:p>
            <a:endParaRPr lang="en-US" dirty="0" smtClean="0"/>
          </a:p>
          <a:p>
            <a:r>
              <a:rPr lang="en-US" dirty="0" smtClean="0"/>
              <a:t>[root@station1 /]# </a:t>
            </a:r>
            <a:r>
              <a:rPr lang="en-US" dirty="0" err="1" smtClean="0"/>
              <a:t>chkconfig</a:t>
            </a:r>
            <a:r>
              <a:rPr lang="en-US" dirty="0" smtClean="0"/>
              <a:t>  </a:t>
            </a:r>
            <a:r>
              <a:rPr lang="en-US" dirty="0" err="1" smtClean="0"/>
              <a:t>vsftpd</a:t>
            </a:r>
            <a:r>
              <a:rPr lang="en-US" dirty="0" smtClean="0"/>
              <a:t>  on</a:t>
            </a:r>
          </a:p>
          <a:p>
            <a:r>
              <a:rPr lang="en-US" dirty="0" smtClean="0"/>
              <a:t>		For permanently on to ftp service</a:t>
            </a:r>
          </a:p>
        </p:txBody>
      </p:sp>
      <p:sp>
        <p:nvSpPr>
          <p:cNvPr id="12" name="TextBox 11"/>
          <p:cNvSpPr txBox="1"/>
          <p:nvPr/>
        </p:nvSpPr>
        <p:spPr>
          <a:xfrm>
            <a:off x="5486400" y="5801380"/>
            <a:ext cx="3886200" cy="523220"/>
          </a:xfrm>
          <a:prstGeom prst="rect">
            <a:avLst/>
          </a:prstGeom>
          <a:noFill/>
        </p:spPr>
        <p:txBody>
          <a:bodyPr wrap="square" rtlCol="0">
            <a:spAutoFit/>
          </a:bodyPr>
          <a:lstStyle/>
          <a:p>
            <a:r>
              <a:rPr lang="en-US" sz="1400" dirty="0" smtClean="0"/>
              <a:t>CONGRATULATION YOUR YUM SERVER IS READY </a:t>
            </a:r>
          </a:p>
          <a:p>
            <a:r>
              <a:rPr lang="en-US" sz="1400" dirty="0" smtClean="0"/>
              <a:t>SWITCH TO CLIENT MACHINE</a:t>
            </a:r>
            <a:endParaRPr lang="en-US" sz="1400" dirty="0"/>
          </a:p>
        </p:txBody>
      </p:sp>
      <p:sp>
        <p:nvSpPr>
          <p:cNvPr id="11" name="TextBox 10"/>
          <p:cNvSpPr txBox="1"/>
          <p:nvPr/>
        </p:nvSpPr>
        <p:spPr>
          <a:xfrm>
            <a:off x="8686800" y="6093023"/>
            <a:ext cx="838200" cy="307777"/>
          </a:xfrm>
          <a:prstGeom prst="rect">
            <a:avLst/>
          </a:prstGeom>
          <a:noFill/>
        </p:spPr>
        <p:txBody>
          <a:bodyPr wrap="square" rtlCol="0">
            <a:spAutoFit/>
          </a:bodyPr>
          <a:lstStyle/>
          <a:p>
            <a:r>
              <a:rPr lang="en-US" sz="1400" b="1" dirty="0" smtClean="0"/>
              <a:t>END</a:t>
            </a:r>
            <a:endParaRPr lang="en-US" sz="1400" b="1" dirty="0"/>
          </a:p>
        </p:txBody>
      </p:sp>
      <p:sp>
        <p:nvSpPr>
          <p:cNvPr id="13" name="Footer Placeholder 12"/>
          <p:cNvSpPr>
            <a:spLocks noGrp="1"/>
          </p:cNvSpPr>
          <p:nvPr>
            <p:ph type="ftr" sz="quarter" idx="11"/>
          </p:nvPr>
        </p:nvSpPr>
        <p:spPr/>
        <p:txBody>
          <a:bodyPr/>
          <a:lstStyle/>
          <a:p>
            <a:r>
              <a:rPr lang="en-US" dirty="0" smtClean="0"/>
              <a:t>SONI COMPUTER CLASSES</a:t>
            </a:r>
            <a:endParaRPr lang="en-US" dirty="0"/>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cstate="print"/>
          <a:srcRect/>
          <a:stretch>
            <a:fillRect/>
          </a:stretch>
        </p:blipFill>
        <p:spPr bwMode="auto">
          <a:xfrm>
            <a:off x="7162800" y="4495800"/>
            <a:ext cx="1314450" cy="1314450"/>
          </a:xfrm>
          <a:prstGeom prst="rect">
            <a:avLst/>
          </a:prstGeom>
          <a:noFill/>
          <a:ln w="9525">
            <a:noFill/>
            <a:miter lim="800000"/>
            <a:headEnd/>
            <a:tailEnd/>
          </a:ln>
          <a:effectLst/>
        </p:spPr>
      </p:pic>
      <p:sp>
        <p:nvSpPr>
          <p:cNvPr id="10" name="TextBox 9"/>
          <p:cNvSpPr txBox="1"/>
          <p:nvPr/>
        </p:nvSpPr>
        <p:spPr>
          <a:xfrm rot="-1620000">
            <a:off x="2345776" y="2844596"/>
            <a:ext cx="4648200" cy="1323439"/>
          </a:xfrm>
          <a:prstGeom prst="rect">
            <a:avLst/>
          </a:prstGeom>
          <a:noFill/>
          <a:effectLst>
            <a:outerShdw sx="156000" sy="156000" rotWithShape="0">
              <a:schemeClr val="bg2">
                <a:lumMod val="90000"/>
                <a:alpha val="27000"/>
              </a:schemeClr>
            </a:outerShdw>
          </a:effectLst>
        </p:spPr>
        <p:txBody>
          <a:bodyPr wrap="square" rtlCol="0">
            <a:spAutoFit/>
          </a:bodyPr>
          <a:lstStyle/>
          <a:p>
            <a:r>
              <a:rPr lang="en-US" sz="4000" dirty="0" smtClean="0">
                <a:solidFill>
                  <a:srgbClr val="FDE1BF"/>
                </a:solidFill>
              </a:rPr>
              <a:t> Ravi Kant </a:t>
            </a:r>
            <a:r>
              <a:rPr lang="en-US" sz="4000" dirty="0" err="1" smtClean="0">
                <a:solidFill>
                  <a:srgbClr val="FDE1BF"/>
                </a:solidFill>
              </a:rPr>
              <a:t>Soni</a:t>
            </a:r>
            <a:r>
              <a:rPr lang="en-US" sz="4000" dirty="0" smtClean="0">
                <a:solidFill>
                  <a:srgbClr val="FDE1BF"/>
                </a:solidFill>
              </a:rPr>
              <a:t> +918269000074</a:t>
            </a:r>
            <a:endParaRPr lang="en-US" sz="4000" dirty="0">
              <a:solidFill>
                <a:srgbClr val="FDE1BF"/>
              </a:solidFill>
            </a:endParaRPr>
          </a:p>
        </p:txBody>
      </p:sp>
      <p:sp>
        <p:nvSpPr>
          <p:cNvPr id="4" name="Freeform 3"/>
          <p:cNvSpPr/>
          <p:nvPr/>
        </p:nvSpPr>
        <p:spPr>
          <a:xfrm>
            <a:off x="0" y="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5" name="Picture 4" descr="images1.jpg"/>
          <p:cNvPicPr>
            <a:picLocks noChangeAspect="1"/>
          </p:cNvPicPr>
          <p:nvPr/>
        </p:nvPicPr>
        <p:blipFill>
          <a:blip r:embed="rId4"/>
          <a:stretch>
            <a:fillRect/>
          </a:stretch>
        </p:blipFill>
        <p:spPr>
          <a:xfrm>
            <a:off x="1" y="-38100"/>
            <a:ext cx="617714" cy="571500"/>
          </a:xfrm>
          <a:prstGeom prst="rect">
            <a:avLst/>
          </a:prstGeom>
        </p:spPr>
      </p:pic>
      <p:sp>
        <p:nvSpPr>
          <p:cNvPr id="6" name="Freeform 5"/>
          <p:cNvSpPr/>
          <p:nvPr/>
        </p:nvSpPr>
        <p:spPr>
          <a:xfrm>
            <a:off x="0" y="632460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TextBox 6"/>
          <p:cNvSpPr txBox="1"/>
          <p:nvPr/>
        </p:nvSpPr>
        <p:spPr>
          <a:xfrm>
            <a:off x="5257800" y="6488668"/>
            <a:ext cx="4343400" cy="369332"/>
          </a:xfrm>
          <a:custGeom>
            <a:avLst/>
            <a:gdLst>
              <a:gd name="connsiteX0" fmla="*/ 0 w 4343400"/>
              <a:gd name="connsiteY0" fmla="*/ 0 h 369332"/>
              <a:gd name="connsiteX1" fmla="*/ 4343400 w 4343400"/>
              <a:gd name="connsiteY1" fmla="*/ 0 h 369332"/>
              <a:gd name="connsiteX2" fmla="*/ 4343400 w 4343400"/>
              <a:gd name="connsiteY2" fmla="*/ 369332 h 369332"/>
              <a:gd name="connsiteX3" fmla="*/ 0 w 4343400"/>
              <a:gd name="connsiteY3" fmla="*/ 369332 h 369332"/>
              <a:gd name="connsiteX4" fmla="*/ 0 w 4343400"/>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369332">
                <a:moveTo>
                  <a:pt x="0" y="0"/>
                </a:moveTo>
                <a:lnTo>
                  <a:pt x="4343400" y="0"/>
                </a:lnTo>
                <a:lnTo>
                  <a:pt x="4343400" y="369332"/>
                </a:lnTo>
                <a:lnTo>
                  <a:pt x="0" y="369332"/>
                </a:lnTo>
                <a:lnTo>
                  <a:pt x="0" y="0"/>
                </a:lnTo>
                <a:close/>
              </a:path>
            </a:pathLst>
          </a:custGeom>
          <a:noFill/>
        </p:spPr>
        <p:txBody>
          <a:bodyPr wrap="square" rtlCol="0">
            <a:spAutoFit/>
          </a:bodyPr>
          <a:lstStyle/>
          <a:p>
            <a:r>
              <a:rPr lang="en-US" dirty="0" smtClean="0"/>
              <a:t> Ravi Kant </a:t>
            </a:r>
            <a:r>
              <a:rPr lang="en-US" dirty="0" err="1" smtClean="0"/>
              <a:t>Soni</a:t>
            </a:r>
            <a:r>
              <a:rPr lang="en-US" dirty="0" smtClean="0"/>
              <a:t> +918269000074</a:t>
            </a:r>
            <a:endParaRPr lang="en-US" dirty="0"/>
          </a:p>
        </p:txBody>
      </p:sp>
      <p:sp>
        <p:nvSpPr>
          <p:cNvPr id="8" name="Slide Number Placeholder 7"/>
          <p:cNvSpPr>
            <a:spLocks noGrp="1"/>
          </p:cNvSpPr>
          <p:nvPr>
            <p:ph type="sldNum" sz="quarter" idx="12"/>
          </p:nvPr>
        </p:nvSpPr>
        <p:spPr/>
        <p:txBody>
          <a:bodyPr/>
          <a:lstStyle/>
          <a:p>
            <a:fld id="{7278E106-62EC-41F2-90B3-FDFD6CA56EC6}" type="slidenum">
              <a:rPr lang="en-US" smtClean="0"/>
              <a:pPr/>
              <a:t>136</a:t>
            </a:fld>
            <a:endParaRPr lang="en-US" dirty="0"/>
          </a:p>
        </p:txBody>
      </p:sp>
      <p:sp>
        <p:nvSpPr>
          <p:cNvPr id="9" name="TextBox 8"/>
          <p:cNvSpPr txBox="1"/>
          <p:nvPr/>
        </p:nvSpPr>
        <p:spPr>
          <a:xfrm>
            <a:off x="0" y="-4465"/>
            <a:ext cx="9144000" cy="461665"/>
          </a:xfrm>
          <a:prstGeom prst="rect">
            <a:avLst/>
          </a:prstGeom>
          <a:noFill/>
        </p:spPr>
        <p:txBody>
          <a:bodyPr wrap="square" rtlCol="0">
            <a:spAutoFit/>
          </a:bodyPr>
          <a:lstStyle/>
          <a:p>
            <a:pPr algn="ctr"/>
            <a:r>
              <a:rPr lang="en-US" sz="2400" b="1" dirty="0" smtClean="0">
                <a:solidFill>
                  <a:schemeClr val="bg1"/>
                </a:solidFill>
              </a:rPr>
              <a:t>SAMBA SERVER</a:t>
            </a:r>
            <a:endParaRPr lang="en-US" sz="2400" b="1" dirty="0">
              <a:solidFill>
                <a:schemeClr val="bg1"/>
              </a:solidFill>
            </a:endParaRPr>
          </a:p>
        </p:txBody>
      </p:sp>
      <p:pic>
        <p:nvPicPr>
          <p:cNvPr id="12" name="Picture 2"/>
          <p:cNvPicPr>
            <a:picLocks noChangeAspect="1" noChangeArrowheads="1"/>
          </p:cNvPicPr>
          <p:nvPr/>
        </p:nvPicPr>
        <p:blipFill>
          <a:blip r:embed="rId5" cstate="print"/>
          <a:srcRect/>
          <a:stretch>
            <a:fillRect/>
          </a:stretch>
        </p:blipFill>
        <p:spPr bwMode="auto">
          <a:xfrm>
            <a:off x="3255815" y="1143001"/>
            <a:ext cx="2078185" cy="1523999"/>
          </a:xfrm>
          <a:prstGeom prst="rect">
            <a:avLst/>
          </a:prstGeom>
          <a:noFill/>
          <a:ln w="9525">
            <a:noFill/>
            <a:miter lim="800000"/>
            <a:headEnd/>
            <a:tailEnd/>
          </a:ln>
          <a:effectLst/>
        </p:spPr>
      </p:pic>
      <p:pic>
        <p:nvPicPr>
          <p:cNvPr id="13" name="Picture 2"/>
          <p:cNvPicPr>
            <a:picLocks noChangeAspect="1" noChangeArrowheads="1"/>
          </p:cNvPicPr>
          <p:nvPr/>
        </p:nvPicPr>
        <p:blipFill>
          <a:blip r:embed="rId3" cstate="print"/>
          <a:srcRect/>
          <a:stretch>
            <a:fillRect/>
          </a:stretch>
        </p:blipFill>
        <p:spPr bwMode="auto">
          <a:xfrm>
            <a:off x="5010150" y="4495800"/>
            <a:ext cx="1314450" cy="1314450"/>
          </a:xfrm>
          <a:prstGeom prst="rect">
            <a:avLst/>
          </a:prstGeom>
          <a:noFill/>
          <a:ln w="9525">
            <a:noFill/>
            <a:miter lim="800000"/>
            <a:headEnd/>
            <a:tailEnd/>
          </a:ln>
          <a:effectLst/>
        </p:spPr>
      </p:pic>
      <p:pic>
        <p:nvPicPr>
          <p:cNvPr id="14" name="Picture 2"/>
          <p:cNvPicPr>
            <a:picLocks noChangeAspect="1" noChangeArrowheads="1"/>
          </p:cNvPicPr>
          <p:nvPr/>
        </p:nvPicPr>
        <p:blipFill>
          <a:blip r:embed="rId3" cstate="print"/>
          <a:srcRect/>
          <a:stretch>
            <a:fillRect/>
          </a:stretch>
        </p:blipFill>
        <p:spPr bwMode="auto">
          <a:xfrm>
            <a:off x="2971800" y="4552950"/>
            <a:ext cx="1314450" cy="1314450"/>
          </a:xfrm>
          <a:prstGeom prst="rect">
            <a:avLst/>
          </a:prstGeom>
          <a:noFill/>
          <a:ln w="9525">
            <a:noFill/>
            <a:miter lim="800000"/>
            <a:headEnd/>
            <a:tailEnd/>
          </a:ln>
          <a:effectLst/>
        </p:spPr>
      </p:pic>
      <p:pic>
        <p:nvPicPr>
          <p:cNvPr id="15" name="Picture 2"/>
          <p:cNvPicPr>
            <a:picLocks noChangeAspect="1" noChangeArrowheads="1"/>
          </p:cNvPicPr>
          <p:nvPr/>
        </p:nvPicPr>
        <p:blipFill>
          <a:blip r:embed="rId3" cstate="print"/>
          <a:srcRect/>
          <a:stretch>
            <a:fillRect/>
          </a:stretch>
        </p:blipFill>
        <p:spPr bwMode="auto">
          <a:xfrm>
            <a:off x="914400" y="4552950"/>
            <a:ext cx="1314450" cy="1314450"/>
          </a:xfrm>
          <a:prstGeom prst="rect">
            <a:avLst/>
          </a:prstGeom>
          <a:noFill/>
          <a:ln w="9525">
            <a:noFill/>
            <a:miter lim="800000"/>
            <a:headEnd/>
            <a:tailEnd/>
          </a:ln>
          <a:effectLst/>
        </p:spPr>
      </p:pic>
      <p:sp>
        <p:nvSpPr>
          <p:cNvPr id="30" name="TextBox 29"/>
          <p:cNvSpPr txBox="1"/>
          <p:nvPr/>
        </p:nvSpPr>
        <p:spPr>
          <a:xfrm>
            <a:off x="457200" y="1944469"/>
            <a:ext cx="3200400" cy="646331"/>
          </a:xfrm>
          <a:prstGeom prst="rect">
            <a:avLst/>
          </a:prstGeom>
          <a:noFill/>
        </p:spPr>
        <p:txBody>
          <a:bodyPr wrap="square" rtlCol="0">
            <a:spAutoFit/>
          </a:bodyPr>
          <a:lstStyle/>
          <a:p>
            <a:r>
              <a:rPr lang="en-US" dirty="0" smtClean="0"/>
              <a:t>I want to share data from linux server for windows client</a:t>
            </a:r>
            <a:endParaRPr lang="en-US" dirty="0"/>
          </a:p>
        </p:txBody>
      </p:sp>
      <p:cxnSp>
        <p:nvCxnSpPr>
          <p:cNvPr id="32" name="Straight Connector 31"/>
          <p:cNvCxnSpPr/>
          <p:nvPr/>
        </p:nvCxnSpPr>
        <p:spPr>
          <a:xfrm>
            <a:off x="1676400" y="3505200"/>
            <a:ext cx="6324600" cy="1588"/>
          </a:xfrm>
          <a:prstGeom prst="line">
            <a:avLst/>
          </a:prstGeom>
          <a:ln>
            <a:solidFill>
              <a:srgbClr val="139402"/>
            </a:solidFill>
          </a:ln>
        </p:spPr>
        <p:style>
          <a:lnRef idx="2">
            <a:schemeClr val="accent2"/>
          </a:lnRef>
          <a:fillRef idx="0">
            <a:schemeClr val="accent2"/>
          </a:fillRef>
          <a:effectRef idx="1">
            <a:schemeClr val="accent2"/>
          </a:effectRef>
          <a:fontRef idx="minor">
            <a:schemeClr val="tx1"/>
          </a:fontRef>
        </p:style>
      </p:cxnSp>
      <p:cxnSp>
        <p:nvCxnSpPr>
          <p:cNvPr id="35" name="Straight Connector 34"/>
          <p:cNvCxnSpPr/>
          <p:nvPr/>
        </p:nvCxnSpPr>
        <p:spPr>
          <a:xfrm rot="5400000">
            <a:off x="1027906" y="4152900"/>
            <a:ext cx="1296194" cy="794"/>
          </a:xfrm>
          <a:prstGeom prst="line">
            <a:avLst/>
          </a:prstGeom>
          <a:ln>
            <a:solidFill>
              <a:srgbClr val="139402"/>
            </a:solidFill>
          </a:ln>
        </p:spPr>
        <p:style>
          <a:lnRef idx="2">
            <a:schemeClr val="accent2"/>
          </a:lnRef>
          <a:fillRef idx="0">
            <a:schemeClr val="accent2"/>
          </a:fillRef>
          <a:effectRef idx="1">
            <a:schemeClr val="accent2"/>
          </a:effectRef>
          <a:fontRef idx="minor">
            <a:schemeClr val="tx1"/>
          </a:fontRef>
        </p:style>
      </p:cxnSp>
      <p:cxnSp>
        <p:nvCxnSpPr>
          <p:cNvPr id="42" name="Straight Connector 41"/>
          <p:cNvCxnSpPr/>
          <p:nvPr/>
        </p:nvCxnSpPr>
        <p:spPr>
          <a:xfrm rot="5400000">
            <a:off x="3086100" y="4152900"/>
            <a:ext cx="1296194" cy="794"/>
          </a:xfrm>
          <a:prstGeom prst="line">
            <a:avLst/>
          </a:prstGeom>
          <a:ln>
            <a:solidFill>
              <a:srgbClr val="139402"/>
            </a:solidFill>
          </a:ln>
        </p:spPr>
        <p:style>
          <a:lnRef idx="2">
            <a:schemeClr val="accent2"/>
          </a:lnRef>
          <a:fillRef idx="0">
            <a:schemeClr val="accent2"/>
          </a:fillRef>
          <a:effectRef idx="1">
            <a:schemeClr val="accent2"/>
          </a:effectRef>
          <a:fontRef idx="minor">
            <a:schemeClr val="tx1"/>
          </a:fontRef>
        </p:style>
      </p:cxnSp>
      <p:cxnSp>
        <p:nvCxnSpPr>
          <p:cNvPr id="43" name="Straight Connector 42"/>
          <p:cNvCxnSpPr/>
          <p:nvPr/>
        </p:nvCxnSpPr>
        <p:spPr>
          <a:xfrm rot="5400000">
            <a:off x="5142706" y="4152900"/>
            <a:ext cx="1296194" cy="794"/>
          </a:xfrm>
          <a:prstGeom prst="line">
            <a:avLst/>
          </a:prstGeom>
          <a:ln>
            <a:solidFill>
              <a:srgbClr val="139402"/>
            </a:solidFill>
          </a:ln>
        </p:spPr>
        <p:style>
          <a:lnRef idx="2">
            <a:schemeClr val="accent2"/>
          </a:lnRef>
          <a:fillRef idx="0">
            <a:schemeClr val="accent2"/>
          </a:fillRef>
          <a:effectRef idx="1">
            <a:schemeClr val="accent2"/>
          </a:effectRef>
          <a:fontRef idx="minor">
            <a:schemeClr val="tx1"/>
          </a:fontRef>
        </p:style>
      </p:cxnSp>
      <p:cxnSp>
        <p:nvCxnSpPr>
          <p:cNvPr id="48" name="Straight Connector 47"/>
          <p:cNvCxnSpPr/>
          <p:nvPr/>
        </p:nvCxnSpPr>
        <p:spPr>
          <a:xfrm rot="5400000">
            <a:off x="4153297" y="3009503"/>
            <a:ext cx="990600" cy="794"/>
          </a:xfrm>
          <a:prstGeom prst="line">
            <a:avLst/>
          </a:prstGeom>
          <a:ln>
            <a:solidFill>
              <a:srgbClr val="139402"/>
            </a:solidFill>
          </a:ln>
        </p:spPr>
        <p:style>
          <a:lnRef idx="2">
            <a:schemeClr val="accent2"/>
          </a:lnRef>
          <a:fillRef idx="0">
            <a:schemeClr val="accent2"/>
          </a:fillRef>
          <a:effectRef idx="1">
            <a:schemeClr val="accent2"/>
          </a:effectRef>
          <a:fontRef idx="minor">
            <a:schemeClr val="tx1"/>
          </a:fontRef>
        </p:style>
      </p:cxnSp>
      <p:sp>
        <p:nvSpPr>
          <p:cNvPr id="51" name="TextBox 50"/>
          <p:cNvSpPr txBox="1"/>
          <p:nvPr/>
        </p:nvSpPr>
        <p:spPr>
          <a:xfrm>
            <a:off x="762000" y="5715000"/>
            <a:ext cx="1600200" cy="369332"/>
          </a:xfrm>
          <a:prstGeom prst="rect">
            <a:avLst/>
          </a:prstGeom>
          <a:noFill/>
        </p:spPr>
        <p:txBody>
          <a:bodyPr wrap="square" rtlCol="0">
            <a:spAutoFit/>
          </a:bodyPr>
          <a:lstStyle/>
          <a:p>
            <a:pPr algn="ctr"/>
            <a:r>
              <a:rPr lang="en-US" b="1" dirty="0" smtClean="0"/>
              <a:t>SMB CLIENTS</a:t>
            </a:r>
            <a:endParaRPr lang="en-US" b="1" dirty="0"/>
          </a:p>
        </p:txBody>
      </p:sp>
      <p:sp>
        <p:nvSpPr>
          <p:cNvPr id="52" name="TextBox 51"/>
          <p:cNvSpPr txBox="1"/>
          <p:nvPr/>
        </p:nvSpPr>
        <p:spPr>
          <a:xfrm>
            <a:off x="1295400" y="4953000"/>
            <a:ext cx="990600" cy="381000"/>
          </a:xfrm>
          <a:prstGeom prst="rect">
            <a:avLst/>
          </a:prstGeom>
          <a:noFill/>
        </p:spPr>
        <p:txBody>
          <a:bodyPr wrap="square" rtlCol="0">
            <a:spAutoFit/>
          </a:bodyPr>
          <a:lstStyle/>
          <a:p>
            <a:r>
              <a:rPr lang="en-US" dirty="0" smtClean="0"/>
              <a:t>LINUX</a:t>
            </a:r>
            <a:endParaRPr lang="en-US" dirty="0"/>
          </a:p>
        </p:txBody>
      </p:sp>
      <p:sp>
        <p:nvSpPr>
          <p:cNvPr id="53" name="TextBox 52"/>
          <p:cNvSpPr txBox="1"/>
          <p:nvPr/>
        </p:nvSpPr>
        <p:spPr>
          <a:xfrm>
            <a:off x="3429000" y="4953000"/>
            <a:ext cx="990600" cy="381000"/>
          </a:xfrm>
          <a:prstGeom prst="rect">
            <a:avLst/>
          </a:prstGeom>
          <a:noFill/>
        </p:spPr>
        <p:txBody>
          <a:bodyPr wrap="square" rtlCol="0">
            <a:spAutoFit/>
          </a:bodyPr>
          <a:lstStyle/>
          <a:p>
            <a:r>
              <a:rPr lang="en-US" dirty="0" smtClean="0"/>
              <a:t>UNIX</a:t>
            </a:r>
            <a:endParaRPr lang="en-US" dirty="0"/>
          </a:p>
        </p:txBody>
      </p:sp>
      <p:sp>
        <p:nvSpPr>
          <p:cNvPr id="54" name="TextBox 53"/>
          <p:cNvSpPr txBox="1"/>
          <p:nvPr/>
        </p:nvSpPr>
        <p:spPr>
          <a:xfrm>
            <a:off x="5410200" y="4876800"/>
            <a:ext cx="990600" cy="381000"/>
          </a:xfrm>
          <a:prstGeom prst="rect">
            <a:avLst/>
          </a:prstGeom>
          <a:noFill/>
        </p:spPr>
        <p:txBody>
          <a:bodyPr wrap="square" rtlCol="0">
            <a:spAutoFit/>
          </a:bodyPr>
          <a:lstStyle/>
          <a:p>
            <a:r>
              <a:rPr lang="en-US" dirty="0" smtClean="0"/>
              <a:t>W2k8</a:t>
            </a:r>
            <a:endParaRPr lang="en-US" dirty="0"/>
          </a:p>
        </p:txBody>
      </p:sp>
      <p:sp>
        <p:nvSpPr>
          <p:cNvPr id="55" name="TextBox 54"/>
          <p:cNvSpPr txBox="1"/>
          <p:nvPr/>
        </p:nvSpPr>
        <p:spPr>
          <a:xfrm>
            <a:off x="7772400" y="4876800"/>
            <a:ext cx="1219200" cy="369332"/>
          </a:xfrm>
          <a:prstGeom prst="rect">
            <a:avLst/>
          </a:prstGeom>
          <a:noFill/>
        </p:spPr>
        <p:txBody>
          <a:bodyPr wrap="square" rtlCol="0">
            <a:spAutoFit/>
          </a:bodyPr>
          <a:lstStyle/>
          <a:p>
            <a:r>
              <a:rPr lang="en-US" b="1" dirty="0" smtClean="0"/>
              <a:t>XP</a:t>
            </a:r>
            <a:endParaRPr lang="en-US" b="1" dirty="0"/>
          </a:p>
        </p:txBody>
      </p:sp>
      <p:sp>
        <p:nvSpPr>
          <p:cNvPr id="58" name="TextBox 57"/>
          <p:cNvSpPr txBox="1"/>
          <p:nvPr/>
        </p:nvSpPr>
        <p:spPr>
          <a:xfrm>
            <a:off x="2971800" y="5715000"/>
            <a:ext cx="1524000" cy="369332"/>
          </a:xfrm>
          <a:prstGeom prst="rect">
            <a:avLst/>
          </a:prstGeom>
          <a:noFill/>
        </p:spPr>
        <p:txBody>
          <a:bodyPr wrap="square" rtlCol="0">
            <a:spAutoFit/>
          </a:bodyPr>
          <a:lstStyle/>
          <a:p>
            <a:pPr algn="ctr"/>
            <a:r>
              <a:rPr lang="en-US" b="1" dirty="0" smtClean="0"/>
              <a:t>SMB CLIENTS</a:t>
            </a:r>
            <a:endParaRPr lang="en-US" b="1" dirty="0"/>
          </a:p>
        </p:txBody>
      </p:sp>
      <p:sp>
        <p:nvSpPr>
          <p:cNvPr id="59" name="TextBox 58"/>
          <p:cNvSpPr txBox="1"/>
          <p:nvPr/>
        </p:nvSpPr>
        <p:spPr>
          <a:xfrm>
            <a:off x="4953000" y="5715000"/>
            <a:ext cx="1600200" cy="369332"/>
          </a:xfrm>
          <a:prstGeom prst="rect">
            <a:avLst/>
          </a:prstGeom>
          <a:noFill/>
        </p:spPr>
        <p:txBody>
          <a:bodyPr wrap="square" rtlCol="0">
            <a:spAutoFit/>
          </a:bodyPr>
          <a:lstStyle/>
          <a:p>
            <a:pPr algn="ctr"/>
            <a:r>
              <a:rPr lang="en-US" b="1" dirty="0" smtClean="0"/>
              <a:t>SMB CLIENTS</a:t>
            </a:r>
            <a:endParaRPr lang="en-US" b="1" dirty="0"/>
          </a:p>
        </p:txBody>
      </p:sp>
      <p:sp>
        <p:nvSpPr>
          <p:cNvPr id="61" name="TextBox 60"/>
          <p:cNvSpPr txBox="1"/>
          <p:nvPr/>
        </p:nvSpPr>
        <p:spPr>
          <a:xfrm>
            <a:off x="7010400" y="5726668"/>
            <a:ext cx="1828800" cy="369332"/>
          </a:xfrm>
          <a:prstGeom prst="rect">
            <a:avLst/>
          </a:prstGeom>
          <a:noFill/>
        </p:spPr>
        <p:txBody>
          <a:bodyPr wrap="square" rtlCol="0">
            <a:spAutoFit/>
          </a:bodyPr>
          <a:lstStyle/>
          <a:p>
            <a:pPr algn="ctr"/>
            <a:r>
              <a:rPr lang="en-US" b="1" dirty="0" smtClean="0"/>
              <a:t>SMB CLIENTS</a:t>
            </a:r>
            <a:endParaRPr lang="en-US" b="1" dirty="0"/>
          </a:p>
        </p:txBody>
      </p:sp>
      <p:sp>
        <p:nvSpPr>
          <p:cNvPr id="62" name="TextBox 61"/>
          <p:cNvSpPr txBox="1"/>
          <p:nvPr/>
        </p:nvSpPr>
        <p:spPr>
          <a:xfrm>
            <a:off x="2895600" y="926068"/>
            <a:ext cx="3733800" cy="369332"/>
          </a:xfrm>
          <a:prstGeom prst="rect">
            <a:avLst/>
          </a:prstGeom>
          <a:noFill/>
        </p:spPr>
        <p:txBody>
          <a:bodyPr wrap="square" rtlCol="0">
            <a:spAutoFit/>
          </a:bodyPr>
          <a:lstStyle/>
          <a:p>
            <a:pPr algn="ctr"/>
            <a:r>
              <a:rPr lang="en-US" b="1" dirty="0" smtClean="0"/>
              <a:t>LINUX SERVER</a:t>
            </a:r>
            <a:endParaRPr lang="en-US" b="1" dirty="0"/>
          </a:p>
        </p:txBody>
      </p:sp>
      <p:cxnSp>
        <p:nvCxnSpPr>
          <p:cNvPr id="33" name="Straight Connector 32"/>
          <p:cNvCxnSpPr/>
          <p:nvPr/>
        </p:nvCxnSpPr>
        <p:spPr>
          <a:xfrm rot="5400000">
            <a:off x="7353300" y="4152106"/>
            <a:ext cx="1296194" cy="794"/>
          </a:xfrm>
          <a:prstGeom prst="line">
            <a:avLst/>
          </a:prstGeom>
          <a:ln>
            <a:solidFill>
              <a:srgbClr val="139402"/>
            </a:solidFill>
          </a:ln>
        </p:spPr>
        <p:style>
          <a:lnRef idx="2">
            <a:schemeClr val="accent2"/>
          </a:lnRef>
          <a:fillRef idx="0">
            <a:schemeClr val="accent2"/>
          </a:fillRef>
          <a:effectRef idx="1">
            <a:schemeClr val="accent2"/>
          </a:effectRef>
          <a:fontRef idx="minor">
            <a:schemeClr val="tx1"/>
          </a:fontRef>
        </p:style>
      </p:cxnSp>
      <p:sp>
        <p:nvSpPr>
          <p:cNvPr id="31" name="Footer Placeholder 30"/>
          <p:cNvSpPr>
            <a:spLocks noGrp="1"/>
          </p:cNvSpPr>
          <p:nvPr>
            <p:ph type="ftr" sz="quarter" idx="11"/>
          </p:nvPr>
        </p:nvSpPr>
        <p:spPr/>
        <p:txBody>
          <a:bodyPr/>
          <a:lstStyle/>
          <a:p>
            <a:r>
              <a:rPr lang="en-US" dirty="0" smtClean="0"/>
              <a:t>SONI COMPUTER CLASSES</a:t>
            </a:r>
            <a:endParaRPr lang="en-US" dirty="0"/>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rot="-1620000">
            <a:off x="2345776" y="2844596"/>
            <a:ext cx="4648200" cy="1323439"/>
          </a:xfrm>
          <a:prstGeom prst="rect">
            <a:avLst/>
          </a:prstGeom>
          <a:noFill/>
          <a:effectLst>
            <a:outerShdw sx="156000" sy="156000" rotWithShape="0">
              <a:schemeClr val="bg2">
                <a:lumMod val="90000"/>
                <a:alpha val="27000"/>
              </a:schemeClr>
            </a:outerShdw>
          </a:effectLst>
        </p:spPr>
        <p:txBody>
          <a:bodyPr wrap="square" rtlCol="0">
            <a:spAutoFit/>
          </a:bodyPr>
          <a:lstStyle/>
          <a:p>
            <a:r>
              <a:rPr lang="en-US" sz="4000" dirty="0" smtClean="0">
                <a:solidFill>
                  <a:srgbClr val="FDE1BF"/>
                </a:solidFill>
              </a:rPr>
              <a:t> Ravi Kant </a:t>
            </a:r>
            <a:r>
              <a:rPr lang="en-US" sz="4000" dirty="0" err="1" smtClean="0">
                <a:solidFill>
                  <a:srgbClr val="FDE1BF"/>
                </a:solidFill>
              </a:rPr>
              <a:t>Soni</a:t>
            </a:r>
            <a:r>
              <a:rPr lang="en-US" sz="4000" dirty="0" smtClean="0">
                <a:solidFill>
                  <a:srgbClr val="FDE1BF"/>
                </a:solidFill>
              </a:rPr>
              <a:t> +918269000074</a:t>
            </a:r>
            <a:endParaRPr lang="en-US" sz="4000" dirty="0">
              <a:solidFill>
                <a:srgbClr val="FDE1BF"/>
              </a:solidFill>
            </a:endParaRPr>
          </a:p>
        </p:txBody>
      </p:sp>
      <p:sp>
        <p:nvSpPr>
          <p:cNvPr id="4" name="Freeform 3"/>
          <p:cNvSpPr/>
          <p:nvPr/>
        </p:nvSpPr>
        <p:spPr>
          <a:xfrm>
            <a:off x="0" y="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5" name="Picture 4" descr="images1.jpg"/>
          <p:cNvPicPr>
            <a:picLocks noChangeAspect="1"/>
          </p:cNvPicPr>
          <p:nvPr/>
        </p:nvPicPr>
        <p:blipFill>
          <a:blip r:embed="rId3"/>
          <a:stretch>
            <a:fillRect/>
          </a:stretch>
        </p:blipFill>
        <p:spPr>
          <a:xfrm>
            <a:off x="1" y="-38100"/>
            <a:ext cx="617714" cy="571500"/>
          </a:xfrm>
          <a:prstGeom prst="rect">
            <a:avLst/>
          </a:prstGeom>
        </p:spPr>
      </p:pic>
      <p:sp>
        <p:nvSpPr>
          <p:cNvPr id="6" name="Freeform 5"/>
          <p:cNvSpPr/>
          <p:nvPr/>
        </p:nvSpPr>
        <p:spPr>
          <a:xfrm>
            <a:off x="0" y="632460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TextBox 6"/>
          <p:cNvSpPr txBox="1"/>
          <p:nvPr/>
        </p:nvSpPr>
        <p:spPr>
          <a:xfrm>
            <a:off x="5257800" y="6488668"/>
            <a:ext cx="4343400" cy="369332"/>
          </a:xfrm>
          <a:custGeom>
            <a:avLst/>
            <a:gdLst>
              <a:gd name="connsiteX0" fmla="*/ 0 w 4343400"/>
              <a:gd name="connsiteY0" fmla="*/ 0 h 369332"/>
              <a:gd name="connsiteX1" fmla="*/ 4343400 w 4343400"/>
              <a:gd name="connsiteY1" fmla="*/ 0 h 369332"/>
              <a:gd name="connsiteX2" fmla="*/ 4343400 w 4343400"/>
              <a:gd name="connsiteY2" fmla="*/ 369332 h 369332"/>
              <a:gd name="connsiteX3" fmla="*/ 0 w 4343400"/>
              <a:gd name="connsiteY3" fmla="*/ 369332 h 369332"/>
              <a:gd name="connsiteX4" fmla="*/ 0 w 4343400"/>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369332">
                <a:moveTo>
                  <a:pt x="0" y="0"/>
                </a:moveTo>
                <a:lnTo>
                  <a:pt x="4343400" y="0"/>
                </a:lnTo>
                <a:lnTo>
                  <a:pt x="4343400" y="369332"/>
                </a:lnTo>
                <a:lnTo>
                  <a:pt x="0" y="369332"/>
                </a:lnTo>
                <a:lnTo>
                  <a:pt x="0" y="0"/>
                </a:lnTo>
                <a:close/>
              </a:path>
            </a:pathLst>
          </a:custGeom>
          <a:noFill/>
        </p:spPr>
        <p:txBody>
          <a:bodyPr wrap="square" rtlCol="0">
            <a:spAutoFit/>
          </a:bodyPr>
          <a:lstStyle/>
          <a:p>
            <a:r>
              <a:rPr lang="en-US" dirty="0" smtClean="0"/>
              <a:t> Ravi Kant </a:t>
            </a:r>
            <a:r>
              <a:rPr lang="en-US" dirty="0" err="1" smtClean="0"/>
              <a:t>Soni</a:t>
            </a:r>
            <a:r>
              <a:rPr lang="en-US" dirty="0" smtClean="0"/>
              <a:t> +918269000074</a:t>
            </a:r>
            <a:endParaRPr lang="en-US" dirty="0"/>
          </a:p>
        </p:txBody>
      </p:sp>
      <p:sp>
        <p:nvSpPr>
          <p:cNvPr id="8" name="Slide Number Placeholder 7"/>
          <p:cNvSpPr>
            <a:spLocks noGrp="1"/>
          </p:cNvSpPr>
          <p:nvPr>
            <p:ph type="sldNum" sz="quarter" idx="12"/>
          </p:nvPr>
        </p:nvSpPr>
        <p:spPr/>
        <p:txBody>
          <a:bodyPr/>
          <a:lstStyle/>
          <a:p>
            <a:fld id="{7278E106-62EC-41F2-90B3-FDFD6CA56EC6}" type="slidenum">
              <a:rPr lang="en-US" smtClean="0"/>
              <a:pPr/>
              <a:t>137</a:t>
            </a:fld>
            <a:endParaRPr lang="en-US" dirty="0"/>
          </a:p>
        </p:txBody>
      </p:sp>
      <p:sp>
        <p:nvSpPr>
          <p:cNvPr id="11" name="TextBox 10"/>
          <p:cNvSpPr txBox="1"/>
          <p:nvPr/>
        </p:nvSpPr>
        <p:spPr>
          <a:xfrm>
            <a:off x="0" y="76200"/>
            <a:ext cx="9144000" cy="430887"/>
          </a:xfrm>
          <a:prstGeom prst="rect">
            <a:avLst/>
          </a:prstGeom>
          <a:noFill/>
        </p:spPr>
        <p:txBody>
          <a:bodyPr wrap="square" rtlCol="0">
            <a:spAutoFit/>
          </a:bodyPr>
          <a:lstStyle/>
          <a:p>
            <a:pPr algn="ctr"/>
            <a:r>
              <a:rPr lang="en-US" sz="2200" b="1" dirty="0" smtClean="0">
                <a:solidFill>
                  <a:schemeClr val="bg1">
                    <a:lumMod val="95000"/>
                  </a:schemeClr>
                </a:solidFill>
              </a:rPr>
              <a:t>SAMBA SERVER</a:t>
            </a:r>
            <a:endParaRPr lang="en-US" sz="2200" b="1" dirty="0">
              <a:solidFill>
                <a:schemeClr val="bg1">
                  <a:lumMod val="95000"/>
                </a:schemeClr>
              </a:solidFill>
            </a:endParaRPr>
          </a:p>
        </p:txBody>
      </p:sp>
      <p:sp>
        <p:nvSpPr>
          <p:cNvPr id="14" name="TextBox 13"/>
          <p:cNvSpPr txBox="1"/>
          <p:nvPr/>
        </p:nvSpPr>
        <p:spPr>
          <a:xfrm>
            <a:off x="152400" y="1023878"/>
            <a:ext cx="8915400" cy="3170099"/>
          </a:xfrm>
          <a:prstGeom prst="rect">
            <a:avLst/>
          </a:prstGeom>
          <a:noFill/>
        </p:spPr>
        <p:txBody>
          <a:bodyPr wrap="square" rtlCol="0">
            <a:spAutoFit/>
          </a:bodyPr>
          <a:lstStyle/>
          <a:p>
            <a:pPr lvl="2">
              <a:buFont typeface="Wingdings" pitchFamily="2" charset="2"/>
              <a:buChar char="v"/>
            </a:pPr>
            <a:r>
              <a:rPr lang="en-US" sz="2000" dirty="0" smtClean="0"/>
              <a:t>     Configuration of SMB SERVER</a:t>
            </a:r>
          </a:p>
          <a:p>
            <a:r>
              <a:rPr lang="en-US" sz="2000" dirty="0" smtClean="0"/>
              <a:t>		SMB is specially use for share the data from linux server to 			windows clients. For install to samba server first </a:t>
            </a:r>
          </a:p>
          <a:p>
            <a:r>
              <a:rPr lang="en-US" sz="2000" dirty="0" smtClean="0"/>
              <a:t>		configure to YUM client</a:t>
            </a:r>
          </a:p>
          <a:p>
            <a:endParaRPr lang="en-US" sz="2000" dirty="0" smtClean="0"/>
          </a:p>
          <a:p>
            <a:r>
              <a:rPr lang="en-US" sz="2000" dirty="0" smtClean="0"/>
              <a:t>[root@station1 /]# yum  install  samba*</a:t>
            </a:r>
          </a:p>
          <a:p>
            <a:r>
              <a:rPr lang="en-US" sz="2000" dirty="0" smtClean="0"/>
              <a:t>		For install to packages of samba</a:t>
            </a:r>
          </a:p>
          <a:p>
            <a:endParaRPr lang="en-US" sz="2000" dirty="0" smtClean="0"/>
          </a:p>
          <a:p>
            <a:r>
              <a:rPr lang="en-US" sz="2000" dirty="0" smtClean="0"/>
              <a:t>[root@station1 /]# </a:t>
            </a:r>
            <a:r>
              <a:rPr lang="en-US" sz="2000" dirty="0" err="1" smtClean="0"/>
              <a:t>mkdir</a:t>
            </a:r>
            <a:r>
              <a:rPr lang="en-US" sz="2000" dirty="0" smtClean="0"/>
              <a:t>   -p   /IANT/lab{1,2,3,4,5} </a:t>
            </a:r>
          </a:p>
          <a:p>
            <a:r>
              <a:rPr lang="en-US" sz="2000" dirty="0" smtClean="0"/>
              <a:t>		Create any directory for share</a:t>
            </a:r>
          </a:p>
        </p:txBody>
      </p:sp>
      <p:sp>
        <p:nvSpPr>
          <p:cNvPr id="12" name="Footer Placeholder 11"/>
          <p:cNvSpPr>
            <a:spLocks noGrp="1"/>
          </p:cNvSpPr>
          <p:nvPr>
            <p:ph type="ftr" sz="quarter" idx="11"/>
          </p:nvPr>
        </p:nvSpPr>
        <p:spPr/>
        <p:txBody>
          <a:bodyPr/>
          <a:lstStyle/>
          <a:p>
            <a:r>
              <a:rPr lang="en-US" dirty="0" smtClean="0"/>
              <a:t>SONI COMPUTER CLASSES</a:t>
            </a:r>
            <a:endParaRPr lang="en-US" dirty="0"/>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rot="-1620000">
            <a:off x="2345776" y="2844596"/>
            <a:ext cx="4648200" cy="1323439"/>
          </a:xfrm>
          <a:prstGeom prst="rect">
            <a:avLst/>
          </a:prstGeom>
          <a:noFill/>
          <a:effectLst>
            <a:outerShdw sx="156000" sy="156000" rotWithShape="0">
              <a:schemeClr val="bg2">
                <a:lumMod val="90000"/>
                <a:alpha val="27000"/>
              </a:schemeClr>
            </a:outerShdw>
          </a:effectLst>
        </p:spPr>
        <p:txBody>
          <a:bodyPr wrap="square" rtlCol="0">
            <a:spAutoFit/>
          </a:bodyPr>
          <a:lstStyle/>
          <a:p>
            <a:r>
              <a:rPr lang="en-US" sz="4000" dirty="0" smtClean="0">
                <a:solidFill>
                  <a:srgbClr val="FDE1BF"/>
                </a:solidFill>
              </a:rPr>
              <a:t> Ravi Kant </a:t>
            </a:r>
            <a:r>
              <a:rPr lang="en-US" sz="4000" dirty="0" err="1" smtClean="0">
                <a:solidFill>
                  <a:srgbClr val="FDE1BF"/>
                </a:solidFill>
              </a:rPr>
              <a:t>Soni</a:t>
            </a:r>
            <a:r>
              <a:rPr lang="en-US" sz="4000" dirty="0" smtClean="0">
                <a:solidFill>
                  <a:srgbClr val="FDE1BF"/>
                </a:solidFill>
              </a:rPr>
              <a:t> +918269000074</a:t>
            </a:r>
            <a:endParaRPr lang="en-US" sz="4000" dirty="0">
              <a:solidFill>
                <a:srgbClr val="FDE1BF"/>
              </a:solidFill>
            </a:endParaRPr>
          </a:p>
        </p:txBody>
      </p:sp>
      <p:sp>
        <p:nvSpPr>
          <p:cNvPr id="4" name="Freeform 3"/>
          <p:cNvSpPr/>
          <p:nvPr/>
        </p:nvSpPr>
        <p:spPr>
          <a:xfrm>
            <a:off x="0" y="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5" name="Picture 4" descr="images1.jpg"/>
          <p:cNvPicPr>
            <a:picLocks noChangeAspect="1"/>
          </p:cNvPicPr>
          <p:nvPr/>
        </p:nvPicPr>
        <p:blipFill>
          <a:blip r:embed="rId3"/>
          <a:stretch>
            <a:fillRect/>
          </a:stretch>
        </p:blipFill>
        <p:spPr>
          <a:xfrm>
            <a:off x="1" y="-38100"/>
            <a:ext cx="617714" cy="571500"/>
          </a:xfrm>
          <a:prstGeom prst="rect">
            <a:avLst/>
          </a:prstGeom>
        </p:spPr>
      </p:pic>
      <p:sp>
        <p:nvSpPr>
          <p:cNvPr id="6" name="Freeform 5"/>
          <p:cNvSpPr/>
          <p:nvPr/>
        </p:nvSpPr>
        <p:spPr>
          <a:xfrm>
            <a:off x="0" y="632460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TextBox 6"/>
          <p:cNvSpPr txBox="1"/>
          <p:nvPr/>
        </p:nvSpPr>
        <p:spPr>
          <a:xfrm>
            <a:off x="5257800" y="6488668"/>
            <a:ext cx="4343400" cy="369332"/>
          </a:xfrm>
          <a:custGeom>
            <a:avLst/>
            <a:gdLst>
              <a:gd name="connsiteX0" fmla="*/ 0 w 4343400"/>
              <a:gd name="connsiteY0" fmla="*/ 0 h 369332"/>
              <a:gd name="connsiteX1" fmla="*/ 4343400 w 4343400"/>
              <a:gd name="connsiteY1" fmla="*/ 0 h 369332"/>
              <a:gd name="connsiteX2" fmla="*/ 4343400 w 4343400"/>
              <a:gd name="connsiteY2" fmla="*/ 369332 h 369332"/>
              <a:gd name="connsiteX3" fmla="*/ 0 w 4343400"/>
              <a:gd name="connsiteY3" fmla="*/ 369332 h 369332"/>
              <a:gd name="connsiteX4" fmla="*/ 0 w 4343400"/>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369332">
                <a:moveTo>
                  <a:pt x="0" y="0"/>
                </a:moveTo>
                <a:lnTo>
                  <a:pt x="4343400" y="0"/>
                </a:lnTo>
                <a:lnTo>
                  <a:pt x="4343400" y="369332"/>
                </a:lnTo>
                <a:lnTo>
                  <a:pt x="0" y="369332"/>
                </a:lnTo>
                <a:lnTo>
                  <a:pt x="0" y="0"/>
                </a:lnTo>
                <a:close/>
              </a:path>
            </a:pathLst>
          </a:custGeom>
          <a:noFill/>
        </p:spPr>
        <p:txBody>
          <a:bodyPr wrap="square" rtlCol="0">
            <a:spAutoFit/>
          </a:bodyPr>
          <a:lstStyle/>
          <a:p>
            <a:r>
              <a:rPr lang="en-US" dirty="0" smtClean="0"/>
              <a:t> Ravi Kant </a:t>
            </a:r>
            <a:r>
              <a:rPr lang="en-US" dirty="0" err="1" smtClean="0"/>
              <a:t>Soni</a:t>
            </a:r>
            <a:r>
              <a:rPr lang="en-US" dirty="0" smtClean="0"/>
              <a:t> +918269000074</a:t>
            </a:r>
            <a:endParaRPr lang="en-US" dirty="0"/>
          </a:p>
        </p:txBody>
      </p:sp>
      <p:sp>
        <p:nvSpPr>
          <p:cNvPr id="8" name="Slide Number Placeholder 7"/>
          <p:cNvSpPr>
            <a:spLocks noGrp="1"/>
          </p:cNvSpPr>
          <p:nvPr>
            <p:ph type="sldNum" sz="quarter" idx="12"/>
          </p:nvPr>
        </p:nvSpPr>
        <p:spPr/>
        <p:txBody>
          <a:bodyPr/>
          <a:lstStyle/>
          <a:p>
            <a:fld id="{7278E106-62EC-41F2-90B3-FDFD6CA56EC6}" type="slidenum">
              <a:rPr lang="en-US" smtClean="0"/>
              <a:pPr/>
              <a:t>138</a:t>
            </a:fld>
            <a:endParaRPr lang="en-US" dirty="0"/>
          </a:p>
        </p:txBody>
      </p:sp>
      <p:sp>
        <p:nvSpPr>
          <p:cNvPr id="11" name="TextBox 10"/>
          <p:cNvSpPr txBox="1"/>
          <p:nvPr/>
        </p:nvSpPr>
        <p:spPr>
          <a:xfrm>
            <a:off x="0" y="76200"/>
            <a:ext cx="9144000" cy="430887"/>
          </a:xfrm>
          <a:prstGeom prst="rect">
            <a:avLst/>
          </a:prstGeom>
          <a:noFill/>
        </p:spPr>
        <p:txBody>
          <a:bodyPr wrap="square" rtlCol="0">
            <a:spAutoFit/>
          </a:bodyPr>
          <a:lstStyle/>
          <a:p>
            <a:pPr algn="ctr"/>
            <a:r>
              <a:rPr lang="en-US" sz="2200" b="1" dirty="0" smtClean="0">
                <a:solidFill>
                  <a:schemeClr val="bg1">
                    <a:lumMod val="95000"/>
                  </a:schemeClr>
                </a:solidFill>
              </a:rPr>
              <a:t>SAMBA SERVER</a:t>
            </a:r>
            <a:endParaRPr lang="en-US" sz="2200" b="1" dirty="0">
              <a:solidFill>
                <a:schemeClr val="bg1">
                  <a:lumMod val="95000"/>
                </a:schemeClr>
              </a:solidFill>
            </a:endParaRPr>
          </a:p>
        </p:txBody>
      </p:sp>
      <p:sp>
        <p:nvSpPr>
          <p:cNvPr id="14" name="TextBox 13"/>
          <p:cNvSpPr txBox="1"/>
          <p:nvPr/>
        </p:nvSpPr>
        <p:spPr>
          <a:xfrm>
            <a:off x="-76200" y="533400"/>
            <a:ext cx="9296400" cy="5816977"/>
          </a:xfrm>
          <a:prstGeom prst="rect">
            <a:avLst/>
          </a:prstGeom>
          <a:noFill/>
        </p:spPr>
        <p:txBody>
          <a:bodyPr wrap="square" rtlCol="0">
            <a:spAutoFit/>
          </a:bodyPr>
          <a:lstStyle/>
          <a:p>
            <a:r>
              <a:rPr lang="en-US" dirty="0" smtClean="0"/>
              <a:t>[root@station1 /]# vim  /etc/samba/</a:t>
            </a:r>
            <a:r>
              <a:rPr lang="en-US" dirty="0" err="1" smtClean="0"/>
              <a:t>smb.conf</a:t>
            </a:r>
            <a:endParaRPr lang="en-US" dirty="0" smtClean="0"/>
          </a:p>
          <a:p>
            <a:r>
              <a:rPr lang="en-US" dirty="0" smtClean="0"/>
              <a:t>		</a:t>
            </a:r>
            <a:r>
              <a:rPr lang="en-US" b="1" dirty="0" smtClean="0"/>
              <a:t>workgroup  =  indore</a:t>
            </a:r>
            <a:r>
              <a:rPr lang="en-US" dirty="0" smtClean="0"/>
              <a:t>			line no. 74</a:t>
            </a:r>
          </a:p>
          <a:p>
            <a:r>
              <a:rPr lang="en-US" sz="1200" dirty="0" smtClean="0"/>
              <a:t>		</a:t>
            </a:r>
          </a:p>
          <a:p>
            <a:r>
              <a:rPr lang="en-US" dirty="0" smtClean="0"/>
              <a:t>		</a:t>
            </a:r>
            <a:r>
              <a:rPr lang="en-US" b="1" dirty="0" smtClean="0"/>
              <a:t>[IANT]</a:t>
            </a:r>
            <a:r>
              <a:rPr lang="en-US" dirty="0" smtClean="0"/>
              <a:t>					share name</a:t>
            </a:r>
          </a:p>
          <a:p>
            <a:r>
              <a:rPr lang="en-US" dirty="0" smtClean="0"/>
              <a:t>		</a:t>
            </a:r>
            <a:r>
              <a:rPr lang="en-US" b="1" dirty="0" smtClean="0"/>
              <a:t>comment = IANT </a:t>
            </a:r>
            <a:r>
              <a:rPr lang="en-US" dirty="0" smtClean="0"/>
              <a:t>				comment</a:t>
            </a:r>
          </a:p>
          <a:p>
            <a:r>
              <a:rPr lang="en-US" dirty="0" smtClean="0"/>
              <a:t>		</a:t>
            </a:r>
            <a:r>
              <a:rPr lang="en-US" b="1" dirty="0" smtClean="0"/>
              <a:t>path = /IANT</a:t>
            </a:r>
            <a:r>
              <a:rPr lang="en-US" dirty="0" smtClean="0"/>
              <a:t>				location of the folder</a:t>
            </a:r>
          </a:p>
          <a:p>
            <a:r>
              <a:rPr lang="en-US" b="1" dirty="0" smtClean="0"/>
              <a:t>		valid users = user1				</a:t>
            </a:r>
            <a:r>
              <a:rPr lang="en-US" dirty="0" smtClean="0"/>
              <a:t>allow to only user1</a:t>
            </a:r>
          </a:p>
          <a:p>
            <a:r>
              <a:rPr lang="en-US" b="1" dirty="0" smtClean="0"/>
              <a:t>		hosts allow = 172.24.0.2			</a:t>
            </a:r>
            <a:r>
              <a:rPr lang="en-US" dirty="0" smtClean="0"/>
              <a:t>user1 can access from this IP</a:t>
            </a:r>
          </a:p>
          <a:p>
            <a:r>
              <a:rPr lang="en-US" b="1" dirty="0" smtClean="0"/>
              <a:t>		public = yes				</a:t>
            </a:r>
          </a:p>
          <a:p>
            <a:r>
              <a:rPr lang="en-US" b="1" dirty="0" smtClean="0"/>
              <a:t>		writable = yes</a:t>
            </a:r>
          </a:p>
          <a:p>
            <a:r>
              <a:rPr lang="en-US" b="1" dirty="0" smtClean="0"/>
              <a:t>		printable = yes</a:t>
            </a:r>
          </a:p>
          <a:p>
            <a:r>
              <a:rPr lang="en-US" b="1" dirty="0" smtClean="0"/>
              <a:t>		</a:t>
            </a:r>
            <a:r>
              <a:rPr lang="en-US" b="1" dirty="0" err="1" smtClean="0"/>
              <a:t>browseable</a:t>
            </a:r>
            <a:r>
              <a:rPr lang="en-US" b="1" dirty="0" smtClean="0"/>
              <a:t> = yes</a:t>
            </a:r>
          </a:p>
          <a:p>
            <a:endParaRPr lang="en-US" sz="1000" dirty="0" smtClean="0"/>
          </a:p>
          <a:p>
            <a:r>
              <a:rPr lang="en-US" sz="1400" dirty="0" smtClean="0"/>
              <a:t>	</a:t>
            </a:r>
            <a:r>
              <a:rPr lang="en-US" sz="1400" dirty="0" err="1" smtClean="0"/>
              <a:t>esc:wq</a:t>
            </a:r>
            <a:r>
              <a:rPr lang="en-US" sz="1400" dirty="0" smtClean="0"/>
              <a:t>	(Save &amp; exit)</a:t>
            </a:r>
          </a:p>
          <a:p>
            <a:endParaRPr lang="en-US" sz="1400" dirty="0" smtClean="0"/>
          </a:p>
          <a:p>
            <a:r>
              <a:rPr lang="en-US" dirty="0" smtClean="0"/>
              <a:t>   [root@station1 /]# </a:t>
            </a:r>
            <a:r>
              <a:rPr lang="en-US" dirty="0" err="1" smtClean="0"/>
              <a:t>adduser</a:t>
            </a:r>
            <a:r>
              <a:rPr lang="en-US" dirty="0" smtClean="0"/>
              <a:t>  user1</a:t>
            </a:r>
          </a:p>
          <a:p>
            <a:r>
              <a:rPr lang="en-US" dirty="0" smtClean="0"/>
              <a:t>		Create user for access to share folder from 172.24.0.1</a:t>
            </a:r>
          </a:p>
          <a:p>
            <a:endParaRPr lang="en-US" sz="1200" dirty="0" smtClean="0"/>
          </a:p>
          <a:p>
            <a:r>
              <a:rPr lang="en-US" dirty="0" smtClean="0"/>
              <a:t>   [root@station1 /]# </a:t>
            </a:r>
            <a:r>
              <a:rPr lang="en-US" dirty="0" err="1" smtClean="0"/>
              <a:t>smbpasswd</a:t>
            </a:r>
            <a:r>
              <a:rPr lang="en-US" dirty="0" smtClean="0"/>
              <a:t>  -a  user1</a:t>
            </a:r>
          </a:p>
          <a:p>
            <a:r>
              <a:rPr lang="en-US" dirty="0" smtClean="0"/>
              <a:t>   password:123</a:t>
            </a:r>
          </a:p>
          <a:p>
            <a:r>
              <a:rPr lang="en-US" dirty="0" smtClean="0"/>
              <a:t>   Retype-password:123</a:t>
            </a:r>
          </a:p>
          <a:p>
            <a:r>
              <a:rPr lang="en-US" dirty="0" smtClean="0"/>
              <a:t>		For set </a:t>
            </a:r>
            <a:r>
              <a:rPr lang="en-US" dirty="0" err="1" smtClean="0"/>
              <a:t>smb</a:t>
            </a:r>
            <a:r>
              <a:rPr lang="en-US" dirty="0" smtClean="0"/>
              <a:t> password to user1, we don’t need to set password via </a:t>
            </a:r>
            <a:r>
              <a:rPr lang="en-US" dirty="0" err="1" smtClean="0"/>
              <a:t>passwd</a:t>
            </a:r>
            <a:endParaRPr lang="en-US" dirty="0" smtClean="0"/>
          </a:p>
        </p:txBody>
      </p:sp>
      <p:cxnSp>
        <p:nvCxnSpPr>
          <p:cNvPr id="13" name="Straight Arrow Connector 12"/>
          <p:cNvCxnSpPr/>
          <p:nvPr/>
        </p:nvCxnSpPr>
        <p:spPr>
          <a:xfrm>
            <a:off x="3810000" y="1447800"/>
            <a:ext cx="2514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810000" y="1752600"/>
            <a:ext cx="2514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3810000" y="2057400"/>
            <a:ext cx="2514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3810000" y="2286000"/>
            <a:ext cx="2514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4343400" y="2589212"/>
            <a:ext cx="1981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Footer Placeholder 14"/>
          <p:cNvSpPr>
            <a:spLocks noGrp="1"/>
          </p:cNvSpPr>
          <p:nvPr>
            <p:ph type="ftr" sz="quarter" idx="11"/>
          </p:nvPr>
        </p:nvSpPr>
        <p:spPr/>
        <p:txBody>
          <a:bodyPr/>
          <a:lstStyle/>
          <a:p>
            <a:r>
              <a:rPr lang="en-US" dirty="0" smtClean="0"/>
              <a:t>SONI COMPUTER CLASSES</a:t>
            </a:r>
            <a:endParaRPr lang="en-US" dirty="0"/>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rot="-1620000">
            <a:off x="2345776" y="2844596"/>
            <a:ext cx="4648200" cy="1323439"/>
          </a:xfrm>
          <a:prstGeom prst="rect">
            <a:avLst/>
          </a:prstGeom>
          <a:noFill/>
          <a:effectLst>
            <a:outerShdw sx="156000" sy="156000" rotWithShape="0">
              <a:schemeClr val="bg2">
                <a:lumMod val="90000"/>
                <a:alpha val="27000"/>
              </a:schemeClr>
            </a:outerShdw>
          </a:effectLst>
        </p:spPr>
        <p:txBody>
          <a:bodyPr wrap="square" rtlCol="0">
            <a:spAutoFit/>
          </a:bodyPr>
          <a:lstStyle/>
          <a:p>
            <a:r>
              <a:rPr lang="en-US" sz="4000" dirty="0" smtClean="0">
                <a:solidFill>
                  <a:srgbClr val="FDE1BF"/>
                </a:solidFill>
              </a:rPr>
              <a:t> Ravi Kant </a:t>
            </a:r>
            <a:r>
              <a:rPr lang="en-US" sz="4000" dirty="0" err="1" smtClean="0">
                <a:solidFill>
                  <a:srgbClr val="FDE1BF"/>
                </a:solidFill>
              </a:rPr>
              <a:t>Soni</a:t>
            </a:r>
            <a:r>
              <a:rPr lang="en-US" sz="4000" dirty="0" smtClean="0">
                <a:solidFill>
                  <a:srgbClr val="FDE1BF"/>
                </a:solidFill>
              </a:rPr>
              <a:t> +918269000074</a:t>
            </a:r>
            <a:endParaRPr lang="en-US" sz="4000" dirty="0">
              <a:solidFill>
                <a:srgbClr val="FDE1BF"/>
              </a:solidFill>
            </a:endParaRPr>
          </a:p>
        </p:txBody>
      </p:sp>
      <p:sp>
        <p:nvSpPr>
          <p:cNvPr id="4" name="Freeform 3"/>
          <p:cNvSpPr/>
          <p:nvPr/>
        </p:nvSpPr>
        <p:spPr>
          <a:xfrm>
            <a:off x="0" y="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5" name="Picture 4" descr="images1.jpg"/>
          <p:cNvPicPr>
            <a:picLocks noChangeAspect="1"/>
          </p:cNvPicPr>
          <p:nvPr/>
        </p:nvPicPr>
        <p:blipFill>
          <a:blip r:embed="rId3"/>
          <a:stretch>
            <a:fillRect/>
          </a:stretch>
        </p:blipFill>
        <p:spPr>
          <a:xfrm>
            <a:off x="1" y="-38100"/>
            <a:ext cx="617714" cy="571500"/>
          </a:xfrm>
          <a:prstGeom prst="rect">
            <a:avLst/>
          </a:prstGeom>
        </p:spPr>
      </p:pic>
      <p:sp>
        <p:nvSpPr>
          <p:cNvPr id="6" name="Freeform 5"/>
          <p:cNvSpPr/>
          <p:nvPr/>
        </p:nvSpPr>
        <p:spPr>
          <a:xfrm>
            <a:off x="0" y="632460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TextBox 6"/>
          <p:cNvSpPr txBox="1"/>
          <p:nvPr/>
        </p:nvSpPr>
        <p:spPr>
          <a:xfrm>
            <a:off x="5257800" y="6488668"/>
            <a:ext cx="4343400" cy="369332"/>
          </a:xfrm>
          <a:custGeom>
            <a:avLst/>
            <a:gdLst>
              <a:gd name="connsiteX0" fmla="*/ 0 w 4343400"/>
              <a:gd name="connsiteY0" fmla="*/ 0 h 369332"/>
              <a:gd name="connsiteX1" fmla="*/ 4343400 w 4343400"/>
              <a:gd name="connsiteY1" fmla="*/ 0 h 369332"/>
              <a:gd name="connsiteX2" fmla="*/ 4343400 w 4343400"/>
              <a:gd name="connsiteY2" fmla="*/ 369332 h 369332"/>
              <a:gd name="connsiteX3" fmla="*/ 0 w 4343400"/>
              <a:gd name="connsiteY3" fmla="*/ 369332 h 369332"/>
              <a:gd name="connsiteX4" fmla="*/ 0 w 4343400"/>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369332">
                <a:moveTo>
                  <a:pt x="0" y="0"/>
                </a:moveTo>
                <a:lnTo>
                  <a:pt x="4343400" y="0"/>
                </a:lnTo>
                <a:lnTo>
                  <a:pt x="4343400" y="369332"/>
                </a:lnTo>
                <a:lnTo>
                  <a:pt x="0" y="369332"/>
                </a:lnTo>
                <a:lnTo>
                  <a:pt x="0" y="0"/>
                </a:lnTo>
                <a:close/>
              </a:path>
            </a:pathLst>
          </a:custGeom>
          <a:noFill/>
        </p:spPr>
        <p:txBody>
          <a:bodyPr wrap="square" rtlCol="0">
            <a:spAutoFit/>
          </a:bodyPr>
          <a:lstStyle/>
          <a:p>
            <a:r>
              <a:rPr lang="en-US" dirty="0" smtClean="0"/>
              <a:t> Ravi Kant </a:t>
            </a:r>
            <a:r>
              <a:rPr lang="en-US" dirty="0" err="1" smtClean="0"/>
              <a:t>Soni</a:t>
            </a:r>
            <a:r>
              <a:rPr lang="en-US" dirty="0" smtClean="0"/>
              <a:t> +918269000074</a:t>
            </a:r>
            <a:endParaRPr lang="en-US" dirty="0"/>
          </a:p>
        </p:txBody>
      </p:sp>
      <p:sp>
        <p:nvSpPr>
          <p:cNvPr id="8" name="Slide Number Placeholder 7"/>
          <p:cNvSpPr>
            <a:spLocks noGrp="1"/>
          </p:cNvSpPr>
          <p:nvPr>
            <p:ph type="sldNum" sz="quarter" idx="12"/>
          </p:nvPr>
        </p:nvSpPr>
        <p:spPr/>
        <p:txBody>
          <a:bodyPr/>
          <a:lstStyle/>
          <a:p>
            <a:fld id="{7278E106-62EC-41F2-90B3-FDFD6CA56EC6}" type="slidenum">
              <a:rPr lang="en-US" smtClean="0"/>
              <a:pPr/>
              <a:t>139</a:t>
            </a:fld>
            <a:endParaRPr lang="en-US" dirty="0"/>
          </a:p>
        </p:txBody>
      </p:sp>
      <p:sp>
        <p:nvSpPr>
          <p:cNvPr id="14" name="TextBox 13"/>
          <p:cNvSpPr txBox="1"/>
          <p:nvPr/>
        </p:nvSpPr>
        <p:spPr>
          <a:xfrm>
            <a:off x="228600" y="837486"/>
            <a:ext cx="8991600" cy="5355312"/>
          </a:xfrm>
          <a:prstGeom prst="rect">
            <a:avLst/>
          </a:prstGeom>
          <a:noFill/>
        </p:spPr>
        <p:txBody>
          <a:bodyPr wrap="square" rtlCol="0">
            <a:spAutoFit/>
          </a:bodyPr>
          <a:lstStyle/>
          <a:p>
            <a:r>
              <a:rPr lang="en-US" dirty="0" smtClean="0"/>
              <a:t>[root@station1 /]# setup</a:t>
            </a:r>
          </a:p>
          <a:p>
            <a:r>
              <a:rPr lang="en-US" dirty="0" smtClean="0"/>
              <a:t>		For view the status of </a:t>
            </a:r>
            <a:r>
              <a:rPr lang="en-US" dirty="0" err="1" smtClean="0"/>
              <a:t>selinux</a:t>
            </a:r>
            <a:r>
              <a:rPr lang="en-US" dirty="0" smtClean="0"/>
              <a:t> in </a:t>
            </a:r>
            <a:r>
              <a:rPr lang="en-US" b="1" dirty="0" smtClean="0"/>
              <a:t>Firewall Configuration</a:t>
            </a:r>
          </a:p>
          <a:p>
            <a:r>
              <a:rPr lang="en-US" b="1" dirty="0" smtClean="0"/>
              <a:t>		</a:t>
            </a:r>
            <a:r>
              <a:rPr lang="en-US" dirty="0" smtClean="0"/>
              <a:t>security level should be disabled</a:t>
            </a:r>
          </a:p>
          <a:p>
            <a:endParaRPr lang="en-US" dirty="0" smtClean="0"/>
          </a:p>
          <a:p>
            <a:r>
              <a:rPr lang="en-US" dirty="0" smtClean="0"/>
              <a:t>[root@station1 /]# </a:t>
            </a:r>
            <a:r>
              <a:rPr lang="en-US" dirty="0" err="1" smtClean="0"/>
              <a:t>chcon</a:t>
            </a:r>
            <a:r>
              <a:rPr lang="en-US" dirty="0" smtClean="0"/>
              <a:t>  -t  </a:t>
            </a:r>
            <a:r>
              <a:rPr lang="en-US" dirty="0" err="1" smtClean="0"/>
              <a:t>samba_share_t</a:t>
            </a:r>
            <a:r>
              <a:rPr lang="en-US" dirty="0" smtClean="0"/>
              <a:t>  /IANT   -R</a:t>
            </a:r>
          </a:p>
          <a:p>
            <a:r>
              <a:rPr lang="en-US" dirty="0" smtClean="0"/>
              <a:t>		Change </a:t>
            </a:r>
            <a:r>
              <a:rPr lang="en-US" dirty="0" err="1" smtClean="0"/>
              <a:t>selinux</a:t>
            </a:r>
            <a:r>
              <a:rPr lang="en-US" dirty="0" smtClean="0"/>
              <a:t> context ( if  </a:t>
            </a:r>
            <a:r>
              <a:rPr lang="en-US" dirty="0" err="1" smtClean="0"/>
              <a:t>selinux</a:t>
            </a:r>
            <a:r>
              <a:rPr lang="en-US" dirty="0" smtClean="0"/>
              <a:t> is enabled )</a:t>
            </a:r>
          </a:p>
          <a:p>
            <a:endParaRPr lang="en-US" dirty="0" smtClean="0"/>
          </a:p>
          <a:p>
            <a:r>
              <a:rPr lang="en-US" dirty="0" smtClean="0"/>
              <a:t>[root@station1 /]# </a:t>
            </a:r>
            <a:r>
              <a:rPr lang="en-US" dirty="0" err="1" smtClean="0"/>
              <a:t>ls</a:t>
            </a:r>
            <a:r>
              <a:rPr lang="en-US" dirty="0" smtClean="0"/>
              <a:t>  -</a:t>
            </a:r>
            <a:r>
              <a:rPr lang="en-US" dirty="0" err="1" smtClean="0"/>
              <a:t>lZd</a:t>
            </a:r>
            <a:r>
              <a:rPr lang="en-US" dirty="0" smtClean="0"/>
              <a:t>  /IANT</a:t>
            </a:r>
          </a:p>
          <a:p>
            <a:r>
              <a:rPr lang="en-US" dirty="0" smtClean="0"/>
              <a:t>		For see </a:t>
            </a:r>
            <a:r>
              <a:rPr lang="en-US" dirty="0" err="1" smtClean="0"/>
              <a:t>selinux</a:t>
            </a:r>
            <a:r>
              <a:rPr lang="en-US" dirty="0" smtClean="0"/>
              <a:t> context ( if </a:t>
            </a:r>
            <a:r>
              <a:rPr lang="en-US" dirty="0" err="1" smtClean="0"/>
              <a:t>selinux</a:t>
            </a:r>
            <a:r>
              <a:rPr lang="en-US" dirty="0" smtClean="0"/>
              <a:t> is enabled )</a:t>
            </a:r>
          </a:p>
          <a:p>
            <a:endParaRPr lang="en-US" dirty="0" smtClean="0"/>
          </a:p>
          <a:p>
            <a:r>
              <a:rPr lang="en-US" dirty="0" smtClean="0"/>
              <a:t>[root@station1 /]# service  </a:t>
            </a:r>
            <a:r>
              <a:rPr lang="en-US" dirty="0" err="1" smtClean="0"/>
              <a:t>smb</a:t>
            </a:r>
            <a:r>
              <a:rPr lang="en-US" dirty="0" smtClean="0"/>
              <a:t>  restart</a:t>
            </a:r>
          </a:p>
          <a:p>
            <a:r>
              <a:rPr lang="en-US" dirty="0" smtClean="0"/>
              <a:t>		For restart the </a:t>
            </a:r>
            <a:r>
              <a:rPr lang="en-US" dirty="0" err="1" smtClean="0"/>
              <a:t>smb</a:t>
            </a:r>
            <a:r>
              <a:rPr lang="en-US" dirty="0" smtClean="0"/>
              <a:t> service</a:t>
            </a:r>
          </a:p>
          <a:p>
            <a:endParaRPr lang="en-US" dirty="0" smtClean="0"/>
          </a:p>
          <a:p>
            <a:r>
              <a:rPr lang="en-US" dirty="0" smtClean="0"/>
              <a:t>[root@station1 /]# </a:t>
            </a:r>
            <a:r>
              <a:rPr lang="en-US" dirty="0" err="1" smtClean="0"/>
              <a:t>chkconfig</a:t>
            </a:r>
            <a:r>
              <a:rPr lang="en-US" dirty="0" smtClean="0"/>
              <a:t>  </a:t>
            </a:r>
            <a:r>
              <a:rPr lang="en-US" dirty="0" err="1" smtClean="0"/>
              <a:t>smb</a:t>
            </a:r>
            <a:r>
              <a:rPr lang="en-US" dirty="0" smtClean="0"/>
              <a:t>  on</a:t>
            </a:r>
          </a:p>
          <a:p>
            <a:r>
              <a:rPr lang="en-US" dirty="0" smtClean="0"/>
              <a:t>		For permanent on to </a:t>
            </a:r>
            <a:r>
              <a:rPr lang="en-US" dirty="0" err="1" smtClean="0"/>
              <a:t>smb</a:t>
            </a:r>
            <a:r>
              <a:rPr lang="en-US" dirty="0" smtClean="0"/>
              <a:t> service</a:t>
            </a:r>
          </a:p>
          <a:p>
            <a:endParaRPr lang="en-US" dirty="0" smtClean="0"/>
          </a:p>
          <a:p>
            <a:endParaRPr lang="en-US" dirty="0" smtClean="0"/>
          </a:p>
          <a:p>
            <a:endParaRPr lang="en-US" dirty="0" smtClean="0"/>
          </a:p>
          <a:p>
            <a:r>
              <a:rPr lang="en-US" dirty="0" smtClean="0"/>
              <a:t>						          </a:t>
            </a:r>
            <a:r>
              <a:rPr lang="en-US" b="1" dirty="0" smtClean="0"/>
              <a:t>Now switch to client machine</a:t>
            </a:r>
          </a:p>
        </p:txBody>
      </p:sp>
      <p:sp>
        <p:nvSpPr>
          <p:cNvPr id="9" name="Footer Placeholder 8"/>
          <p:cNvSpPr>
            <a:spLocks noGrp="1"/>
          </p:cNvSpPr>
          <p:nvPr>
            <p:ph type="ftr" sz="quarter" idx="11"/>
          </p:nvPr>
        </p:nvSpPr>
        <p:spPr/>
        <p:txBody>
          <a:bodyPr/>
          <a:lstStyle/>
          <a:p>
            <a:r>
              <a:rPr lang="en-US" dirty="0" smtClean="0"/>
              <a:t>SONI COMPUTER CLASSES</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rot="-1620000">
            <a:off x="2345776" y="2844596"/>
            <a:ext cx="4648200" cy="1323439"/>
          </a:xfrm>
          <a:prstGeom prst="rect">
            <a:avLst/>
          </a:prstGeom>
          <a:noFill/>
          <a:effectLst>
            <a:outerShdw sx="156000" sy="156000" rotWithShape="0">
              <a:schemeClr val="bg2">
                <a:lumMod val="90000"/>
                <a:alpha val="27000"/>
              </a:schemeClr>
            </a:outerShdw>
          </a:effectLst>
        </p:spPr>
        <p:txBody>
          <a:bodyPr wrap="square" rtlCol="0">
            <a:spAutoFit/>
          </a:bodyPr>
          <a:lstStyle/>
          <a:p>
            <a:r>
              <a:rPr lang="en-US" sz="4000" dirty="0" smtClean="0">
                <a:solidFill>
                  <a:srgbClr val="FDE1BF"/>
                </a:solidFill>
              </a:rPr>
              <a:t> Ravi Kant </a:t>
            </a:r>
            <a:r>
              <a:rPr lang="en-US" sz="4000" dirty="0" err="1" smtClean="0">
                <a:solidFill>
                  <a:srgbClr val="FDE1BF"/>
                </a:solidFill>
              </a:rPr>
              <a:t>Soni</a:t>
            </a:r>
            <a:r>
              <a:rPr lang="en-US" sz="4000" dirty="0" smtClean="0">
                <a:solidFill>
                  <a:srgbClr val="FDE1BF"/>
                </a:solidFill>
              </a:rPr>
              <a:t> +918269000074</a:t>
            </a:r>
            <a:endParaRPr lang="en-US" sz="4000" dirty="0">
              <a:solidFill>
                <a:srgbClr val="FDE1BF"/>
              </a:solidFill>
            </a:endParaRPr>
          </a:p>
        </p:txBody>
      </p:sp>
      <p:sp>
        <p:nvSpPr>
          <p:cNvPr id="4" name="Rectangle 3"/>
          <p:cNvSpPr/>
          <p:nvPr/>
        </p:nvSpPr>
        <p:spPr>
          <a:xfrm>
            <a:off x="457200" y="1028343"/>
            <a:ext cx="8153400" cy="4801314"/>
          </a:xfrm>
          <a:prstGeom prst="rect">
            <a:avLst/>
          </a:prstGeom>
        </p:spPr>
        <p:txBody>
          <a:bodyPr wrap="square">
            <a:spAutoFit/>
          </a:bodyPr>
          <a:lstStyle/>
          <a:p>
            <a:r>
              <a:rPr lang="en-US" b="1" dirty="0" smtClean="0"/>
              <a:t> /proc</a:t>
            </a:r>
            <a:r>
              <a:rPr lang="en-US" dirty="0" smtClean="0"/>
              <a:t/>
            </a:r>
            <a:br>
              <a:rPr lang="en-US" dirty="0" smtClean="0"/>
            </a:br>
            <a:r>
              <a:rPr lang="en-US" dirty="0" smtClean="0"/>
              <a:t>This virtual folder contains information about your system. You can view processor statistics/specifications, PCI / USB information, and pretty much anything else you want to know about the hardware on your system.</a:t>
            </a:r>
          </a:p>
          <a:p>
            <a:endParaRPr lang="en-US" b="1" dirty="0" smtClean="0"/>
          </a:p>
          <a:p>
            <a:r>
              <a:rPr lang="en-US" b="1" dirty="0" smtClean="0"/>
              <a:t>/</a:t>
            </a:r>
            <a:r>
              <a:rPr lang="en-US" b="1" dirty="0" err="1" smtClean="0"/>
              <a:t>tmp</a:t>
            </a:r>
            <a:r>
              <a:rPr lang="en-US" dirty="0" smtClean="0"/>
              <a:t/>
            </a:r>
            <a:br>
              <a:rPr lang="en-US" dirty="0" smtClean="0"/>
            </a:br>
            <a:r>
              <a:rPr lang="en-US" dirty="0" smtClean="0"/>
              <a:t>This is the default location to place files for temporary use. When you install a program, it uses /</a:t>
            </a:r>
            <a:r>
              <a:rPr lang="en-US" dirty="0" err="1" smtClean="0"/>
              <a:t>tmp</a:t>
            </a:r>
            <a:r>
              <a:rPr lang="en-US" dirty="0" smtClean="0"/>
              <a:t> to put files during installation that won't be needed once the program is installed.</a:t>
            </a:r>
            <a:br>
              <a:rPr lang="en-US" dirty="0" smtClean="0"/>
            </a:br>
            <a:r>
              <a:rPr lang="en-US" dirty="0" smtClean="0"/>
              <a:t/>
            </a:r>
            <a:br>
              <a:rPr lang="en-US" dirty="0" smtClean="0"/>
            </a:br>
            <a:r>
              <a:rPr lang="en-US" b="1" dirty="0" smtClean="0"/>
              <a:t>/</a:t>
            </a:r>
            <a:r>
              <a:rPr lang="en-US" b="1" dirty="0" err="1" smtClean="0"/>
              <a:t>usr</a:t>
            </a:r>
            <a:r>
              <a:rPr lang="en-US" dirty="0" smtClean="0"/>
              <a:t/>
            </a:r>
            <a:br>
              <a:rPr lang="en-US" dirty="0" smtClean="0"/>
            </a:br>
            <a:r>
              <a:rPr lang="en-US" dirty="0" smtClean="0"/>
              <a:t>This contains various programs, non-daemon program settings and program resources. Stored all help related documents.</a:t>
            </a:r>
            <a:br>
              <a:rPr lang="en-US" dirty="0" smtClean="0"/>
            </a:br>
            <a:r>
              <a:rPr lang="en-US" dirty="0" smtClean="0"/>
              <a:t/>
            </a:r>
            <a:br>
              <a:rPr lang="en-US" dirty="0" smtClean="0"/>
            </a:br>
            <a:r>
              <a:rPr lang="en-US" b="1" dirty="0" smtClean="0"/>
              <a:t>/</a:t>
            </a:r>
            <a:r>
              <a:rPr lang="en-US" b="1" dirty="0" err="1" smtClean="0"/>
              <a:t>var</a:t>
            </a:r>
            <a:r>
              <a:rPr lang="en-US" dirty="0" smtClean="0"/>
              <a:t/>
            </a:r>
            <a:br>
              <a:rPr lang="en-US" dirty="0" smtClean="0"/>
            </a:br>
            <a:r>
              <a:rPr lang="en-US" dirty="0" smtClean="0"/>
              <a:t>This is where your log files, system mail messages and database of installed programs are stored.</a:t>
            </a:r>
            <a:endParaRPr lang="en-US" dirty="0"/>
          </a:p>
        </p:txBody>
      </p:sp>
      <p:sp>
        <p:nvSpPr>
          <p:cNvPr id="5" name="Freeform 4"/>
          <p:cNvSpPr/>
          <p:nvPr/>
        </p:nvSpPr>
        <p:spPr>
          <a:xfrm>
            <a:off x="0" y="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6" name="Picture 5" descr="images1.jpg"/>
          <p:cNvPicPr>
            <a:picLocks noChangeAspect="1"/>
          </p:cNvPicPr>
          <p:nvPr/>
        </p:nvPicPr>
        <p:blipFill>
          <a:blip r:embed="rId2"/>
          <a:stretch>
            <a:fillRect/>
          </a:stretch>
        </p:blipFill>
        <p:spPr>
          <a:xfrm>
            <a:off x="1" y="-38100"/>
            <a:ext cx="617714" cy="571500"/>
          </a:xfrm>
          <a:prstGeom prst="rect">
            <a:avLst/>
          </a:prstGeom>
        </p:spPr>
      </p:pic>
      <p:sp>
        <p:nvSpPr>
          <p:cNvPr id="7" name="Freeform 6"/>
          <p:cNvSpPr/>
          <p:nvPr/>
        </p:nvSpPr>
        <p:spPr>
          <a:xfrm>
            <a:off x="-152400" y="632460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8" name="TextBox 7"/>
          <p:cNvSpPr txBox="1"/>
          <p:nvPr/>
        </p:nvSpPr>
        <p:spPr>
          <a:xfrm>
            <a:off x="5257800" y="6488668"/>
            <a:ext cx="4343400" cy="369332"/>
          </a:xfrm>
          <a:custGeom>
            <a:avLst/>
            <a:gdLst>
              <a:gd name="connsiteX0" fmla="*/ 0 w 4343400"/>
              <a:gd name="connsiteY0" fmla="*/ 0 h 369332"/>
              <a:gd name="connsiteX1" fmla="*/ 4343400 w 4343400"/>
              <a:gd name="connsiteY1" fmla="*/ 0 h 369332"/>
              <a:gd name="connsiteX2" fmla="*/ 4343400 w 4343400"/>
              <a:gd name="connsiteY2" fmla="*/ 369332 h 369332"/>
              <a:gd name="connsiteX3" fmla="*/ 0 w 4343400"/>
              <a:gd name="connsiteY3" fmla="*/ 369332 h 369332"/>
              <a:gd name="connsiteX4" fmla="*/ 0 w 4343400"/>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369332">
                <a:moveTo>
                  <a:pt x="0" y="0"/>
                </a:moveTo>
                <a:lnTo>
                  <a:pt x="4343400" y="0"/>
                </a:lnTo>
                <a:lnTo>
                  <a:pt x="4343400" y="369332"/>
                </a:lnTo>
                <a:lnTo>
                  <a:pt x="0" y="369332"/>
                </a:lnTo>
                <a:lnTo>
                  <a:pt x="0" y="0"/>
                </a:lnTo>
                <a:close/>
              </a:path>
            </a:pathLst>
          </a:custGeom>
          <a:noFill/>
        </p:spPr>
        <p:txBody>
          <a:bodyPr wrap="square" rtlCol="0">
            <a:spAutoFit/>
          </a:bodyPr>
          <a:lstStyle/>
          <a:p>
            <a:r>
              <a:rPr lang="en-US" dirty="0" smtClean="0"/>
              <a:t> Ravi Kant </a:t>
            </a:r>
            <a:r>
              <a:rPr lang="en-US" dirty="0" err="1" smtClean="0"/>
              <a:t>Soni</a:t>
            </a:r>
            <a:r>
              <a:rPr lang="en-US" dirty="0" smtClean="0"/>
              <a:t> +918269000074</a:t>
            </a:r>
            <a:endParaRPr lang="en-US" dirty="0"/>
          </a:p>
        </p:txBody>
      </p:sp>
      <p:sp>
        <p:nvSpPr>
          <p:cNvPr id="9" name="Slide Number Placeholder 8"/>
          <p:cNvSpPr>
            <a:spLocks noGrp="1"/>
          </p:cNvSpPr>
          <p:nvPr>
            <p:ph type="sldNum" sz="quarter" idx="12"/>
          </p:nvPr>
        </p:nvSpPr>
        <p:spPr/>
        <p:txBody>
          <a:bodyPr/>
          <a:lstStyle/>
          <a:p>
            <a:fld id="{7278E106-62EC-41F2-90B3-FDFD6CA56EC6}" type="slidenum">
              <a:rPr lang="en-US" smtClean="0"/>
              <a:pPr/>
              <a:t>14</a:t>
            </a:fld>
            <a:endParaRPr lang="en-US" dirty="0"/>
          </a:p>
        </p:txBody>
      </p:sp>
      <p:sp>
        <p:nvSpPr>
          <p:cNvPr id="11" name="Footer Placeholder 10"/>
          <p:cNvSpPr>
            <a:spLocks noGrp="1"/>
          </p:cNvSpPr>
          <p:nvPr>
            <p:ph type="ftr" sz="quarter" idx="11"/>
          </p:nvPr>
        </p:nvSpPr>
        <p:spPr/>
        <p:txBody>
          <a:bodyPr/>
          <a:lstStyle/>
          <a:p>
            <a:r>
              <a:rPr lang="en-US" dirty="0" smtClean="0"/>
              <a:t>SONI COMPUTER CLASSES</a:t>
            </a:r>
            <a:endParaRPr lang="en-US" dirty="0"/>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rot="-1620000">
            <a:off x="2345776" y="2844596"/>
            <a:ext cx="4648200" cy="1323439"/>
          </a:xfrm>
          <a:prstGeom prst="rect">
            <a:avLst/>
          </a:prstGeom>
          <a:noFill/>
          <a:effectLst>
            <a:outerShdw sx="156000" sy="156000" rotWithShape="0">
              <a:schemeClr val="bg2">
                <a:lumMod val="90000"/>
                <a:alpha val="27000"/>
              </a:schemeClr>
            </a:outerShdw>
          </a:effectLst>
        </p:spPr>
        <p:txBody>
          <a:bodyPr wrap="square" rtlCol="0">
            <a:spAutoFit/>
          </a:bodyPr>
          <a:lstStyle/>
          <a:p>
            <a:r>
              <a:rPr lang="en-US" sz="4000" dirty="0" smtClean="0">
                <a:solidFill>
                  <a:srgbClr val="FDE1BF"/>
                </a:solidFill>
              </a:rPr>
              <a:t> Ravi Kant </a:t>
            </a:r>
            <a:r>
              <a:rPr lang="en-US" sz="4000" dirty="0" err="1" smtClean="0">
                <a:solidFill>
                  <a:srgbClr val="FDE1BF"/>
                </a:solidFill>
              </a:rPr>
              <a:t>Soni</a:t>
            </a:r>
            <a:r>
              <a:rPr lang="en-US" sz="4000" dirty="0" smtClean="0">
                <a:solidFill>
                  <a:srgbClr val="FDE1BF"/>
                </a:solidFill>
              </a:rPr>
              <a:t> +918269000074</a:t>
            </a:r>
            <a:endParaRPr lang="en-US" sz="4000" dirty="0">
              <a:solidFill>
                <a:srgbClr val="FDE1BF"/>
              </a:solidFill>
            </a:endParaRPr>
          </a:p>
        </p:txBody>
      </p:sp>
      <p:sp>
        <p:nvSpPr>
          <p:cNvPr id="4" name="Freeform 3"/>
          <p:cNvSpPr/>
          <p:nvPr/>
        </p:nvSpPr>
        <p:spPr>
          <a:xfrm>
            <a:off x="0" y="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5" name="Picture 4" descr="images1.jpg"/>
          <p:cNvPicPr>
            <a:picLocks noChangeAspect="1"/>
          </p:cNvPicPr>
          <p:nvPr/>
        </p:nvPicPr>
        <p:blipFill>
          <a:blip r:embed="rId3"/>
          <a:stretch>
            <a:fillRect/>
          </a:stretch>
        </p:blipFill>
        <p:spPr>
          <a:xfrm>
            <a:off x="1" y="-38100"/>
            <a:ext cx="617714" cy="571500"/>
          </a:xfrm>
          <a:prstGeom prst="rect">
            <a:avLst/>
          </a:prstGeom>
        </p:spPr>
      </p:pic>
      <p:sp>
        <p:nvSpPr>
          <p:cNvPr id="6" name="Freeform 5"/>
          <p:cNvSpPr/>
          <p:nvPr/>
        </p:nvSpPr>
        <p:spPr>
          <a:xfrm>
            <a:off x="0" y="632460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TextBox 6"/>
          <p:cNvSpPr txBox="1"/>
          <p:nvPr/>
        </p:nvSpPr>
        <p:spPr>
          <a:xfrm>
            <a:off x="5257800" y="6488668"/>
            <a:ext cx="4343400" cy="369332"/>
          </a:xfrm>
          <a:custGeom>
            <a:avLst/>
            <a:gdLst>
              <a:gd name="connsiteX0" fmla="*/ 0 w 4343400"/>
              <a:gd name="connsiteY0" fmla="*/ 0 h 369332"/>
              <a:gd name="connsiteX1" fmla="*/ 4343400 w 4343400"/>
              <a:gd name="connsiteY1" fmla="*/ 0 h 369332"/>
              <a:gd name="connsiteX2" fmla="*/ 4343400 w 4343400"/>
              <a:gd name="connsiteY2" fmla="*/ 369332 h 369332"/>
              <a:gd name="connsiteX3" fmla="*/ 0 w 4343400"/>
              <a:gd name="connsiteY3" fmla="*/ 369332 h 369332"/>
              <a:gd name="connsiteX4" fmla="*/ 0 w 4343400"/>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369332">
                <a:moveTo>
                  <a:pt x="0" y="0"/>
                </a:moveTo>
                <a:lnTo>
                  <a:pt x="4343400" y="0"/>
                </a:lnTo>
                <a:lnTo>
                  <a:pt x="4343400" y="369332"/>
                </a:lnTo>
                <a:lnTo>
                  <a:pt x="0" y="369332"/>
                </a:lnTo>
                <a:lnTo>
                  <a:pt x="0" y="0"/>
                </a:lnTo>
                <a:close/>
              </a:path>
            </a:pathLst>
          </a:custGeom>
          <a:noFill/>
        </p:spPr>
        <p:txBody>
          <a:bodyPr wrap="square" rtlCol="0">
            <a:spAutoFit/>
          </a:bodyPr>
          <a:lstStyle/>
          <a:p>
            <a:r>
              <a:rPr lang="en-US" dirty="0" smtClean="0"/>
              <a:t> Ravi Kant </a:t>
            </a:r>
            <a:r>
              <a:rPr lang="en-US" dirty="0" err="1" smtClean="0"/>
              <a:t>Soni</a:t>
            </a:r>
            <a:r>
              <a:rPr lang="en-US" dirty="0" smtClean="0"/>
              <a:t> +918269000074</a:t>
            </a:r>
            <a:endParaRPr lang="en-US" dirty="0"/>
          </a:p>
        </p:txBody>
      </p:sp>
      <p:sp>
        <p:nvSpPr>
          <p:cNvPr id="8" name="Slide Number Placeholder 7"/>
          <p:cNvSpPr>
            <a:spLocks noGrp="1"/>
          </p:cNvSpPr>
          <p:nvPr>
            <p:ph type="sldNum" sz="quarter" idx="12"/>
          </p:nvPr>
        </p:nvSpPr>
        <p:spPr/>
        <p:txBody>
          <a:bodyPr/>
          <a:lstStyle/>
          <a:p>
            <a:fld id="{7278E106-62EC-41F2-90B3-FDFD6CA56EC6}" type="slidenum">
              <a:rPr lang="en-US" smtClean="0"/>
              <a:pPr/>
              <a:t>140</a:t>
            </a:fld>
            <a:endParaRPr lang="en-US" dirty="0"/>
          </a:p>
        </p:txBody>
      </p:sp>
      <p:sp>
        <p:nvSpPr>
          <p:cNvPr id="14" name="TextBox 13"/>
          <p:cNvSpPr txBox="1"/>
          <p:nvPr/>
        </p:nvSpPr>
        <p:spPr>
          <a:xfrm>
            <a:off x="228600" y="2555081"/>
            <a:ext cx="8991600" cy="2862322"/>
          </a:xfrm>
          <a:prstGeom prst="rect">
            <a:avLst/>
          </a:prstGeom>
          <a:noFill/>
        </p:spPr>
        <p:txBody>
          <a:bodyPr wrap="square" rtlCol="0">
            <a:spAutoFit/>
          </a:bodyPr>
          <a:lstStyle/>
          <a:p>
            <a:r>
              <a:rPr lang="en-US" dirty="0" smtClean="0"/>
              <a:t>[root@station2 /]# ping  172.24.0.1</a:t>
            </a:r>
          </a:p>
          <a:p>
            <a:r>
              <a:rPr lang="en-US" dirty="0" smtClean="0"/>
              <a:t>		Client successful ping to </a:t>
            </a:r>
            <a:r>
              <a:rPr lang="en-US" dirty="0" err="1" smtClean="0"/>
              <a:t>smb</a:t>
            </a:r>
            <a:r>
              <a:rPr lang="en-US" dirty="0" smtClean="0"/>
              <a:t> server</a:t>
            </a:r>
          </a:p>
          <a:p>
            <a:endParaRPr lang="en-US" dirty="0" smtClean="0"/>
          </a:p>
          <a:p>
            <a:r>
              <a:rPr lang="en-US" dirty="0" smtClean="0"/>
              <a:t>		For view the list of share folder on </a:t>
            </a:r>
            <a:r>
              <a:rPr lang="en-US" dirty="0" err="1" smtClean="0"/>
              <a:t>smb</a:t>
            </a:r>
            <a:r>
              <a:rPr lang="en-US" dirty="0" smtClean="0"/>
              <a:t> server</a:t>
            </a:r>
          </a:p>
          <a:p>
            <a:r>
              <a:rPr lang="en-US" dirty="0" smtClean="0"/>
              <a:t>[root@station2 /]# </a:t>
            </a:r>
            <a:r>
              <a:rPr lang="en-US" dirty="0" err="1" smtClean="0"/>
              <a:t>smbclient</a:t>
            </a:r>
            <a:r>
              <a:rPr lang="en-US" dirty="0" smtClean="0"/>
              <a:t>  -L  172.24.0.1</a:t>
            </a:r>
          </a:p>
          <a:p>
            <a:r>
              <a:rPr lang="en-US" b="1" dirty="0" err="1" smtClean="0"/>
              <a:t>password:Enter</a:t>
            </a:r>
            <a:r>
              <a:rPr lang="en-US" b="1" dirty="0" smtClean="0"/>
              <a:t>				          </a:t>
            </a:r>
            <a:r>
              <a:rPr lang="en-US" dirty="0" smtClean="0"/>
              <a:t>You will be login via anonymous user</a:t>
            </a:r>
          </a:p>
          <a:p>
            <a:endParaRPr lang="en-US" b="1" dirty="0" smtClean="0"/>
          </a:p>
          <a:p>
            <a:r>
              <a:rPr lang="en-US" dirty="0" smtClean="0"/>
              <a:t>[root@station2 /]# </a:t>
            </a:r>
            <a:r>
              <a:rPr lang="en-US" dirty="0" err="1" smtClean="0"/>
              <a:t>smbclient</a:t>
            </a:r>
            <a:r>
              <a:rPr lang="en-US" dirty="0" smtClean="0"/>
              <a:t>  //172.24.0.1/IANT   -U   user1</a:t>
            </a:r>
          </a:p>
          <a:p>
            <a:r>
              <a:rPr lang="en-US" b="1" dirty="0" smtClean="0"/>
              <a:t>password:123</a:t>
            </a:r>
          </a:p>
          <a:p>
            <a:r>
              <a:rPr lang="en-US" b="1" dirty="0" err="1" smtClean="0"/>
              <a:t>smb</a:t>
            </a:r>
            <a:r>
              <a:rPr lang="en-US" b="1" dirty="0" smtClean="0"/>
              <a:t>&gt;					          </a:t>
            </a:r>
            <a:r>
              <a:rPr lang="en-US" dirty="0" smtClean="0"/>
              <a:t>You will be get this prompt after login</a:t>
            </a:r>
          </a:p>
        </p:txBody>
      </p:sp>
      <p:sp>
        <p:nvSpPr>
          <p:cNvPr id="9" name="TextBox 8"/>
          <p:cNvSpPr txBox="1"/>
          <p:nvPr/>
        </p:nvSpPr>
        <p:spPr>
          <a:xfrm>
            <a:off x="0" y="76200"/>
            <a:ext cx="9144000" cy="430887"/>
          </a:xfrm>
          <a:prstGeom prst="rect">
            <a:avLst/>
          </a:prstGeom>
          <a:noFill/>
        </p:spPr>
        <p:txBody>
          <a:bodyPr wrap="square" rtlCol="0">
            <a:spAutoFit/>
          </a:bodyPr>
          <a:lstStyle/>
          <a:p>
            <a:pPr algn="ctr"/>
            <a:r>
              <a:rPr lang="en-US" sz="2200" b="1" dirty="0" smtClean="0">
                <a:solidFill>
                  <a:schemeClr val="bg1">
                    <a:lumMod val="95000"/>
                  </a:schemeClr>
                </a:solidFill>
              </a:rPr>
              <a:t>SAMBA CLIENT </a:t>
            </a:r>
            <a:endParaRPr lang="en-US" sz="2200" b="1" dirty="0">
              <a:solidFill>
                <a:schemeClr val="bg1">
                  <a:lumMod val="95000"/>
                </a:schemeClr>
              </a:solidFill>
            </a:endParaRPr>
          </a:p>
        </p:txBody>
      </p:sp>
      <p:pic>
        <p:nvPicPr>
          <p:cNvPr id="11" name="Picture 2"/>
          <p:cNvPicPr>
            <a:picLocks noChangeAspect="1" noChangeArrowheads="1"/>
          </p:cNvPicPr>
          <p:nvPr/>
        </p:nvPicPr>
        <p:blipFill>
          <a:blip r:embed="rId4" cstate="print"/>
          <a:srcRect/>
          <a:stretch>
            <a:fillRect/>
          </a:stretch>
        </p:blipFill>
        <p:spPr bwMode="auto">
          <a:xfrm>
            <a:off x="3962400" y="678418"/>
            <a:ext cx="1314450" cy="1314450"/>
          </a:xfrm>
          <a:prstGeom prst="rect">
            <a:avLst/>
          </a:prstGeom>
          <a:noFill/>
          <a:ln w="9525">
            <a:noFill/>
            <a:miter lim="800000"/>
            <a:headEnd/>
            <a:tailEnd/>
          </a:ln>
          <a:effectLst/>
        </p:spPr>
      </p:pic>
      <p:sp>
        <p:nvSpPr>
          <p:cNvPr id="12" name="TextBox 11"/>
          <p:cNvSpPr txBox="1"/>
          <p:nvPr/>
        </p:nvSpPr>
        <p:spPr>
          <a:xfrm>
            <a:off x="3810000" y="1840468"/>
            <a:ext cx="1600200" cy="369332"/>
          </a:xfrm>
          <a:prstGeom prst="rect">
            <a:avLst/>
          </a:prstGeom>
          <a:noFill/>
        </p:spPr>
        <p:txBody>
          <a:bodyPr wrap="square" rtlCol="0">
            <a:spAutoFit/>
          </a:bodyPr>
          <a:lstStyle/>
          <a:p>
            <a:pPr algn="ctr"/>
            <a:r>
              <a:rPr lang="en-US" b="1" dirty="0" smtClean="0"/>
              <a:t>SMB CLIENT</a:t>
            </a:r>
            <a:endParaRPr lang="en-US" b="1" dirty="0"/>
          </a:p>
        </p:txBody>
      </p:sp>
      <p:sp>
        <p:nvSpPr>
          <p:cNvPr id="13" name="TextBox 12"/>
          <p:cNvSpPr txBox="1"/>
          <p:nvPr/>
        </p:nvSpPr>
        <p:spPr>
          <a:xfrm>
            <a:off x="4343400" y="1078468"/>
            <a:ext cx="990600" cy="381000"/>
          </a:xfrm>
          <a:prstGeom prst="rect">
            <a:avLst/>
          </a:prstGeom>
          <a:noFill/>
        </p:spPr>
        <p:txBody>
          <a:bodyPr wrap="square" rtlCol="0">
            <a:spAutoFit/>
          </a:bodyPr>
          <a:lstStyle/>
          <a:p>
            <a:r>
              <a:rPr lang="en-US" dirty="0" smtClean="0"/>
              <a:t>LINUX</a:t>
            </a:r>
            <a:endParaRPr lang="en-US" dirty="0"/>
          </a:p>
        </p:txBody>
      </p:sp>
      <p:sp>
        <p:nvSpPr>
          <p:cNvPr id="15" name="Footer Placeholder 14"/>
          <p:cNvSpPr>
            <a:spLocks noGrp="1"/>
          </p:cNvSpPr>
          <p:nvPr>
            <p:ph type="ftr" sz="quarter" idx="11"/>
          </p:nvPr>
        </p:nvSpPr>
        <p:spPr/>
        <p:txBody>
          <a:bodyPr/>
          <a:lstStyle/>
          <a:p>
            <a:r>
              <a:rPr lang="en-US" dirty="0" smtClean="0"/>
              <a:t>SONI COMPUTER CLASSES</a:t>
            </a:r>
            <a:endParaRPr lang="en-US" dirty="0"/>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rot="-1620000">
            <a:off x="2345776" y="2844596"/>
            <a:ext cx="4648200" cy="1323439"/>
          </a:xfrm>
          <a:prstGeom prst="rect">
            <a:avLst/>
          </a:prstGeom>
          <a:noFill/>
          <a:effectLst>
            <a:outerShdw sx="156000" sy="156000" rotWithShape="0">
              <a:schemeClr val="bg2">
                <a:lumMod val="90000"/>
                <a:alpha val="27000"/>
              </a:schemeClr>
            </a:outerShdw>
          </a:effectLst>
        </p:spPr>
        <p:txBody>
          <a:bodyPr wrap="square" rtlCol="0">
            <a:spAutoFit/>
          </a:bodyPr>
          <a:lstStyle/>
          <a:p>
            <a:r>
              <a:rPr lang="en-US" sz="4000" dirty="0" smtClean="0">
                <a:solidFill>
                  <a:srgbClr val="FDE1BF"/>
                </a:solidFill>
              </a:rPr>
              <a:t> Ravi Kant </a:t>
            </a:r>
            <a:r>
              <a:rPr lang="en-US" sz="4000" dirty="0" err="1" smtClean="0">
                <a:solidFill>
                  <a:srgbClr val="FDE1BF"/>
                </a:solidFill>
              </a:rPr>
              <a:t>Soni</a:t>
            </a:r>
            <a:r>
              <a:rPr lang="en-US" sz="4000" dirty="0" smtClean="0">
                <a:solidFill>
                  <a:srgbClr val="FDE1BF"/>
                </a:solidFill>
              </a:rPr>
              <a:t> +918269000074</a:t>
            </a:r>
            <a:endParaRPr lang="en-US" sz="4000" dirty="0">
              <a:solidFill>
                <a:srgbClr val="FDE1BF"/>
              </a:solidFill>
            </a:endParaRPr>
          </a:p>
        </p:txBody>
      </p:sp>
      <p:sp>
        <p:nvSpPr>
          <p:cNvPr id="4" name="Freeform 3"/>
          <p:cNvSpPr/>
          <p:nvPr/>
        </p:nvSpPr>
        <p:spPr>
          <a:xfrm>
            <a:off x="0" y="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5" name="Picture 4" descr="images1.jpg"/>
          <p:cNvPicPr>
            <a:picLocks noChangeAspect="1"/>
          </p:cNvPicPr>
          <p:nvPr/>
        </p:nvPicPr>
        <p:blipFill>
          <a:blip r:embed="rId3"/>
          <a:stretch>
            <a:fillRect/>
          </a:stretch>
        </p:blipFill>
        <p:spPr>
          <a:xfrm>
            <a:off x="1" y="-38100"/>
            <a:ext cx="617714" cy="571500"/>
          </a:xfrm>
          <a:prstGeom prst="rect">
            <a:avLst/>
          </a:prstGeom>
        </p:spPr>
      </p:pic>
      <p:sp>
        <p:nvSpPr>
          <p:cNvPr id="6" name="Freeform 5"/>
          <p:cNvSpPr/>
          <p:nvPr/>
        </p:nvSpPr>
        <p:spPr>
          <a:xfrm>
            <a:off x="0" y="632460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TextBox 6"/>
          <p:cNvSpPr txBox="1"/>
          <p:nvPr/>
        </p:nvSpPr>
        <p:spPr>
          <a:xfrm>
            <a:off x="5257800" y="6488668"/>
            <a:ext cx="4343400" cy="369332"/>
          </a:xfrm>
          <a:custGeom>
            <a:avLst/>
            <a:gdLst>
              <a:gd name="connsiteX0" fmla="*/ 0 w 4343400"/>
              <a:gd name="connsiteY0" fmla="*/ 0 h 369332"/>
              <a:gd name="connsiteX1" fmla="*/ 4343400 w 4343400"/>
              <a:gd name="connsiteY1" fmla="*/ 0 h 369332"/>
              <a:gd name="connsiteX2" fmla="*/ 4343400 w 4343400"/>
              <a:gd name="connsiteY2" fmla="*/ 369332 h 369332"/>
              <a:gd name="connsiteX3" fmla="*/ 0 w 4343400"/>
              <a:gd name="connsiteY3" fmla="*/ 369332 h 369332"/>
              <a:gd name="connsiteX4" fmla="*/ 0 w 4343400"/>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369332">
                <a:moveTo>
                  <a:pt x="0" y="0"/>
                </a:moveTo>
                <a:lnTo>
                  <a:pt x="4343400" y="0"/>
                </a:lnTo>
                <a:lnTo>
                  <a:pt x="4343400" y="369332"/>
                </a:lnTo>
                <a:lnTo>
                  <a:pt x="0" y="369332"/>
                </a:lnTo>
                <a:lnTo>
                  <a:pt x="0" y="0"/>
                </a:lnTo>
                <a:close/>
              </a:path>
            </a:pathLst>
          </a:custGeom>
          <a:noFill/>
        </p:spPr>
        <p:txBody>
          <a:bodyPr wrap="square" rtlCol="0">
            <a:spAutoFit/>
          </a:bodyPr>
          <a:lstStyle/>
          <a:p>
            <a:r>
              <a:rPr lang="en-US" dirty="0" smtClean="0"/>
              <a:t> Ravi Kant </a:t>
            </a:r>
            <a:r>
              <a:rPr lang="en-US" dirty="0" err="1" smtClean="0"/>
              <a:t>Soni</a:t>
            </a:r>
            <a:r>
              <a:rPr lang="en-US" dirty="0" smtClean="0"/>
              <a:t> +918269000074</a:t>
            </a:r>
            <a:endParaRPr lang="en-US" dirty="0"/>
          </a:p>
        </p:txBody>
      </p:sp>
      <p:sp>
        <p:nvSpPr>
          <p:cNvPr id="8" name="Slide Number Placeholder 7"/>
          <p:cNvSpPr>
            <a:spLocks noGrp="1"/>
          </p:cNvSpPr>
          <p:nvPr>
            <p:ph type="sldNum" sz="quarter" idx="12"/>
          </p:nvPr>
        </p:nvSpPr>
        <p:spPr/>
        <p:txBody>
          <a:bodyPr/>
          <a:lstStyle/>
          <a:p>
            <a:fld id="{7278E106-62EC-41F2-90B3-FDFD6CA56EC6}" type="slidenum">
              <a:rPr lang="en-US" smtClean="0"/>
              <a:pPr/>
              <a:t>141</a:t>
            </a:fld>
            <a:endParaRPr lang="en-US" dirty="0"/>
          </a:p>
        </p:txBody>
      </p:sp>
      <p:sp>
        <p:nvSpPr>
          <p:cNvPr id="14" name="TextBox 13"/>
          <p:cNvSpPr txBox="1"/>
          <p:nvPr/>
        </p:nvSpPr>
        <p:spPr>
          <a:xfrm>
            <a:off x="228600" y="2555081"/>
            <a:ext cx="8991600" cy="2862322"/>
          </a:xfrm>
          <a:prstGeom prst="rect">
            <a:avLst/>
          </a:prstGeom>
          <a:noFill/>
        </p:spPr>
        <p:txBody>
          <a:bodyPr wrap="square" rtlCol="0">
            <a:spAutoFit/>
          </a:bodyPr>
          <a:lstStyle/>
          <a:p>
            <a:r>
              <a:rPr lang="en-US" dirty="0" smtClean="0"/>
              <a:t>How to access shared folder from windows machine</a:t>
            </a:r>
          </a:p>
          <a:p>
            <a:r>
              <a:rPr lang="en-US" dirty="0" smtClean="0"/>
              <a:t>Two ways :-  From Command prompt</a:t>
            </a:r>
          </a:p>
          <a:p>
            <a:r>
              <a:rPr lang="en-US" dirty="0" smtClean="0"/>
              <a:t>	     From Graphical </a:t>
            </a:r>
            <a:r>
              <a:rPr lang="en-US" dirty="0" err="1" smtClean="0"/>
              <a:t>Enviornment</a:t>
            </a:r>
            <a:endParaRPr lang="en-US" dirty="0" smtClean="0"/>
          </a:p>
          <a:p>
            <a:endParaRPr lang="en-US" dirty="0" smtClean="0"/>
          </a:p>
          <a:p>
            <a:endParaRPr lang="en-US" dirty="0" smtClean="0"/>
          </a:p>
          <a:p>
            <a:r>
              <a:rPr lang="en-US" dirty="0" smtClean="0"/>
              <a:t>For command Prompt</a:t>
            </a:r>
          </a:p>
          <a:p>
            <a:r>
              <a:rPr lang="en-US" b="1" dirty="0" smtClean="0"/>
              <a:t>Start - Run – </a:t>
            </a:r>
            <a:r>
              <a:rPr lang="en-US" b="1" dirty="0" err="1" smtClean="0"/>
              <a:t>cmd</a:t>
            </a:r>
            <a:endParaRPr lang="en-US" b="1" dirty="0" smtClean="0"/>
          </a:p>
          <a:p>
            <a:r>
              <a:rPr lang="en-US" b="1" dirty="0" smtClean="0"/>
              <a:t>		C:\&gt; net use m: </a:t>
            </a:r>
            <a:r>
              <a:rPr lang="en-US" b="1" smtClean="0"/>
              <a:t>\\172.24.0.1\IANT</a:t>
            </a:r>
            <a:endParaRPr lang="en-US" b="1" dirty="0" smtClean="0"/>
          </a:p>
          <a:p>
            <a:r>
              <a:rPr lang="en-US" b="1" dirty="0" smtClean="0"/>
              <a:t>		</a:t>
            </a:r>
            <a:r>
              <a:rPr lang="en-US" dirty="0" smtClean="0"/>
              <a:t>Enter user name for 172.24.0.1 </a:t>
            </a:r>
            <a:r>
              <a:rPr lang="en-US" b="1" dirty="0" smtClean="0"/>
              <a:t>: user1</a:t>
            </a:r>
          </a:p>
          <a:p>
            <a:r>
              <a:rPr lang="en-US" b="1" dirty="0" smtClean="0"/>
              <a:t>		</a:t>
            </a:r>
            <a:r>
              <a:rPr lang="en-US" dirty="0" smtClean="0"/>
              <a:t>Enter password for 172.24.0.1</a:t>
            </a:r>
            <a:r>
              <a:rPr lang="en-US" b="1" dirty="0" smtClean="0"/>
              <a:t> : 123</a:t>
            </a:r>
          </a:p>
        </p:txBody>
      </p:sp>
      <p:sp>
        <p:nvSpPr>
          <p:cNvPr id="9" name="TextBox 8"/>
          <p:cNvSpPr txBox="1"/>
          <p:nvPr/>
        </p:nvSpPr>
        <p:spPr>
          <a:xfrm>
            <a:off x="0" y="76200"/>
            <a:ext cx="9144000" cy="430887"/>
          </a:xfrm>
          <a:prstGeom prst="rect">
            <a:avLst/>
          </a:prstGeom>
          <a:noFill/>
        </p:spPr>
        <p:txBody>
          <a:bodyPr wrap="square" rtlCol="0">
            <a:spAutoFit/>
          </a:bodyPr>
          <a:lstStyle/>
          <a:p>
            <a:pPr algn="ctr"/>
            <a:r>
              <a:rPr lang="en-US" sz="2200" b="1" dirty="0" smtClean="0">
                <a:solidFill>
                  <a:schemeClr val="bg1">
                    <a:lumMod val="95000"/>
                  </a:schemeClr>
                </a:solidFill>
              </a:rPr>
              <a:t>SAMBA CLIENT </a:t>
            </a:r>
            <a:endParaRPr lang="en-US" sz="2200" b="1" dirty="0">
              <a:solidFill>
                <a:schemeClr val="bg1">
                  <a:lumMod val="95000"/>
                </a:schemeClr>
              </a:solidFill>
            </a:endParaRPr>
          </a:p>
        </p:txBody>
      </p:sp>
      <p:pic>
        <p:nvPicPr>
          <p:cNvPr id="11" name="Picture 2"/>
          <p:cNvPicPr>
            <a:picLocks noChangeAspect="1" noChangeArrowheads="1"/>
          </p:cNvPicPr>
          <p:nvPr/>
        </p:nvPicPr>
        <p:blipFill>
          <a:blip r:embed="rId4" cstate="print"/>
          <a:srcRect/>
          <a:stretch>
            <a:fillRect/>
          </a:stretch>
        </p:blipFill>
        <p:spPr bwMode="auto">
          <a:xfrm>
            <a:off x="1371600" y="594836"/>
            <a:ext cx="1314450" cy="1314450"/>
          </a:xfrm>
          <a:prstGeom prst="rect">
            <a:avLst/>
          </a:prstGeom>
          <a:noFill/>
          <a:ln w="9525">
            <a:noFill/>
            <a:miter lim="800000"/>
            <a:headEnd/>
            <a:tailEnd/>
          </a:ln>
          <a:effectLst/>
        </p:spPr>
      </p:pic>
      <p:sp>
        <p:nvSpPr>
          <p:cNvPr id="12" name="TextBox 11"/>
          <p:cNvSpPr txBox="1"/>
          <p:nvPr/>
        </p:nvSpPr>
        <p:spPr>
          <a:xfrm>
            <a:off x="1219200" y="1756886"/>
            <a:ext cx="1600200" cy="369332"/>
          </a:xfrm>
          <a:prstGeom prst="rect">
            <a:avLst/>
          </a:prstGeom>
          <a:noFill/>
        </p:spPr>
        <p:txBody>
          <a:bodyPr wrap="square" rtlCol="0">
            <a:spAutoFit/>
          </a:bodyPr>
          <a:lstStyle/>
          <a:p>
            <a:pPr algn="ctr"/>
            <a:r>
              <a:rPr lang="en-US" b="1" dirty="0" smtClean="0"/>
              <a:t>SMB CLIENTS</a:t>
            </a:r>
            <a:endParaRPr lang="en-US" b="1" dirty="0"/>
          </a:p>
        </p:txBody>
      </p:sp>
      <p:sp>
        <p:nvSpPr>
          <p:cNvPr id="13" name="TextBox 12"/>
          <p:cNvSpPr txBox="1"/>
          <p:nvPr/>
        </p:nvSpPr>
        <p:spPr>
          <a:xfrm>
            <a:off x="1752600" y="994886"/>
            <a:ext cx="990600" cy="381000"/>
          </a:xfrm>
          <a:prstGeom prst="rect">
            <a:avLst/>
          </a:prstGeom>
          <a:noFill/>
        </p:spPr>
        <p:txBody>
          <a:bodyPr wrap="square" rtlCol="0">
            <a:spAutoFit/>
          </a:bodyPr>
          <a:lstStyle/>
          <a:p>
            <a:r>
              <a:rPr lang="en-US" dirty="0" smtClean="0"/>
              <a:t>W2K8</a:t>
            </a:r>
            <a:endParaRPr lang="en-US" dirty="0"/>
          </a:p>
        </p:txBody>
      </p:sp>
      <p:pic>
        <p:nvPicPr>
          <p:cNvPr id="15" name="Picture 2"/>
          <p:cNvPicPr>
            <a:picLocks noChangeAspect="1" noChangeArrowheads="1"/>
          </p:cNvPicPr>
          <p:nvPr/>
        </p:nvPicPr>
        <p:blipFill>
          <a:blip r:embed="rId4" cstate="print"/>
          <a:srcRect/>
          <a:stretch>
            <a:fillRect/>
          </a:stretch>
        </p:blipFill>
        <p:spPr bwMode="auto">
          <a:xfrm>
            <a:off x="3276600" y="602218"/>
            <a:ext cx="1314450" cy="1314450"/>
          </a:xfrm>
          <a:prstGeom prst="rect">
            <a:avLst/>
          </a:prstGeom>
          <a:noFill/>
          <a:ln w="9525">
            <a:noFill/>
            <a:miter lim="800000"/>
            <a:headEnd/>
            <a:tailEnd/>
          </a:ln>
          <a:effectLst/>
        </p:spPr>
      </p:pic>
      <p:sp>
        <p:nvSpPr>
          <p:cNvPr id="16" name="TextBox 15"/>
          <p:cNvSpPr txBox="1"/>
          <p:nvPr/>
        </p:nvSpPr>
        <p:spPr>
          <a:xfrm>
            <a:off x="3733800" y="1002268"/>
            <a:ext cx="990600" cy="381000"/>
          </a:xfrm>
          <a:prstGeom prst="rect">
            <a:avLst/>
          </a:prstGeom>
          <a:noFill/>
        </p:spPr>
        <p:txBody>
          <a:bodyPr wrap="square" rtlCol="0">
            <a:spAutoFit/>
          </a:bodyPr>
          <a:lstStyle/>
          <a:p>
            <a:r>
              <a:rPr lang="en-US" dirty="0" smtClean="0"/>
              <a:t>VISTA</a:t>
            </a:r>
            <a:endParaRPr lang="en-US" dirty="0"/>
          </a:p>
        </p:txBody>
      </p:sp>
      <p:sp>
        <p:nvSpPr>
          <p:cNvPr id="17" name="TextBox 16"/>
          <p:cNvSpPr txBox="1"/>
          <p:nvPr/>
        </p:nvSpPr>
        <p:spPr>
          <a:xfrm>
            <a:off x="3276600" y="1764268"/>
            <a:ext cx="1524000" cy="369332"/>
          </a:xfrm>
          <a:prstGeom prst="rect">
            <a:avLst/>
          </a:prstGeom>
          <a:noFill/>
        </p:spPr>
        <p:txBody>
          <a:bodyPr wrap="square" rtlCol="0">
            <a:spAutoFit/>
          </a:bodyPr>
          <a:lstStyle/>
          <a:p>
            <a:pPr algn="ctr"/>
            <a:r>
              <a:rPr lang="en-US" b="1" dirty="0" smtClean="0"/>
              <a:t>SMB CLIENTS</a:t>
            </a:r>
            <a:endParaRPr lang="en-US" b="1" dirty="0"/>
          </a:p>
        </p:txBody>
      </p:sp>
      <p:pic>
        <p:nvPicPr>
          <p:cNvPr id="18" name="Picture 2"/>
          <p:cNvPicPr>
            <a:picLocks noChangeAspect="1" noChangeArrowheads="1"/>
          </p:cNvPicPr>
          <p:nvPr/>
        </p:nvPicPr>
        <p:blipFill>
          <a:blip r:embed="rId4" cstate="print"/>
          <a:srcRect/>
          <a:stretch>
            <a:fillRect/>
          </a:stretch>
        </p:blipFill>
        <p:spPr bwMode="auto">
          <a:xfrm>
            <a:off x="5105400" y="594836"/>
            <a:ext cx="1314450" cy="1314450"/>
          </a:xfrm>
          <a:prstGeom prst="rect">
            <a:avLst/>
          </a:prstGeom>
          <a:noFill/>
          <a:ln w="9525">
            <a:noFill/>
            <a:miter lim="800000"/>
            <a:headEnd/>
            <a:tailEnd/>
          </a:ln>
          <a:effectLst/>
        </p:spPr>
      </p:pic>
      <p:sp>
        <p:nvSpPr>
          <p:cNvPr id="19" name="TextBox 18"/>
          <p:cNvSpPr txBox="1"/>
          <p:nvPr/>
        </p:nvSpPr>
        <p:spPr>
          <a:xfrm>
            <a:off x="5562600" y="994886"/>
            <a:ext cx="990600" cy="381000"/>
          </a:xfrm>
          <a:prstGeom prst="rect">
            <a:avLst/>
          </a:prstGeom>
          <a:noFill/>
        </p:spPr>
        <p:txBody>
          <a:bodyPr wrap="square" rtlCol="0">
            <a:spAutoFit/>
          </a:bodyPr>
          <a:lstStyle/>
          <a:p>
            <a:r>
              <a:rPr lang="en-US" dirty="0" smtClean="0"/>
              <a:t>   XP</a:t>
            </a:r>
            <a:endParaRPr lang="en-US" dirty="0"/>
          </a:p>
        </p:txBody>
      </p:sp>
      <p:sp>
        <p:nvSpPr>
          <p:cNvPr id="20" name="TextBox 19"/>
          <p:cNvSpPr txBox="1"/>
          <p:nvPr/>
        </p:nvSpPr>
        <p:spPr>
          <a:xfrm>
            <a:off x="5105400" y="1756886"/>
            <a:ext cx="1524000" cy="369332"/>
          </a:xfrm>
          <a:prstGeom prst="rect">
            <a:avLst/>
          </a:prstGeom>
          <a:noFill/>
        </p:spPr>
        <p:txBody>
          <a:bodyPr wrap="square" rtlCol="0">
            <a:spAutoFit/>
          </a:bodyPr>
          <a:lstStyle/>
          <a:p>
            <a:pPr algn="ctr"/>
            <a:r>
              <a:rPr lang="en-US" b="1" dirty="0" smtClean="0"/>
              <a:t>SMB CLIENTS</a:t>
            </a:r>
            <a:endParaRPr lang="en-US" b="1" dirty="0"/>
          </a:p>
        </p:txBody>
      </p:sp>
      <p:pic>
        <p:nvPicPr>
          <p:cNvPr id="21" name="Picture 2"/>
          <p:cNvPicPr>
            <a:picLocks noChangeAspect="1" noChangeArrowheads="1"/>
          </p:cNvPicPr>
          <p:nvPr/>
        </p:nvPicPr>
        <p:blipFill>
          <a:blip r:embed="rId4" cstate="print"/>
          <a:srcRect/>
          <a:stretch>
            <a:fillRect/>
          </a:stretch>
        </p:blipFill>
        <p:spPr bwMode="auto">
          <a:xfrm>
            <a:off x="6781800" y="602218"/>
            <a:ext cx="1314450" cy="1314450"/>
          </a:xfrm>
          <a:prstGeom prst="rect">
            <a:avLst/>
          </a:prstGeom>
          <a:noFill/>
          <a:ln w="9525">
            <a:noFill/>
            <a:miter lim="800000"/>
            <a:headEnd/>
            <a:tailEnd/>
          </a:ln>
          <a:effectLst/>
        </p:spPr>
      </p:pic>
      <p:sp>
        <p:nvSpPr>
          <p:cNvPr id="22" name="TextBox 21"/>
          <p:cNvSpPr txBox="1"/>
          <p:nvPr/>
        </p:nvSpPr>
        <p:spPr>
          <a:xfrm>
            <a:off x="7086600" y="821888"/>
            <a:ext cx="1447800" cy="646331"/>
          </a:xfrm>
          <a:prstGeom prst="rect">
            <a:avLst/>
          </a:prstGeom>
          <a:noFill/>
        </p:spPr>
        <p:txBody>
          <a:bodyPr wrap="square" rtlCol="0">
            <a:spAutoFit/>
          </a:bodyPr>
          <a:lstStyle/>
          <a:p>
            <a:r>
              <a:rPr lang="en-US" dirty="0" smtClean="0"/>
              <a:t>   Any</a:t>
            </a:r>
          </a:p>
          <a:p>
            <a:r>
              <a:rPr lang="en-US" dirty="0" smtClean="0"/>
              <a:t>window</a:t>
            </a:r>
            <a:endParaRPr lang="en-US" dirty="0"/>
          </a:p>
        </p:txBody>
      </p:sp>
      <p:sp>
        <p:nvSpPr>
          <p:cNvPr id="23" name="TextBox 22"/>
          <p:cNvSpPr txBox="1"/>
          <p:nvPr/>
        </p:nvSpPr>
        <p:spPr>
          <a:xfrm>
            <a:off x="6781800" y="1764268"/>
            <a:ext cx="1524000" cy="369332"/>
          </a:xfrm>
          <a:prstGeom prst="rect">
            <a:avLst/>
          </a:prstGeom>
          <a:noFill/>
        </p:spPr>
        <p:txBody>
          <a:bodyPr wrap="square" rtlCol="0">
            <a:spAutoFit/>
          </a:bodyPr>
          <a:lstStyle/>
          <a:p>
            <a:pPr algn="ctr"/>
            <a:r>
              <a:rPr lang="en-US" b="1" dirty="0" smtClean="0"/>
              <a:t>SMB CLIENTS</a:t>
            </a:r>
            <a:endParaRPr lang="en-US" b="1" dirty="0"/>
          </a:p>
        </p:txBody>
      </p:sp>
      <p:sp>
        <p:nvSpPr>
          <p:cNvPr id="24" name="Footer Placeholder 23"/>
          <p:cNvSpPr>
            <a:spLocks noGrp="1"/>
          </p:cNvSpPr>
          <p:nvPr>
            <p:ph type="ftr" sz="quarter" idx="11"/>
          </p:nvPr>
        </p:nvSpPr>
        <p:spPr/>
        <p:txBody>
          <a:bodyPr/>
          <a:lstStyle/>
          <a:p>
            <a:r>
              <a:rPr lang="en-US" dirty="0" smtClean="0"/>
              <a:t>SONI COMPUTER CLASSES</a:t>
            </a:r>
            <a:endParaRPr lang="en-US" dirty="0"/>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rot="-1620000">
            <a:off x="2345776" y="2844596"/>
            <a:ext cx="4648200" cy="1323439"/>
          </a:xfrm>
          <a:prstGeom prst="rect">
            <a:avLst/>
          </a:prstGeom>
          <a:noFill/>
          <a:effectLst>
            <a:outerShdw sx="156000" sy="156000" rotWithShape="0">
              <a:schemeClr val="bg2">
                <a:lumMod val="90000"/>
                <a:alpha val="27000"/>
              </a:schemeClr>
            </a:outerShdw>
          </a:effectLst>
        </p:spPr>
        <p:txBody>
          <a:bodyPr wrap="square" rtlCol="0">
            <a:spAutoFit/>
          </a:bodyPr>
          <a:lstStyle/>
          <a:p>
            <a:r>
              <a:rPr lang="en-US" sz="4000" dirty="0" smtClean="0">
                <a:solidFill>
                  <a:srgbClr val="FDE1BF"/>
                </a:solidFill>
              </a:rPr>
              <a:t> Ravi Kant </a:t>
            </a:r>
            <a:r>
              <a:rPr lang="en-US" sz="4000" dirty="0" err="1" smtClean="0">
                <a:solidFill>
                  <a:srgbClr val="FDE1BF"/>
                </a:solidFill>
              </a:rPr>
              <a:t>Soni</a:t>
            </a:r>
            <a:r>
              <a:rPr lang="en-US" sz="4000" dirty="0" smtClean="0">
                <a:solidFill>
                  <a:srgbClr val="FDE1BF"/>
                </a:solidFill>
              </a:rPr>
              <a:t> +918269000074</a:t>
            </a:r>
            <a:endParaRPr lang="en-US" sz="4000" dirty="0">
              <a:solidFill>
                <a:srgbClr val="FDE1BF"/>
              </a:solidFill>
            </a:endParaRPr>
          </a:p>
        </p:txBody>
      </p:sp>
      <p:sp>
        <p:nvSpPr>
          <p:cNvPr id="4" name="Freeform 3"/>
          <p:cNvSpPr/>
          <p:nvPr/>
        </p:nvSpPr>
        <p:spPr>
          <a:xfrm>
            <a:off x="0" y="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5" name="Picture 4" descr="images1.jpg"/>
          <p:cNvPicPr>
            <a:picLocks noChangeAspect="1"/>
          </p:cNvPicPr>
          <p:nvPr/>
        </p:nvPicPr>
        <p:blipFill>
          <a:blip r:embed="rId3"/>
          <a:stretch>
            <a:fillRect/>
          </a:stretch>
        </p:blipFill>
        <p:spPr>
          <a:xfrm>
            <a:off x="1" y="-38100"/>
            <a:ext cx="617714" cy="571500"/>
          </a:xfrm>
          <a:prstGeom prst="rect">
            <a:avLst/>
          </a:prstGeom>
        </p:spPr>
      </p:pic>
      <p:sp>
        <p:nvSpPr>
          <p:cNvPr id="6" name="Freeform 5"/>
          <p:cNvSpPr/>
          <p:nvPr/>
        </p:nvSpPr>
        <p:spPr>
          <a:xfrm>
            <a:off x="0" y="632460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TextBox 6"/>
          <p:cNvSpPr txBox="1"/>
          <p:nvPr/>
        </p:nvSpPr>
        <p:spPr>
          <a:xfrm>
            <a:off x="5257800" y="6488668"/>
            <a:ext cx="4343400" cy="369332"/>
          </a:xfrm>
          <a:custGeom>
            <a:avLst/>
            <a:gdLst>
              <a:gd name="connsiteX0" fmla="*/ 0 w 4343400"/>
              <a:gd name="connsiteY0" fmla="*/ 0 h 369332"/>
              <a:gd name="connsiteX1" fmla="*/ 4343400 w 4343400"/>
              <a:gd name="connsiteY1" fmla="*/ 0 h 369332"/>
              <a:gd name="connsiteX2" fmla="*/ 4343400 w 4343400"/>
              <a:gd name="connsiteY2" fmla="*/ 369332 h 369332"/>
              <a:gd name="connsiteX3" fmla="*/ 0 w 4343400"/>
              <a:gd name="connsiteY3" fmla="*/ 369332 h 369332"/>
              <a:gd name="connsiteX4" fmla="*/ 0 w 4343400"/>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369332">
                <a:moveTo>
                  <a:pt x="0" y="0"/>
                </a:moveTo>
                <a:lnTo>
                  <a:pt x="4343400" y="0"/>
                </a:lnTo>
                <a:lnTo>
                  <a:pt x="4343400" y="369332"/>
                </a:lnTo>
                <a:lnTo>
                  <a:pt x="0" y="369332"/>
                </a:lnTo>
                <a:lnTo>
                  <a:pt x="0" y="0"/>
                </a:lnTo>
                <a:close/>
              </a:path>
            </a:pathLst>
          </a:custGeom>
          <a:noFill/>
        </p:spPr>
        <p:txBody>
          <a:bodyPr wrap="square" rtlCol="0">
            <a:spAutoFit/>
          </a:bodyPr>
          <a:lstStyle/>
          <a:p>
            <a:r>
              <a:rPr lang="en-US" dirty="0" smtClean="0"/>
              <a:t> Ravi Kant </a:t>
            </a:r>
            <a:r>
              <a:rPr lang="en-US" dirty="0" err="1" smtClean="0"/>
              <a:t>Soni</a:t>
            </a:r>
            <a:r>
              <a:rPr lang="en-US" dirty="0" smtClean="0"/>
              <a:t> +918269000074</a:t>
            </a:r>
            <a:endParaRPr lang="en-US" dirty="0"/>
          </a:p>
        </p:txBody>
      </p:sp>
      <p:sp>
        <p:nvSpPr>
          <p:cNvPr id="8" name="Slide Number Placeholder 7"/>
          <p:cNvSpPr>
            <a:spLocks noGrp="1"/>
          </p:cNvSpPr>
          <p:nvPr>
            <p:ph type="sldNum" sz="quarter" idx="12"/>
          </p:nvPr>
        </p:nvSpPr>
        <p:spPr/>
        <p:txBody>
          <a:bodyPr/>
          <a:lstStyle/>
          <a:p>
            <a:fld id="{7278E106-62EC-41F2-90B3-FDFD6CA56EC6}" type="slidenum">
              <a:rPr lang="en-US" smtClean="0"/>
              <a:pPr/>
              <a:t>142</a:t>
            </a:fld>
            <a:endParaRPr lang="en-US" dirty="0"/>
          </a:p>
        </p:txBody>
      </p:sp>
      <p:sp>
        <p:nvSpPr>
          <p:cNvPr id="14" name="TextBox 13"/>
          <p:cNvSpPr txBox="1"/>
          <p:nvPr/>
        </p:nvSpPr>
        <p:spPr>
          <a:xfrm>
            <a:off x="1371600" y="2762071"/>
            <a:ext cx="2667000" cy="1200329"/>
          </a:xfrm>
          <a:prstGeom prst="rect">
            <a:avLst/>
          </a:prstGeom>
          <a:noFill/>
        </p:spPr>
        <p:txBody>
          <a:bodyPr wrap="square" rtlCol="0">
            <a:spAutoFit/>
          </a:bodyPr>
          <a:lstStyle/>
          <a:p>
            <a:r>
              <a:rPr lang="en-US" dirty="0" smtClean="0"/>
              <a:t>For graphical</a:t>
            </a:r>
          </a:p>
          <a:p>
            <a:r>
              <a:rPr lang="en-US" b="1" dirty="0" smtClean="0"/>
              <a:t>Start - Run</a:t>
            </a:r>
          </a:p>
          <a:p>
            <a:r>
              <a:rPr lang="en-US" b="1" dirty="0" smtClean="0"/>
              <a:t>		</a:t>
            </a:r>
          </a:p>
          <a:p>
            <a:r>
              <a:rPr lang="en-US" b="1" dirty="0" smtClean="0"/>
              <a:t>		</a:t>
            </a:r>
          </a:p>
        </p:txBody>
      </p:sp>
      <p:sp>
        <p:nvSpPr>
          <p:cNvPr id="9" name="TextBox 8"/>
          <p:cNvSpPr txBox="1"/>
          <p:nvPr/>
        </p:nvSpPr>
        <p:spPr>
          <a:xfrm>
            <a:off x="0" y="76200"/>
            <a:ext cx="9144000" cy="430887"/>
          </a:xfrm>
          <a:prstGeom prst="rect">
            <a:avLst/>
          </a:prstGeom>
          <a:noFill/>
        </p:spPr>
        <p:txBody>
          <a:bodyPr wrap="square" rtlCol="0">
            <a:spAutoFit/>
          </a:bodyPr>
          <a:lstStyle/>
          <a:p>
            <a:pPr algn="ctr"/>
            <a:r>
              <a:rPr lang="en-US" sz="2200" b="1" dirty="0" smtClean="0">
                <a:solidFill>
                  <a:schemeClr val="bg1">
                    <a:lumMod val="95000"/>
                  </a:schemeClr>
                </a:solidFill>
              </a:rPr>
              <a:t>SAMBA CLIENT </a:t>
            </a:r>
            <a:endParaRPr lang="en-US" sz="2200" b="1" dirty="0">
              <a:solidFill>
                <a:schemeClr val="bg1">
                  <a:lumMod val="95000"/>
                </a:schemeClr>
              </a:solidFill>
            </a:endParaRPr>
          </a:p>
        </p:txBody>
      </p:sp>
      <p:pic>
        <p:nvPicPr>
          <p:cNvPr id="11" name="Picture 2"/>
          <p:cNvPicPr>
            <a:picLocks noChangeAspect="1" noChangeArrowheads="1"/>
          </p:cNvPicPr>
          <p:nvPr/>
        </p:nvPicPr>
        <p:blipFill>
          <a:blip r:embed="rId4" cstate="print"/>
          <a:srcRect/>
          <a:stretch>
            <a:fillRect/>
          </a:stretch>
        </p:blipFill>
        <p:spPr bwMode="auto">
          <a:xfrm>
            <a:off x="1371600" y="594836"/>
            <a:ext cx="1314450" cy="1314450"/>
          </a:xfrm>
          <a:prstGeom prst="rect">
            <a:avLst/>
          </a:prstGeom>
          <a:noFill/>
          <a:ln w="9525">
            <a:noFill/>
            <a:miter lim="800000"/>
            <a:headEnd/>
            <a:tailEnd/>
          </a:ln>
          <a:effectLst/>
        </p:spPr>
      </p:pic>
      <p:sp>
        <p:nvSpPr>
          <p:cNvPr id="12" name="TextBox 11"/>
          <p:cNvSpPr txBox="1"/>
          <p:nvPr/>
        </p:nvSpPr>
        <p:spPr>
          <a:xfrm>
            <a:off x="1219200" y="1756886"/>
            <a:ext cx="1600200" cy="369332"/>
          </a:xfrm>
          <a:prstGeom prst="rect">
            <a:avLst/>
          </a:prstGeom>
          <a:noFill/>
        </p:spPr>
        <p:txBody>
          <a:bodyPr wrap="square" rtlCol="0">
            <a:spAutoFit/>
          </a:bodyPr>
          <a:lstStyle/>
          <a:p>
            <a:pPr algn="ctr"/>
            <a:r>
              <a:rPr lang="en-US" b="1" dirty="0" smtClean="0"/>
              <a:t>SMB CLIENTS</a:t>
            </a:r>
            <a:endParaRPr lang="en-US" b="1" dirty="0"/>
          </a:p>
        </p:txBody>
      </p:sp>
      <p:sp>
        <p:nvSpPr>
          <p:cNvPr id="13" name="TextBox 12"/>
          <p:cNvSpPr txBox="1"/>
          <p:nvPr/>
        </p:nvSpPr>
        <p:spPr>
          <a:xfrm>
            <a:off x="1752600" y="994886"/>
            <a:ext cx="990600" cy="381000"/>
          </a:xfrm>
          <a:prstGeom prst="rect">
            <a:avLst/>
          </a:prstGeom>
          <a:noFill/>
        </p:spPr>
        <p:txBody>
          <a:bodyPr wrap="square" rtlCol="0">
            <a:spAutoFit/>
          </a:bodyPr>
          <a:lstStyle/>
          <a:p>
            <a:r>
              <a:rPr lang="en-US" dirty="0" smtClean="0"/>
              <a:t>W2K8</a:t>
            </a:r>
            <a:endParaRPr lang="en-US" dirty="0"/>
          </a:p>
        </p:txBody>
      </p:sp>
      <p:pic>
        <p:nvPicPr>
          <p:cNvPr id="15" name="Picture 2"/>
          <p:cNvPicPr>
            <a:picLocks noChangeAspect="1" noChangeArrowheads="1"/>
          </p:cNvPicPr>
          <p:nvPr/>
        </p:nvPicPr>
        <p:blipFill>
          <a:blip r:embed="rId4" cstate="print"/>
          <a:srcRect/>
          <a:stretch>
            <a:fillRect/>
          </a:stretch>
        </p:blipFill>
        <p:spPr bwMode="auto">
          <a:xfrm>
            <a:off x="3276600" y="602218"/>
            <a:ext cx="1314450" cy="1314450"/>
          </a:xfrm>
          <a:prstGeom prst="rect">
            <a:avLst/>
          </a:prstGeom>
          <a:noFill/>
          <a:ln w="9525">
            <a:noFill/>
            <a:miter lim="800000"/>
            <a:headEnd/>
            <a:tailEnd/>
          </a:ln>
          <a:effectLst/>
        </p:spPr>
      </p:pic>
      <p:sp>
        <p:nvSpPr>
          <p:cNvPr id="16" name="TextBox 15"/>
          <p:cNvSpPr txBox="1"/>
          <p:nvPr/>
        </p:nvSpPr>
        <p:spPr>
          <a:xfrm>
            <a:off x="3733800" y="1002268"/>
            <a:ext cx="990600" cy="381000"/>
          </a:xfrm>
          <a:prstGeom prst="rect">
            <a:avLst/>
          </a:prstGeom>
          <a:noFill/>
        </p:spPr>
        <p:txBody>
          <a:bodyPr wrap="square" rtlCol="0">
            <a:spAutoFit/>
          </a:bodyPr>
          <a:lstStyle/>
          <a:p>
            <a:r>
              <a:rPr lang="en-US" dirty="0" smtClean="0"/>
              <a:t>VISTA</a:t>
            </a:r>
            <a:endParaRPr lang="en-US" dirty="0"/>
          </a:p>
        </p:txBody>
      </p:sp>
      <p:sp>
        <p:nvSpPr>
          <p:cNvPr id="17" name="TextBox 16"/>
          <p:cNvSpPr txBox="1"/>
          <p:nvPr/>
        </p:nvSpPr>
        <p:spPr>
          <a:xfrm>
            <a:off x="3276600" y="1764268"/>
            <a:ext cx="1524000" cy="369332"/>
          </a:xfrm>
          <a:prstGeom prst="rect">
            <a:avLst/>
          </a:prstGeom>
          <a:noFill/>
        </p:spPr>
        <p:txBody>
          <a:bodyPr wrap="square" rtlCol="0">
            <a:spAutoFit/>
          </a:bodyPr>
          <a:lstStyle/>
          <a:p>
            <a:pPr algn="ctr"/>
            <a:r>
              <a:rPr lang="en-US" b="1" dirty="0" smtClean="0"/>
              <a:t>SMB CLIENTS</a:t>
            </a:r>
            <a:endParaRPr lang="en-US" b="1" dirty="0"/>
          </a:p>
        </p:txBody>
      </p:sp>
      <p:pic>
        <p:nvPicPr>
          <p:cNvPr id="18" name="Picture 2"/>
          <p:cNvPicPr>
            <a:picLocks noChangeAspect="1" noChangeArrowheads="1"/>
          </p:cNvPicPr>
          <p:nvPr/>
        </p:nvPicPr>
        <p:blipFill>
          <a:blip r:embed="rId4" cstate="print"/>
          <a:srcRect/>
          <a:stretch>
            <a:fillRect/>
          </a:stretch>
        </p:blipFill>
        <p:spPr bwMode="auto">
          <a:xfrm>
            <a:off x="5105400" y="594836"/>
            <a:ext cx="1314450" cy="1314450"/>
          </a:xfrm>
          <a:prstGeom prst="rect">
            <a:avLst/>
          </a:prstGeom>
          <a:noFill/>
          <a:ln w="9525">
            <a:noFill/>
            <a:miter lim="800000"/>
            <a:headEnd/>
            <a:tailEnd/>
          </a:ln>
          <a:effectLst/>
        </p:spPr>
      </p:pic>
      <p:sp>
        <p:nvSpPr>
          <p:cNvPr id="19" name="TextBox 18"/>
          <p:cNvSpPr txBox="1"/>
          <p:nvPr/>
        </p:nvSpPr>
        <p:spPr>
          <a:xfrm>
            <a:off x="5562600" y="994886"/>
            <a:ext cx="990600" cy="381000"/>
          </a:xfrm>
          <a:prstGeom prst="rect">
            <a:avLst/>
          </a:prstGeom>
          <a:noFill/>
        </p:spPr>
        <p:txBody>
          <a:bodyPr wrap="square" rtlCol="0">
            <a:spAutoFit/>
          </a:bodyPr>
          <a:lstStyle/>
          <a:p>
            <a:r>
              <a:rPr lang="en-US" dirty="0" smtClean="0"/>
              <a:t>   XP</a:t>
            </a:r>
            <a:endParaRPr lang="en-US" dirty="0"/>
          </a:p>
        </p:txBody>
      </p:sp>
      <p:sp>
        <p:nvSpPr>
          <p:cNvPr id="20" name="TextBox 19"/>
          <p:cNvSpPr txBox="1"/>
          <p:nvPr/>
        </p:nvSpPr>
        <p:spPr>
          <a:xfrm>
            <a:off x="5105400" y="1756886"/>
            <a:ext cx="1524000" cy="369332"/>
          </a:xfrm>
          <a:prstGeom prst="rect">
            <a:avLst/>
          </a:prstGeom>
          <a:noFill/>
        </p:spPr>
        <p:txBody>
          <a:bodyPr wrap="square" rtlCol="0">
            <a:spAutoFit/>
          </a:bodyPr>
          <a:lstStyle/>
          <a:p>
            <a:pPr algn="ctr"/>
            <a:r>
              <a:rPr lang="en-US" b="1" dirty="0" smtClean="0"/>
              <a:t>SMB CLIENTS</a:t>
            </a:r>
            <a:endParaRPr lang="en-US" b="1" dirty="0"/>
          </a:p>
        </p:txBody>
      </p:sp>
      <p:pic>
        <p:nvPicPr>
          <p:cNvPr id="21" name="Picture 2"/>
          <p:cNvPicPr>
            <a:picLocks noChangeAspect="1" noChangeArrowheads="1"/>
          </p:cNvPicPr>
          <p:nvPr/>
        </p:nvPicPr>
        <p:blipFill>
          <a:blip r:embed="rId4" cstate="print"/>
          <a:srcRect/>
          <a:stretch>
            <a:fillRect/>
          </a:stretch>
        </p:blipFill>
        <p:spPr bwMode="auto">
          <a:xfrm>
            <a:off x="6781800" y="602218"/>
            <a:ext cx="1314450" cy="1314450"/>
          </a:xfrm>
          <a:prstGeom prst="rect">
            <a:avLst/>
          </a:prstGeom>
          <a:noFill/>
          <a:ln w="9525">
            <a:noFill/>
            <a:miter lim="800000"/>
            <a:headEnd/>
            <a:tailEnd/>
          </a:ln>
          <a:effectLst/>
        </p:spPr>
      </p:pic>
      <p:sp>
        <p:nvSpPr>
          <p:cNvPr id="22" name="TextBox 21"/>
          <p:cNvSpPr txBox="1"/>
          <p:nvPr/>
        </p:nvSpPr>
        <p:spPr>
          <a:xfrm>
            <a:off x="7086600" y="821888"/>
            <a:ext cx="1447800" cy="646331"/>
          </a:xfrm>
          <a:prstGeom prst="rect">
            <a:avLst/>
          </a:prstGeom>
          <a:noFill/>
        </p:spPr>
        <p:txBody>
          <a:bodyPr wrap="square" rtlCol="0">
            <a:spAutoFit/>
          </a:bodyPr>
          <a:lstStyle/>
          <a:p>
            <a:r>
              <a:rPr lang="en-US" dirty="0" smtClean="0"/>
              <a:t>   Any</a:t>
            </a:r>
          </a:p>
          <a:p>
            <a:r>
              <a:rPr lang="en-US" dirty="0" smtClean="0"/>
              <a:t>window</a:t>
            </a:r>
            <a:endParaRPr lang="en-US" dirty="0"/>
          </a:p>
        </p:txBody>
      </p:sp>
      <p:sp>
        <p:nvSpPr>
          <p:cNvPr id="23" name="TextBox 22"/>
          <p:cNvSpPr txBox="1"/>
          <p:nvPr/>
        </p:nvSpPr>
        <p:spPr>
          <a:xfrm>
            <a:off x="6781800" y="1764268"/>
            <a:ext cx="1524000" cy="369332"/>
          </a:xfrm>
          <a:prstGeom prst="rect">
            <a:avLst/>
          </a:prstGeom>
          <a:noFill/>
        </p:spPr>
        <p:txBody>
          <a:bodyPr wrap="square" rtlCol="0">
            <a:spAutoFit/>
          </a:bodyPr>
          <a:lstStyle/>
          <a:p>
            <a:pPr algn="ctr"/>
            <a:r>
              <a:rPr lang="en-US" b="1" dirty="0" smtClean="0"/>
              <a:t>SMB CLIENTS</a:t>
            </a:r>
            <a:endParaRPr lang="en-US" b="1" dirty="0"/>
          </a:p>
        </p:txBody>
      </p:sp>
      <p:pic>
        <p:nvPicPr>
          <p:cNvPr id="21507" name="Picture 3"/>
          <p:cNvPicPr>
            <a:picLocks noChangeAspect="1" noChangeArrowheads="1"/>
          </p:cNvPicPr>
          <p:nvPr/>
        </p:nvPicPr>
        <p:blipFill>
          <a:blip r:embed="rId5"/>
          <a:srcRect/>
          <a:stretch>
            <a:fillRect/>
          </a:stretch>
        </p:blipFill>
        <p:spPr bwMode="auto">
          <a:xfrm>
            <a:off x="2752725" y="3790950"/>
            <a:ext cx="3267075" cy="1771650"/>
          </a:xfrm>
          <a:prstGeom prst="rect">
            <a:avLst/>
          </a:prstGeom>
          <a:noFill/>
          <a:ln w="9525">
            <a:noFill/>
            <a:miter lim="800000"/>
            <a:headEnd/>
            <a:tailEnd/>
          </a:ln>
          <a:effectLst/>
        </p:spPr>
      </p:pic>
      <p:sp>
        <p:nvSpPr>
          <p:cNvPr id="24" name="Footer Placeholder 23"/>
          <p:cNvSpPr>
            <a:spLocks noGrp="1"/>
          </p:cNvSpPr>
          <p:nvPr>
            <p:ph type="ftr" sz="quarter" idx="11"/>
          </p:nvPr>
        </p:nvSpPr>
        <p:spPr/>
        <p:txBody>
          <a:bodyPr/>
          <a:lstStyle/>
          <a:p>
            <a:r>
              <a:rPr lang="en-US" dirty="0" smtClean="0"/>
              <a:t>SONI COMPUTER CLASSES</a:t>
            </a:r>
            <a:endParaRPr lang="en-US" dirty="0"/>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rot="-1620000">
            <a:off x="2345776" y="2844596"/>
            <a:ext cx="4648200" cy="1323439"/>
          </a:xfrm>
          <a:prstGeom prst="rect">
            <a:avLst/>
          </a:prstGeom>
          <a:noFill/>
          <a:effectLst>
            <a:outerShdw sx="156000" sy="156000" rotWithShape="0">
              <a:schemeClr val="bg2">
                <a:lumMod val="90000"/>
                <a:alpha val="27000"/>
              </a:schemeClr>
            </a:outerShdw>
          </a:effectLst>
        </p:spPr>
        <p:txBody>
          <a:bodyPr wrap="square" rtlCol="0">
            <a:spAutoFit/>
          </a:bodyPr>
          <a:lstStyle/>
          <a:p>
            <a:r>
              <a:rPr lang="en-US" sz="4000" dirty="0" smtClean="0">
                <a:solidFill>
                  <a:srgbClr val="FDE1BF"/>
                </a:solidFill>
              </a:rPr>
              <a:t> Ravi Kant </a:t>
            </a:r>
            <a:r>
              <a:rPr lang="en-US" sz="4000" dirty="0" err="1" smtClean="0">
                <a:solidFill>
                  <a:srgbClr val="FDE1BF"/>
                </a:solidFill>
              </a:rPr>
              <a:t>Soni</a:t>
            </a:r>
            <a:r>
              <a:rPr lang="en-US" sz="4000" dirty="0" smtClean="0">
                <a:solidFill>
                  <a:srgbClr val="FDE1BF"/>
                </a:solidFill>
              </a:rPr>
              <a:t> +918269000074</a:t>
            </a:r>
            <a:endParaRPr lang="en-US" sz="4000" dirty="0">
              <a:solidFill>
                <a:srgbClr val="FDE1BF"/>
              </a:solidFill>
            </a:endParaRPr>
          </a:p>
        </p:txBody>
      </p:sp>
      <p:sp>
        <p:nvSpPr>
          <p:cNvPr id="4" name="Freeform 3"/>
          <p:cNvSpPr/>
          <p:nvPr/>
        </p:nvSpPr>
        <p:spPr>
          <a:xfrm>
            <a:off x="0" y="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5" name="Picture 4" descr="images1.jpg"/>
          <p:cNvPicPr>
            <a:picLocks noChangeAspect="1"/>
          </p:cNvPicPr>
          <p:nvPr/>
        </p:nvPicPr>
        <p:blipFill>
          <a:blip r:embed="rId3"/>
          <a:stretch>
            <a:fillRect/>
          </a:stretch>
        </p:blipFill>
        <p:spPr>
          <a:xfrm>
            <a:off x="1" y="-38100"/>
            <a:ext cx="617714" cy="571500"/>
          </a:xfrm>
          <a:prstGeom prst="rect">
            <a:avLst/>
          </a:prstGeom>
        </p:spPr>
      </p:pic>
      <p:sp>
        <p:nvSpPr>
          <p:cNvPr id="6" name="Freeform 5"/>
          <p:cNvSpPr/>
          <p:nvPr/>
        </p:nvSpPr>
        <p:spPr>
          <a:xfrm>
            <a:off x="0" y="632460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TextBox 6"/>
          <p:cNvSpPr txBox="1"/>
          <p:nvPr/>
        </p:nvSpPr>
        <p:spPr>
          <a:xfrm>
            <a:off x="5257800" y="6488668"/>
            <a:ext cx="4343400" cy="369332"/>
          </a:xfrm>
          <a:custGeom>
            <a:avLst/>
            <a:gdLst>
              <a:gd name="connsiteX0" fmla="*/ 0 w 4343400"/>
              <a:gd name="connsiteY0" fmla="*/ 0 h 369332"/>
              <a:gd name="connsiteX1" fmla="*/ 4343400 w 4343400"/>
              <a:gd name="connsiteY1" fmla="*/ 0 h 369332"/>
              <a:gd name="connsiteX2" fmla="*/ 4343400 w 4343400"/>
              <a:gd name="connsiteY2" fmla="*/ 369332 h 369332"/>
              <a:gd name="connsiteX3" fmla="*/ 0 w 4343400"/>
              <a:gd name="connsiteY3" fmla="*/ 369332 h 369332"/>
              <a:gd name="connsiteX4" fmla="*/ 0 w 4343400"/>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369332">
                <a:moveTo>
                  <a:pt x="0" y="0"/>
                </a:moveTo>
                <a:lnTo>
                  <a:pt x="4343400" y="0"/>
                </a:lnTo>
                <a:lnTo>
                  <a:pt x="4343400" y="369332"/>
                </a:lnTo>
                <a:lnTo>
                  <a:pt x="0" y="369332"/>
                </a:lnTo>
                <a:lnTo>
                  <a:pt x="0" y="0"/>
                </a:lnTo>
                <a:close/>
              </a:path>
            </a:pathLst>
          </a:custGeom>
          <a:noFill/>
        </p:spPr>
        <p:txBody>
          <a:bodyPr wrap="square" rtlCol="0">
            <a:spAutoFit/>
          </a:bodyPr>
          <a:lstStyle/>
          <a:p>
            <a:r>
              <a:rPr lang="en-US" dirty="0" smtClean="0"/>
              <a:t> Ravi Kant </a:t>
            </a:r>
            <a:r>
              <a:rPr lang="en-US" dirty="0" err="1" smtClean="0"/>
              <a:t>Soni</a:t>
            </a:r>
            <a:r>
              <a:rPr lang="en-US" dirty="0" smtClean="0"/>
              <a:t> +918269000074</a:t>
            </a:r>
            <a:endParaRPr lang="en-US" dirty="0"/>
          </a:p>
        </p:txBody>
      </p:sp>
      <p:sp>
        <p:nvSpPr>
          <p:cNvPr id="8" name="Slide Number Placeholder 7"/>
          <p:cNvSpPr>
            <a:spLocks noGrp="1"/>
          </p:cNvSpPr>
          <p:nvPr>
            <p:ph type="sldNum" sz="quarter" idx="12"/>
          </p:nvPr>
        </p:nvSpPr>
        <p:spPr/>
        <p:txBody>
          <a:bodyPr/>
          <a:lstStyle/>
          <a:p>
            <a:fld id="{7278E106-62EC-41F2-90B3-FDFD6CA56EC6}" type="slidenum">
              <a:rPr lang="en-US" smtClean="0"/>
              <a:pPr/>
              <a:t>143</a:t>
            </a:fld>
            <a:endParaRPr lang="en-US" dirty="0"/>
          </a:p>
        </p:txBody>
      </p:sp>
      <p:pic>
        <p:nvPicPr>
          <p:cNvPr id="11" name="Picture 6"/>
          <p:cNvPicPr>
            <a:picLocks noChangeAspect="1" noChangeArrowheads="1"/>
          </p:cNvPicPr>
          <p:nvPr/>
        </p:nvPicPr>
        <p:blipFill>
          <a:blip r:embed="rId4"/>
          <a:srcRect/>
          <a:stretch>
            <a:fillRect/>
          </a:stretch>
        </p:blipFill>
        <p:spPr bwMode="auto">
          <a:xfrm>
            <a:off x="2362200" y="1957211"/>
            <a:ext cx="4343400" cy="3833989"/>
          </a:xfrm>
          <a:prstGeom prst="rect">
            <a:avLst/>
          </a:prstGeom>
          <a:noFill/>
          <a:ln w="9525">
            <a:noFill/>
            <a:miter lim="800000"/>
            <a:headEnd/>
            <a:tailEnd/>
          </a:ln>
          <a:effectLst/>
        </p:spPr>
      </p:pic>
      <p:sp>
        <p:nvSpPr>
          <p:cNvPr id="12" name="TextBox 11"/>
          <p:cNvSpPr txBox="1"/>
          <p:nvPr/>
        </p:nvSpPr>
        <p:spPr>
          <a:xfrm>
            <a:off x="1905000" y="838200"/>
            <a:ext cx="5867400" cy="646331"/>
          </a:xfrm>
          <a:prstGeom prst="rect">
            <a:avLst/>
          </a:prstGeom>
          <a:noFill/>
        </p:spPr>
        <p:txBody>
          <a:bodyPr wrap="square" rtlCol="0">
            <a:spAutoFit/>
          </a:bodyPr>
          <a:lstStyle/>
          <a:p>
            <a:r>
              <a:rPr lang="en-US" dirty="0" smtClean="0"/>
              <a:t>Type user name who is created on </a:t>
            </a:r>
            <a:r>
              <a:rPr lang="en-US" dirty="0" err="1" smtClean="0"/>
              <a:t>smb</a:t>
            </a:r>
            <a:r>
              <a:rPr lang="en-US" dirty="0" smtClean="0"/>
              <a:t> server   :-  user1</a:t>
            </a:r>
          </a:p>
          <a:p>
            <a:r>
              <a:rPr lang="en-US" dirty="0" smtClean="0"/>
              <a:t>Type password who is assigned on </a:t>
            </a:r>
            <a:r>
              <a:rPr lang="en-US" dirty="0" err="1" smtClean="0"/>
              <a:t>smb</a:t>
            </a:r>
            <a:r>
              <a:rPr lang="en-US" dirty="0" smtClean="0"/>
              <a:t> server   :-  123</a:t>
            </a:r>
            <a:endParaRPr lang="en-US" dirty="0"/>
          </a:p>
        </p:txBody>
      </p:sp>
      <p:sp>
        <p:nvSpPr>
          <p:cNvPr id="13" name="Footer Placeholder 12"/>
          <p:cNvSpPr>
            <a:spLocks noGrp="1"/>
          </p:cNvSpPr>
          <p:nvPr>
            <p:ph type="ftr" sz="quarter" idx="11"/>
          </p:nvPr>
        </p:nvSpPr>
        <p:spPr/>
        <p:txBody>
          <a:bodyPr/>
          <a:lstStyle/>
          <a:p>
            <a:r>
              <a:rPr lang="en-US" dirty="0" smtClean="0"/>
              <a:t>SONI COMPUTER CLASSES</a:t>
            </a:r>
            <a:endParaRPr lang="en-US" dirty="0"/>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rot="-1620000">
            <a:off x="2345776" y="2844596"/>
            <a:ext cx="4648200" cy="1323439"/>
          </a:xfrm>
          <a:prstGeom prst="rect">
            <a:avLst/>
          </a:prstGeom>
          <a:noFill/>
          <a:effectLst>
            <a:outerShdw sx="156000" sy="156000" rotWithShape="0">
              <a:schemeClr val="bg2">
                <a:lumMod val="90000"/>
                <a:alpha val="27000"/>
              </a:schemeClr>
            </a:outerShdw>
          </a:effectLst>
        </p:spPr>
        <p:txBody>
          <a:bodyPr wrap="square" rtlCol="0">
            <a:spAutoFit/>
          </a:bodyPr>
          <a:lstStyle/>
          <a:p>
            <a:r>
              <a:rPr lang="en-US" sz="4000" dirty="0" smtClean="0">
                <a:solidFill>
                  <a:srgbClr val="FDE1BF"/>
                </a:solidFill>
              </a:rPr>
              <a:t> Ravi Kant </a:t>
            </a:r>
            <a:r>
              <a:rPr lang="en-US" sz="4000" dirty="0" err="1" smtClean="0">
                <a:solidFill>
                  <a:srgbClr val="FDE1BF"/>
                </a:solidFill>
              </a:rPr>
              <a:t>Soni</a:t>
            </a:r>
            <a:r>
              <a:rPr lang="en-US" sz="4000" dirty="0" smtClean="0">
                <a:solidFill>
                  <a:srgbClr val="FDE1BF"/>
                </a:solidFill>
              </a:rPr>
              <a:t> +918269000074</a:t>
            </a:r>
            <a:endParaRPr lang="en-US" sz="4000" dirty="0">
              <a:solidFill>
                <a:srgbClr val="FDE1BF"/>
              </a:solidFill>
            </a:endParaRPr>
          </a:p>
        </p:txBody>
      </p:sp>
      <p:sp>
        <p:nvSpPr>
          <p:cNvPr id="4" name="Freeform 3"/>
          <p:cNvSpPr/>
          <p:nvPr/>
        </p:nvSpPr>
        <p:spPr>
          <a:xfrm>
            <a:off x="0" y="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5" name="Picture 4" descr="images1.jpg"/>
          <p:cNvPicPr>
            <a:picLocks noChangeAspect="1"/>
          </p:cNvPicPr>
          <p:nvPr/>
        </p:nvPicPr>
        <p:blipFill>
          <a:blip r:embed="rId3"/>
          <a:stretch>
            <a:fillRect/>
          </a:stretch>
        </p:blipFill>
        <p:spPr>
          <a:xfrm>
            <a:off x="1" y="-38100"/>
            <a:ext cx="617714" cy="571500"/>
          </a:xfrm>
          <a:prstGeom prst="rect">
            <a:avLst/>
          </a:prstGeom>
        </p:spPr>
      </p:pic>
      <p:sp>
        <p:nvSpPr>
          <p:cNvPr id="6" name="Freeform 5"/>
          <p:cNvSpPr/>
          <p:nvPr/>
        </p:nvSpPr>
        <p:spPr>
          <a:xfrm>
            <a:off x="0" y="632460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TextBox 6"/>
          <p:cNvSpPr txBox="1"/>
          <p:nvPr/>
        </p:nvSpPr>
        <p:spPr>
          <a:xfrm>
            <a:off x="5257800" y="6488668"/>
            <a:ext cx="4343400" cy="369332"/>
          </a:xfrm>
          <a:custGeom>
            <a:avLst/>
            <a:gdLst>
              <a:gd name="connsiteX0" fmla="*/ 0 w 4343400"/>
              <a:gd name="connsiteY0" fmla="*/ 0 h 369332"/>
              <a:gd name="connsiteX1" fmla="*/ 4343400 w 4343400"/>
              <a:gd name="connsiteY1" fmla="*/ 0 h 369332"/>
              <a:gd name="connsiteX2" fmla="*/ 4343400 w 4343400"/>
              <a:gd name="connsiteY2" fmla="*/ 369332 h 369332"/>
              <a:gd name="connsiteX3" fmla="*/ 0 w 4343400"/>
              <a:gd name="connsiteY3" fmla="*/ 369332 h 369332"/>
              <a:gd name="connsiteX4" fmla="*/ 0 w 4343400"/>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369332">
                <a:moveTo>
                  <a:pt x="0" y="0"/>
                </a:moveTo>
                <a:lnTo>
                  <a:pt x="4343400" y="0"/>
                </a:lnTo>
                <a:lnTo>
                  <a:pt x="4343400" y="369332"/>
                </a:lnTo>
                <a:lnTo>
                  <a:pt x="0" y="369332"/>
                </a:lnTo>
                <a:lnTo>
                  <a:pt x="0" y="0"/>
                </a:lnTo>
                <a:close/>
              </a:path>
            </a:pathLst>
          </a:custGeom>
          <a:noFill/>
        </p:spPr>
        <p:txBody>
          <a:bodyPr wrap="square" rtlCol="0">
            <a:spAutoFit/>
          </a:bodyPr>
          <a:lstStyle/>
          <a:p>
            <a:r>
              <a:rPr lang="en-US" dirty="0" smtClean="0"/>
              <a:t> Ravi Kant </a:t>
            </a:r>
            <a:r>
              <a:rPr lang="en-US" dirty="0" err="1" smtClean="0"/>
              <a:t>Soni</a:t>
            </a:r>
            <a:r>
              <a:rPr lang="en-US" dirty="0" smtClean="0"/>
              <a:t> +918269000074</a:t>
            </a:r>
            <a:endParaRPr lang="en-US" dirty="0"/>
          </a:p>
        </p:txBody>
      </p:sp>
      <p:sp>
        <p:nvSpPr>
          <p:cNvPr id="8" name="Slide Number Placeholder 7"/>
          <p:cNvSpPr>
            <a:spLocks noGrp="1"/>
          </p:cNvSpPr>
          <p:nvPr>
            <p:ph type="sldNum" sz="quarter" idx="12"/>
          </p:nvPr>
        </p:nvSpPr>
        <p:spPr/>
        <p:txBody>
          <a:bodyPr/>
          <a:lstStyle/>
          <a:p>
            <a:fld id="{7278E106-62EC-41F2-90B3-FDFD6CA56EC6}" type="slidenum">
              <a:rPr lang="en-US" smtClean="0"/>
              <a:pPr/>
              <a:t>144</a:t>
            </a:fld>
            <a:endParaRPr lang="en-US" dirty="0"/>
          </a:p>
        </p:txBody>
      </p:sp>
      <p:pic>
        <p:nvPicPr>
          <p:cNvPr id="22530" name="Picture 2"/>
          <p:cNvPicPr>
            <a:picLocks noChangeAspect="1" noChangeArrowheads="1"/>
          </p:cNvPicPr>
          <p:nvPr/>
        </p:nvPicPr>
        <p:blipFill>
          <a:blip r:embed="rId4"/>
          <a:srcRect/>
          <a:stretch>
            <a:fillRect/>
          </a:stretch>
        </p:blipFill>
        <p:spPr bwMode="auto">
          <a:xfrm>
            <a:off x="990600" y="838200"/>
            <a:ext cx="6924675" cy="5086350"/>
          </a:xfrm>
          <a:prstGeom prst="rect">
            <a:avLst/>
          </a:prstGeom>
          <a:noFill/>
          <a:ln w="9525">
            <a:noFill/>
            <a:miter lim="800000"/>
            <a:headEnd/>
            <a:tailEnd/>
          </a:ln>
          <a:effectLst/>
        </p:spPr>
      </p:pic>
      <p:sp>
        <p:nvSpPr>
          <p:cNvPr id="9" name="TextBox 8"/>
          <p:cNvSpPr txBox="1"/>
          <p:nvPr/>
        </p:nvSpPr>
        <p:spPr>
          <a:xfrm>
            <a:off x="3733800" y="4078069"/>
            <a:ext cx="3581400" cy="646331"/>
          </a:xfrm>
          <a:prstGeom prst="rect">
            <a:avLst/>
          </a:prstGeom>
          <a:noFill/>
        </p:spPr>
        <p:txBody>
          <a:bodyPr wrap="square" rtlCol="0">
            <a:spAutoFit/>
          </a:bodyPr>
          <a:lstStyle/>
          <a:p>
            <a:r>
              <a:rPr lang="en-US" dirty="0" smtClean="0"/>
              <a:t>You will be see shared content on you local machine</a:t>
            </a:r>
            <a:endParaRPr lang="en-US" dirty="0"/>
          </a:p>
        </p:txBody>
      </p:sp>
      <p:sp>
        <p:nvSpPr>
          <p:cNvPr id="11" name="Footer Placeholder 10"/>
          <p:cNvSpPr>
            <a:spLocks noGrp="1"/>
          </p:cNvSpPr>
          <p:nvPr>
            <p:ph type="ftr" sz="quarter" idx="11"/>
          </p:nvPr>
        </p:nvSpPr>
        <p:spPr/>
        <p:txBody>
          <a:bodyPr/>
          <a:lstStyle/>
          <a:p>
            <a:r>
              <a:rPr lang="en-US" dirty="0" smtClean="0"/>
              <a:t>SONI COMPUTER CLASSES</a:t>
            </a:r>
            <a:endParaRPr lang="en-US" dirty="0"/>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rot="-1620000">
            <a:off x="2345776" y="2844596"/>
            <a:ext cx="4648200" cy="1323439"/>
          </a:xfrm>
          <a:prstGeom prst="rect">
            <a:avLst/>
          </a:prstGeom>
          <a:noFill/>
          <a:effectLst>
            <a:outerShdw sx="156000" sy="156000" rotWithShape="0">
              <a:schemeClr val="bg2">
                <a:lumMod val="90000"/>
                <a:alpha val="27000"/>
              </a:schemeClr>
            </a:outerShdw>
          </a:effectLst>
        </p:spPr>
        <p:txBody>
          <a:bodyPr wrap="square" rtlCol="0">
            <a:spAutoFit/>
          </a:bodyPr>
          <a:lstStyle/>
          <a:p>
            <a:r>
              <a:rPr lang="en-US" sz="4000" dirty="0" smtClean="0">
                <a:solidFill>
                  <a:srgbClr val="FDE1BF"/>
                </a:solidFill>
              </a:rPr>
              <a:t> Ravi Kant </a:t>
            </a:r>
            <a:r>
              <a:rPr lang="en-US" sz="4000" dirty="0" err="1" smtClean="0">
                <a:solidFill>
                  <a:srgbClr val="FDE1BF"/>
                </a:solidFill>
              </a:rPr>
              <a:t>Soni</a:t>
            </a:r>
            <a:r>
              <a:rPr lang="en-US" sz="4000" dirty="0" smtClean="0">
                <a:solidFill>
                  <a:srgbClr val="FDE1BF"/>
                </a:solidFill>
              </a:rPr>
              <a:t> +918269000074</a:t>
            </a:r>
            <a:endParaRPr lang="en-US" sz="4000" dirty="0">
              <a:solidFill>
                <a:srgbClr val="FDE1BF"/>
              </a:solidFill>
            </a:endParaRPr>
          </a:p>
        </p:txBody>
      </p:sp>
      <p:sp>
        <p:nvSpPr>
          <p:cNvPr id="4" name="Freeform 3"/>
          <p:cNvSpPr/>
          <p:nvPr/>
        </p:nvSpPr>
        <p:spPr>
          <a:xfrm>
            <a:off x="0" y="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5" name="Picture 4" descr="images1.jpg"/>
          <p:cNvPicPr>
            <a:picLocks noChangeAspect="1"/>
          </p:cNvPicPr>
          <p:nvPr/>
        </p:nvPicPr>
        <p:blipFill>
          <a:blip r:embed="rId3"/>
          <a:stretch>
            <a:fillRect/>
          </a:stretch>
        </p:blipFill>
        <p:spPr>
          <a:xfrm>
            <a:off x="1" y="-38100"/>
            <a:ext cx="617714" cy="571500"/>
          </a:xfrm>
          <a:prstGeom prst="rect">
            <a:avLst/>
          </a:prstGeom>
        </p:spPr>
      </p:pic>
      <p:sp>
        <p:nvSpPr>
          <p:cNvPr id="6" name="Freeform 5"/>
          <p:cNvSpPr/>
          <p:nvPr/>
        </p:nvSpPr>
        <p:spPr>
          <a:xfrm>
            <a:off x="0" y="632460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TextBox 6"/>
          <p:cNvSpPr txBox="1"/>
          <p:nvPr/>
        </p:nvSpPr>
        <p:spPr>
          <a:xfrm>
            <a:off x="5257800" y="6488668"/>
            <a:ext cx="4343400" cy="369332"/>
          </a:xfrm>
          <a:custGeom>
            <a:avLst/>
            <a:gdLst>
              <a:gd name="connsiteX0" fmla="*/ 0 w 4343400"/>
              <a:gd name="connsiteY0" fmla="*/ 0 h 369332"/>
              <a:gd name="connsiteX1" fmla="*/ 4343400 w 4343400"/>
              <a:gd name="connsiteY1" fmla="*/ 0 h 369332"/>
              <a:gd name="connsiteX2" fmla="*/ 4343400 w 4343400"/>
              <a:gd name="connsiteY2" fmla="*/ 369332 h 369332"/>
              <a:gd name="connsiteX3" fmla="*/ 0 w 4343400"/>
              <a:gd name="connsiteY3" fmla="*/ 369332 h 369332"/>
              <a:gd name="connsiteX4" fmla="*/ 0 w 4343400"/>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369332">
                <a:moveTo>
                  <a:pt x="0" y="0"/>
                </a:moveTo>
                <a:lnTo>
                  <a:pt x="4343400" y="0"/>
                </a:lnTo>
                <a:lnTo>
                  <a:pt x="4343400" y="369332"/>
                </a:lnTo>
                <a:lnTo>
                  <a:pt x="0" y="369332"/>
                </a:lnTo>
                <a:lnTo>
                  <a:pt x="0" y="0"/>
                </a:lnTo>
                <a:close/>
              </a:path>
            </a:pathLst>
          </a:custGeom>
          <a:noFill/>
        </p:spPr>
        <p:txBody>
          <a:bodyPr wrap="square" rtlCol="0">
            <a:spAutoFit/>
          </a:bodyPr>
          <a:lstStyle/>
          <a:p>
            <a:r>
              <a:rPr lang="en-US" dirty="0" smtClean="0"/>
              <a:t> Ravi Kant </a:t>
            </a:r>
            <a:r>
              <a:rPr lang="en-US" dirty="0" err="1" smtClean="0"/>
              <a:t>Soni</a:t>
            </a:r>
            <a:r>
              <a:rPr lang="en-US" dirty="0" smtClean="0"/>
              <a:t> +918269000074</a:t>
            </a:r>
            <a:endParaRPr lang="en-US" dirty="0"/>
          </a:p>
        </p:txBody>
      </p:sp>
      <p:sp>
        <p:nvSpPr>
          <p:cNvPr id="8" name="Slide Number Placeholder 7"/>
          <p:cNvSpPr>
            <a:spLocks noGrp="1"/>
          </p:cNvSpPr>
          <p:nvPr>
            <p:ph type="sldNum" sz="quarter" idx="12"/>
          </p:nvPr>
        </p:nvSpPr>
        <p:spPr/>
        <p:txBody>
          <a:bodyPr/>
          <a:lstStyle/>
          <a:p>
            <a:fld id="{7278E106-62EC-41F2-90B3-FDFD6CA56EC6}" type="slidenum">
              <a:rPr lang="en-US" smtClean="0"/>
              <a:pPr/>
              <a:t>145</a:t>
            </a:fld>
            <a:endParaRPr lang="en-US" dirty="0"/>
          </a:p>
        </p:txBody>
      </p:sp>
      <p:pic>
        <p:nvPicPr>
          <p:cNvPr id="23554" name="Picture 2"/>
          <p:cNvPicPr>
            <a:picLocks noChangeAspect="1" noChangeArrowheads="1"/>
          </p:cNvPicPr>
          <p:nvPr/>
        </p:nvPicPr>
        <p:blipFill>
          <a:blip r:embed="rId4"/>
          <a:srcRect/>
          <a:stretch>
            <a:fillRect/>
          </a:stretch>
        </p:blipFill>
        <p:spPr bwMode="auto">
          <a:xfrm>
            <a:off x="1109663" y="885825"/>
            <a:ext cx="6924675" cy="5086350"/>
          </a:xfrm>
          <a:prstGeom prst="rect">
            <a:avLst/>
          </a:prstGeom>
          <a:noFill/>
          <a:ln w="9525">
            <a:noFill/>
            <a:miter lim="800000"/>
            <a:headEnd/>
            <a:tailEnd/>
          </a:ln>
          <a:effectLst/>
        </p:spPr>
      </p:pic>
      <p:sp>
        <p:nvSpPr>
          <p:cNvPr id="11" name="TextBox 10"/>
          <p:cNvSpPr txBox="1"/>
          <p:nvPr/>
        </p:nvSpPr>
        <p:spPr>
          <a:xfrm>
            <a:off x="3429000" y="4078069"/>
            <a:ext cx="4267200" cy="369332"/>
          </a:xfrm>
          <a:prstGeom prst="rect">
            <a:avLst/>
          </a:prstGeom>
          <a:noFill/>
        </p:spPr>
        <p:txBody>
          <a:bodyPr wrap="square" rtlCol="0">
            <a:spAutoFit/>
          </a:bodyPr>
          <a:lstStyle/>
          <a:p>
            <a:r>
              <a:rPr lang="en-US" dirty="0" smtClean="0"/>
              <a:t>Is the shared content on you local machine</a:t>
            </a:r>
            <a:endParaRPr lang="en-US" dirty="0"/>
          </a:p>
        </p:txBody>
      </p:sp>
      <p:sp>
        <p:nvSpPr>
          <p:cNvPr id="12" name="TextBox 11"/>
          <p:cNvSpPr txBox="1"/>
          <p:nvPr/>
        </p:nvSpPr>
        <p:spPr>
          <a:xfrm>
            <a:off x="8610600" y="6019800"/>
            <a:ext cx="838200" cy="307777"/>
          </a:xfrm>
          <a:prstGeom prst="rect">
            <a:avLst/>
          </a:prstGeom>
          <a:noFill/>
        </p:spPr>
        <p:txBody>
          <a:bodyPr wrap="square" rtlCol="0">
            <a:spAutoFit/>
          </a:bodyPr>
          <a:lstStyle/>
          <a:p>
            <a:r>
              <a:rPr lang="en-US" sz="1400" b="1" dirty="0" smtClean="0"/>
              <a:t>END</a:t>
            </a:r>
            <a:endParaRPr lang="en-US" sz="1400" b="1" dirty="0"/>
          </a:p>
        </p:txBody>
      </p:sp>
      <p:sp>
        <p:nvSpPr>
          <p:cNvPr id="13" name="Footer Placeholder 12"/>
          <p:cNvSpPr>
            <a:spLocks noGrp="1"/>
          </p:cNvSpPr>
          <p:nvPr>
            <p:ph type="ftr" sz="quarter" idx="11"/>
          </p:nvPr>
        </p:nvSpPr>
        <p:spPr/>
        <p:txBody>
          <a:bodyPr/>
          <a:lstStyle/>
          <a:p>
            <a:r>
              <a:rPr lang="en-US" dirty="0" smtClean="0"/>
              <a:t>SONI COMPUTER CLASSES</a:t>
            </a:r>
            <a:endParaRPr lang="en-US" dirty="0"/>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rot="-1620000">
            <a:off x="2345776" y="2844596"/>
            <a:ext cx="4648200" cy="1323439"/>
          </a:xfrm>
          <a:prstGeom prst="rect">
            <a:avLst/>
          </a:prstGeom>
          <a:noFill/>
          <a:effectLst>
            <a:outerShdw sx="156000" sy="156000" rotWithShape="0">
              <a:schemeClr val="bg2">
                <a:lumMod val="90000"/>
                <a:alpha val="27000"/>
              </a:schemeClr>
            </a:outerShdw>
          </a:effectLst>
        </p:spPr>
        <p:txBody>
          <a:bodyPr wrap="square" rtlCol="0">
            <a:spAutoFit/>
          </a:bodyPr>
          <a:lstStyle/>
          <a:p>
            <a:r>
              <a:rPr lang="en-US" sz="4000" dirty="0" smtClean="0">
                <a:solidFill>
                  <a:srgbClr val="FDE1BF"/>
                </a:solidFill>
              </a:rPr>
              <a:t> Ravi Kant </a:t>
            </a:r>
            <a:r>
              <a:rPr lang="en-US" sz="4000" dirty="0" err="1" smtClean="0">
                <a:solidFill>
                  <a:srgbClr val="FDE1BF"/>
                </a:solidFill>
              </a:rPr>
              <a:t>Soni</a:t>
            </a:r>
            <a:r>
              <a:rPr lang="en-US" sz="4000" dirty="0" smtClean="0">
                <a:solidFill>
                  <a:srgbClr val="FDE1BF"/>
                </a:solidFill>
              </a:rPr>
              <a:t> +918269000074</a:t>
            </a:r>
            <a:endParaRPr lang="en-US" sz="4000" dirty="0">
              <a:solidFill>
                <a:srgbClr val="FDE1BF"/>
              </a:solidFill>
            </a:endParaRPr>
          </a:p>
        </p:txBody>
      </p:sp>
      <p:sp>
        <p:nvSpPr>
          <p:cNvPr id="4" name="Freeform 3"/>
          <p:cNvSpPr/>
          <p:nvPr/>
        </p:nvSpPr>
        <p:spPr>
          <a:xfrm>
            <a:off x="0" y="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5" name="Picture 4" descr="images1.jpg"/>
          <p:cNvPicPr>
            <a:picLocks noChangeAspect="1"/>
          </p:cNvPicPr>
          <p:nvPr/>
        </p:nvPicPr>
        <p:blipFill>
          <a:blip r:embed="rId3"/>
          <a:stretch>
            <a:fillRect/>
          </a:stretch>
        </p:blipFill>
        <p:spPr>
          <a:xfrm>
            <a:off x="1" y="-38100"/>
            <a:ext cx="617714" cy="571500"/>
          </a:xfrm>
          <a:prstGeom prst="rect">
            <a:avLst/>
          </a:prstGeom>
        </p:spPr>
      </p:pic>
      <p:sp>
        <p:nvSpPr>
          <p:cNvPr id="6" name="Freeform 5"/>
          <p:cNvSpPr/>
          <p:nvPr/>
        </p:nvSpPr>
        <p:spPr>
          <a:xfrm>
            <a:off x="0" y="632460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TextBox 6"/>
          <p:cNvSpPr txBox="1"/>
          <p:nvPr/>
        </p:nvSpPr>
        <p:spPr>
          <a:xfrm>
            <a:off x="5257800" y="6488668"/>
            <a:ext cx="4343400" cy="369332"/>
          </a:xfrm>
          <a:custGeom>
            <a:avLst/>
            <a:gdLst>
              <a:gd name="connsiteX0" fmla="*/ 0 w 4343400"/>
              <a:gd name="connsiteY0" fmla="*/ 0 h 369332"/>
              <a:gd name="connsiteX1" fmla="*/ 4343400 w 4343400"/>
              <a:gd name="connsiteY1" fmla="*/ 0 h 369332"/>
              <a:gd name="connsiteX2" fmla="*/ 4343400 w 4343400"/>
              <a:gd name="connsiteY2" fmla="*/ 369332 h 369332"/>
              <a:gd name="connsiteX3" fmla="*/ 0 w 4343400"/>
              <a:gd name="connsiteY3" fmla="*/ 369332 h 369332"/>
              <a:gd name="connsiteX4" fmla="*/ 0 w 4343400"/>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369332">
                <a:moveTo>
                  <a:pt x="0" y="0"/>
                </a:moveTo>
                <a:lnTo>
                  <a:pt x="4343400" y="0"/>
                </a:lnTo>
                <a:lnTo>
                  <a:pt x="4343400" y="369332"/>
                </a:lnTo>
                <a:lnTo>
                  <a:pt x="0" y="369332"/>
                </a:lnTo>
                <a:lnTo>
                  <a:pt x="0" y="0"/>
                </a:lnTo>
                <a:close/>
              </a:path>
            </a:pathLst>
          </a:custGeom>
          <a:noFill/>
        </p:spPr>
        <p:txBody>
          <a:bodyPr wrap="square" rtlCol="0">
            <a:spAutoFit/>
          </a:bodyPr>
          <a:lstStyle/>
          <a:p>
            <a:r>
              <a:rPr lang="en-US" dirty="0" smtClean="0"/>
              <a:t> Ravi Kant </a:t>
            </a:r>
            <a:r>
              <a:rPr lang="en-US" dirty="0" err="1" smtClean="0"/>
              <a:t>Soni</a:t>
            </a:r>
            <a:r>
              <a:rPr lang="en-US" dirty="0" smtClean="0"/>
              <a:t> +918269000074</a:t>
            </a:r>
            <a:endParaRPr lang="en-US" dirty="0"/>
          </a:p>
        </p:txBody>
      </p:sp>
      <p:sp>
        <p:nvSpPr>
          <p:cNvPr id="8" name="Slide Number Placeholder 7"/>
          <p:cNvSpPr>
            <a:spLocks noGrp="1"/>
          </p:cNvSpPr>
          <p:nvPr>
            <p:ph type="sldNum" sz="quarter" idx="12"/>
          </p:nvPr>
        </p:nvSpPr>
        <p:spPr/>
        <p:txBody>
          <a:bodyPr/>
          <a:lstStyle/>
          <a:p>
            <a:fld id="{7278E106-62EC-41F2-90B3-FDFD6CA56EC6}" type="slidenum">
              <a:rPr lang="en-US" smtClean="0"/>
              <a:pPr/>
              <a:t>146</a:t>
            </a:fld>
            <a:endParaRPr lang="en-US" dirty="0"/>
          </a:p>
        </p:txBody>
      </p:sp>
      <p:sp>
        <p:nvSpPr>
          <p:cNvPr id="17" name="TextBox 16"/>
          <p:cNvSpPr txBox="1"/>
          <p:nvPr/>
        </p:nvSpPr>
        <p:spPr>
          <a:xfrm>
            <a:off x="304800" y="533400"/>
            <a:ext cx="8534400" cy="3693319"/>
          </a:xfrm>
          <a:prstGeom prst="rect">
            <a:avLst/>
          </a:prstGeom>
          <a:noFill/>
        </p:spPr>
        <p:txBody>
          <a:bodyPr wrap="square" rtlCol="0">
            <a:spAutoFit/>
          </a:bodyPr>
          <a:lstStyle/>
          <a:p>
            <a:r>
              <a:rPr lang="en-US" dirty="0" smtClean="0"/>
              <a:t>Use the mount command as follows:</a:t>
            </a:r>
            <a:br>
              <a:rPr lang="en-US" dirty="0" smtClean="0"/>
            </a:br>
            <a:r>
              <a:rPr lang="en-US" dirty="0" smtClean="0"/>
              <a:t># mount -t </a:t>
            </a:r>
            <a:r>
              <a:rPr lang="en-US" dirty="0" err="1" smtClean="0"/>
              <a:t>cifs</a:t>
            </a:r>
            <a:r>
              <a:rPr lang="en-US" dirty="0" smtClean="0"/>
              <a:t> //</a:t>
            </a:r>
            <a:r>
              <a:rPr lang="en-US" dirty="0" err="1" smtClean="0"/>
              <a:t>ntserver</a:t>
            </a:r>
            <a:r>
              <a:rPr lang="en-US" dirty="0" smtClean="0"/>
              <a:t>/download -o username=</a:t>
            </a:r>
            <a:r>
              <a:rPr lang="en-US" dirty="0" err="1" smtClean="0"/>
              <a:t>kailash,password</a:t>
            </a:r>
            <a:r>
              <a:rPr lang="en-US" dirty="0" smtClean="0"/>
              <a:t>=</a:t>
            </a:r>
            <a:r>
              <a:rPr lang="en-US" dirty="0" err="1" smtClean="0"/>
              <a:t>myPassword</a:t>
            </a:r>
            <a:r>
              <a:rPr lang="en-US" dirty="0" smtClean="0"/>
              <a:t> /</a:t>
            </a:r>
            <a:r>
              <a:rPr lang="en-US" dirty="0" err="1" smtClean="0"/>
              <a:t>mnt</a:t>
            </a:r>
            <a:endParaRPr lang="en-US" dirty="0" smtClean="0"/>
          </a:p>
          <a:p>
            <a:endParaRPr lang="en-US" dirty="0" smtClean="0"/>
          </a:p>
          <a:p>
            <a:r>
              <a:rPr lang="en-US" dirty="0" smtClean="0"/>
              <a:t># mount -t </a:t>
            </a:r>
            <a:r>
              <a:rPr lang="en-US" dirty="0" err="1" smtClean="0"/>
              <a:t>cifs</a:t>
            </a:r>
            <a:r>
              <a:rPr lang="en-US" dirty="0" smtClean="0"/>
              <a:t> //</a:t>
            </a:r>
            <a:r>
              <a:rPr lang="en-US" dirty="0" err="1" smtClean="0"/>
              <a:t>ntserver</a:t>
            </a:r>
            <a:r>
              <a:rPr lang="en-US" dirty="0" smtClean="0"/>
              <a:t>/download -o username=</a:t>
            </a:r>
            <a:r>
              <a:rPr lang="en-US" dirty="0" err="1" smtClean="0"/>
              <a:t>kailash</a:t>
            </a:r>
            <a:r>
              <a:rPr lang="en-US" dirty="0" smtClean="0"/>
              <a:t> /</a:t>
            </a:r>
            <a:r>
              <a:rPr lang="en-US" dirty="0" err="1" smtClean="0"/>
              <a:t>mnt</a:t>
            </a:r>
            <a:endParaRPr lang="en-US" dirty="0" smtClean="0"/>
          </a:p>
          <a:p>
            <a:r>
              <a:rPr lang="en-US" dirty="0" smtClean="0"/>
              <a:t>Password:</a:t>
            </a:r>
          </a:p>
          <a:p>
            <a:endParaRPr lang="en-US" dirty="0" smtClean="0"/>
          </a:p>
          <a:p>
            <a:r>
              <a:rPr lang="en-US" dirty="0" smtClean="0"/>
              <a:t>Use following command if you are using Old version such as RHEL &lt;=4 or </a:t>
            </a:r>
            <a:r>
              <a:rPr lang="en-US" dirty="0" err="1" smtClean="0"/>
              <a:t>Debian</a:t>
            </a:r>
            <a:r>
              <a:rPr lang="en-US" dirty="0" smtClean="0"/>
              <a:t> &lt;= 3:</a:t>
            </a:r>
            <a:br>
              <a:rPr lang="en-US" dirty="0" smtClean="0"/>
            </a:br>
            <a:r>
              <a:rPr lang="en-US" dirty="0" smtClean="0"/>
              <a:t># mount -t </a:t>
            </a:r>
            <a:r>
              <a:rPr lang="en-US" dirty="0" err="1" smtClean="0"/>
              <a:t>smbfs</a:t>
            </a:r>
            <a:r>
              <a:rPr lang="en-US" dirty="0" smtClean="0"/>
              <a:t> -o username=</a:t>
            </a:r>
            <a:r>
              <a:rPr lang="en-US" dirty="0" err="1" smtClean="0"/>
              <a:t>kailash,password</a:t>
            </a:r>
            <a:r>
              <a:rPr lang="en-US" dirty="0" smtClean="0"/>
              <a:t>=D1W4x9sw //</a:t>
            </a:r>
            <a:r>
              <a:rPr lang="en-US" dirty="0" err="1" smtClean="0"/>
              <a:t>ntserver</a:t>
            </a:r>
            <a:r>
              <a:rPr lang="en-US" dirty="0" smtClean="0"/>
              <a:t>/download /</a:t>
            </a:r>
            <a:r>
              <a:rPr lang="en-US" dirty="0" err="1" smtClean="0"/>
              <a:t>mnt</a:t>
            </a:r>
            <a:endParaRPr lang="en-US" dirty="0" smtClean="0"/>
          </a:p>
          <a:p>
            <a:endParaRPr lang="en-US" dirty="0" smtClean="0"/>
          </a:p>
          <a:p>
            <a:r>
              <a:rPr lang="en-US" dirty="0" err="1" smtClean="0"/>
              <a:t>mount.cifs</a:t>
            </a:r>
            <a:r>
              <a:rPr lang="en-US" dirty="0" smtClean="0"/>
              <a:t> "//</a:t>
            </a:r>
            <a:r>
              <a:rPr lang="en-US" dirty="0" err="1" smtClean="0"/>
              <a:t>slickbox</a:t>
            </a:r>
            <a:r>
              <a:rPr lang="en-US" dirty="0" smtClean="0"/>
              <a:t>/users" /</a:t>
            </a:r>
            <a:r>
              <a:rPr lang="en-US" dirty="0" err="1" smtClean="0"/>
              <a:t>mnt</a:t>
            </a:r>
            <a:r>
              <a:rPr lang="en-US" dirty="0" smtClean="0"/>
              <a:t> -o user=</a:t>
            </a:r>
            <a:r>
              <a:rPr lang="en-US" dirty="0" err="1" smtClean="0"/>
              <a:t>kain</a:t>
            </a:r>
            <a:r>
              <a:rPr lang="en-US" dirty="0" smtClean="0"/>
              <a:t> Password: &lt;type in windows network password here&gt; </a:t>
            </a:r>
          </a:p>
          <a:p>
            <a:endParaRPr lang="en-US" dirty="0" smtClean="0"/>
          </a:p>
          <a:p>
            <a:r>
              <a:rPr lang="en-US" dirty="0" smtClean="0"/>
              <a:t>//</a:t>
            </a:r>
            <a:r>
              <a:rPr lang="en-US" dirty="0" err="1" smtClean="0"/>
              <a:t>slickbox</a:t>
            </a:r>
            <a:r>
              <a:rPr lang="en-US" dirty="0" smtClean="0"/>
              <a:t>/users /</a:t>
            </a:r>
            <a:r>
              <a:rPr lang="en-US" dirty="0" err="1" smtClean="0"/>
              <a:t>SlickboxUsers</a:t>
            </a:r>
            <a:r>
              <a:rPr lang="en-US" dirty="0" smtClean="0"/>
              <a:t> </a:t>
            </a:r>
            <a:r>
              <a:rPr lang="en-US" dirty="0" err="1" smtClean="0"/>
              <a:t>cifs</a:t>
            </a:r>
            <a:r>
              <a:rPr lang="en-US" dirty="0" smtClean="0"/>
              <a:t> user=</a:t>
            </a:r>
            <a:r>
              <a:rPr lang="en-US" dirty="0" err="1" smtClean="0"/>
              <a:t>kain,pass</a:t>
            </a:r>
            <a:r>
              <a:rPr lang="en-US" dirty="0" smtClean="0"/>
              <a:t>=</a:t>
            </a:r>
            <a:r>
              <a:rPr lang="en-US" dirty="0" err="1" smtClean="0"/>
              <a:t>userpass,rw,users</a:t>
            </a:r>
            <a:r>
              <a:rPr lang="en-US" dirty="0" smtClean="0"/>
              <a:t> 0 0    in </a:t>
            </a:r>
            <a:r>
              <a:rPr lang="en-US" dirty="0" err="1" smtClean="0"/>
              <a:t>fstab</a:t>
            </a:r>
            <a:endParaRPr lang="en-US" dirty="0" smtClean="0"/>
          </a:p>
        </p:txBody>
      </p:sp>
      <p:sp>
        <p:nvSpPr>
          <p:cNvPr id="18" name="TextBox 17"/>
          <p:cNvSpPr txBox="1"/>
          <p:nvPr/>
        </p:nvSpPr>
        <p:spPr>
          <a:xfrm>
            <a:off x="457200" y="4133671"/>
            <a:ext cx="8382000" cy="1200329"/>
          </a:xfrm>
          <a:prstGeom prst="rect">
            <a:avLst/>
          </a:prstGeom>
          <a:noFill/>
        </p:spPr>
        <p:txBody>
          <a:bodyPr wrap="square" rtlCol="0">
            <a:spAutoFit/>
          </a:bodyPr>
          <a:lstStyle/>
          <a:p>
            <a:r>
              <a:rPr lang="en-US" b="1" dirty="0" smtClean="0"/>
              <a:t>Common Internet File System </a:t>
            </a:r>
            <a:r>
              <a:rPr lang="en-US" dirty="0" smtClean="0"/>
              <a:t>is an application-level network protocol mainly used to provide shared access to files, printers, serial ports, and miscellaneous communications between nodes on a network. You can easily access CIFS share from Linux and mount them as a regular </a:t>
            </a:r>
            <a:r>
              <a:rPr lang="en-US" dirty="0" err="1" smtClean="0"/>
              <a:t>filesystem</a:t>
            </a:r>
            <a:r>
              <a:rPr lang="en-US" dirty="0" smtClean="0"/>
              <a:t>.</a:t>
            </a:r>
            <a:endParaRPr lang="en-US" dirty="0"/>
          </a:p>
        </p:txBody>
      </p:sp>
      <p:sp>
        <p:nvSpPr>
          <p:cNvPr id="19" name="TextBox 18"/>
          <p:cNvSpPr txBox="1"/>
          <p:nvPr/>
        </p:nvSpPr>
        <p:spPr>
          <a:xfrm>
            <a:off x="533400" y="5449669"/>
            <a:ext cx="5943600" cy="646331"/>
          </a:xfrm>
          <a:prstGeom prst="rect">
            <a:avLst/>
          </a:prstGeom>
          <a:noFill/>
        </p:spPr>
        <p:txBody>
          <a:bodyPr wrap="square" rtlCol="0">
            <a:spAutoFit/>
          </a:bodyPr>
          <a:lstStyle/>
          <a:p>
            <a:r>
              <a:rPr lang="en-US" dirty="0" smtClean="0"/>
              <a:t>Q. How do I mount CIFS Windows Server / XP / Vista Shared folder under Linux operating systems?</a:t>
            </a:r>
            <a:endParaRPr lang="en-US" dirty="0"/>
          </a:p>
        </p:txBody>
      </p:sp>
      <p:sp>
        <p:nvSpPr>
          <p:cNvPr id="20" name="TextBox 19"/>
          <p:cNvSpPr txBox="1"/>
          <p:nvPr/>
        </p:nvSpPr>
        <p:spPr>
          <a:xfrm>
            <a:off x="5105400" y="5906869"/>
            <a:ext cx="3962400" cy="646331"/>
          </a:xfrm>
          <a:prstGeom prst="rect">
            <a:avLst/>
          </a:prstGeom>
          <a:noFill/>
        </p:spPr>
        <p:txBody>
          <a:bodyPr wrap="square" rtlCol="0">
            <a:spAutoFit/>
          </a:bodyPr>
          <a:lstStyle/>
          <a:p>
            <a:r>
              <a:rPr lang="en-US" b="1" dirty="0" smtClean="0"/>
              <a:t>Linux mount CIFS Windows Share</a:t>
            </a:r>
          </a:p>
          <a:p>
            <a:endParaRPr lang="en-US" dirty="0"/>
          </a:p>
        </p:txBody>
      </p:sp>
      <p:sp>
        <p:nvSpPr>
          <p:cNvPr id="12" name="Footer Placeholder 11"/>
          <p:cNvSpPr>
            <a:spLocks noGrp="1"/>
          </p:cNvSpPr>
          <p:nvPr>
            <p:ph type="ftr" sz="quarter" idx="11"/>
          </p:nvPr>
        </p:nvSpPr>
        <p:spPr/>
        <p:txBody>
          <a:bodyPr/>
          <a:lstStyle/>
          <a:p>
            <a:r>
              <a:rPr lang="en-US" dirty="0" smtClean="0"/>
              <a:t>SONI COMPUTER CLASSES</a:t>
            </a:r>
            <a:endParaRPr lang="en-US" dirty="0"/>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rot="-1620000">
            <a:off x="2345776" y="2844596"/>
            <a:ext cx="4648200" cy="1323439"/>
          </a:xfrm>
          <a:prstGeom prst="rect">
            <a:avLst/>
          </a:prstGeom>
          <a:noFill/>
          <a:effectLst>
            <a:outerShdw sx="156000" sy="156000" rotWithShape="0">
              <a:schemeClr val="bg2">
                <a:lumMod val="90000"/>
                <a:alpha val="27000"/>
              </a:schemeClr>
            </a:outerShdw>
          </a:effectLst>
        </p:spPr>
        <p:txBody>
          <a:bodyPr wrap="square" rtlCol="0">
            <a:spAutoFit/>
          </a:bodyPr>
          <a:lstStyle/>
          <a:p>
            <a:r>
              <a:rPr lang="en-US" sz="4000" dirty="0" smtClean="0">
                <a:solidFill>
                  <a:srgbClr val="FDE1BF"/>
                </a:solidFill>
              </a:rPr>
              <a:t> Ravi Kant </a:t>
            </a:r>
            <a:r>
              <a:rPr lang="en-US" sz="4000" dirty="0" err="1" smtClean="0">
                <a:solidFill>
                  <a:srgbClr val="FDE1BF"/>
                </a:solidFill>
              </a:rPr>
              <a:t>Soni</a:t>
            </a:r>
            <a:r>
              <a:rPr lang="en-US" sz="4000" dirty="0" smtClean="0">
                <a:solidFill>
                  <a:srgbClr val="FDE1BF"/>
                </a:solidFill>
              </a:rPr>
              <a:t> +918269000074</a:t>
            </a:r>
            <a:endParaRPr lang="en-US" sz="4000" dirty="0">
              <a:solidFill>
                <a:srgbClr val="FDE1BF"/>
              </a:solidFill>
            </a:endParaRPr>
          </a:p>
        </p:txBody>
      </p:sp>
      <p:sp>
        <p:nvSpPr>
          <p:cNvPr id="4" name="Freeform 3"/>
          <p:cNvSpPr/>
          <p:nvPr/>
        </p:nvSpPr>
        <p:spPr>
          <a:xfrm>
            <a:off x="0" y="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5" name="Picture 4" descr="images1.jpg"/>
          <p:cNvPicPr>
            <a:picLocks noChangeAspect="1"/>
          </p:cNvPicPr>
          <p:nvPr/>
        </p:nvPicPr>
        <p:blipFill>
          <a:blip r:embed="rId3"/>
          <a:stretch>
            <a:fillRect/>
          </a:stretch>
        </p:blipFill>
        <p:spPr>
          <a:xfrm>
            <a:off x="1" y="-38100"/>
            <a:ext cx="617714" cy="571500"/>
          </a:xfrm>
          <a:prstGeom prst="rect">
            <a:avLst/>
          </a:prstGeom>
        </p:spPr>
      </p:pic>
      <p:sp>
        <p:nvSpPr>
          <p:cNvPr id="6" name="Freeform 5"/>
          <p:cNvSpPr/>
          <p:nvPr/>
        </p:nvSpPr>
        <p:spPr>
          <a:xfrm>
            <a:off x="0" y="632460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TextBox 6"/>
          <p:cNvSpPr txBox="1"/>
          <p:nvPr/>
        </p:nvSpPr>
        <p:spPr>
          <a:xfrm>
            <a:off x="5257800" y="6488668"/>
            <a:ext cx="4343400" cy="369332"/>
          </a:xfrm>
          <a:custGeom>
            <a:avLst/>
            <a:gdLst>
              <a:gd name="connsiteX0" fmla="*/ 0 w 4343400"/>
              <a:gd name="connsiteY0" fmla="*/ 0 h 369332"/>
              <a:gd name="connsiteX1" fmla="*/ 4343400 w 4343400"/>
              <a:gd name="connsiteY1" fmla="*/ 0 h 369332"/>
              <a:gd name="connsiteX2" fmla="*/ 4343400 w 4343400"/>
              <a:gd name="connsiteY2" fmla="*/ 369332 h 369332"/>
              <a:gd name="connsiteX3" fmla="*/ 0 w 4343400"/>
              <a:gd name="connsiteY3" fmla="*/ 369332 h 369332"/>
              <a:gd name="connsiteX4" fmla="*/ 0 w 4343400"/>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369332">
                <a:moveTo>
                  <a:pt x="0" y="0"/>
                </a:moveTo>
                <a:lnTo>
                  <a:pt x="4343400" y="0"/>
                </a:lnTo>
                <a:lnTo>
                  <a:pt x="4343400" y="369332"/>
                </a:lnTo>
                <a:lnTo>
                  <a:pt x="0" y="369332"/>
                </a:lnTo>
                <a:lnTo>
                  <a:pt x="0" y="0"/>
                </a:lnTo>
                <a:close/>
              </a:path>
            </a:pathLst>
          </a:custGeom>
          <a:noFill/>
        </p:spPr>
        <p:txBody>
          <a:bodyPr wrap="square" rtlCol="0">
            <a:spAutoFit/>
          </a:bodyPr>
          <a:lstStyle/>
          <a:p>
            <a:r>
              <a:rPr lang="en-US" dirty="0" smtClean="0"/>
              <a:t> Ravi Kant </a:t>
            </a:r>
            <a:r>
              <a:rPr lang="en-US" dirty="0" err="1" smtClean="0"/>
              <a:t>Soni</a:t>
            </a:r>
            <a:r>
              <a:rPr lang="en-US" dirty="0" smtClean="0"/>
              <a:t> +918269000074</a:t>
            </a:r>
            <a:endParaRPr lang="en-US" dirty="0"/>
          </a:p>
        </p:txBody>
      </p:sp>
      <p:sp>
        <p:nvSpPr>
          <p:cNvPr id="8" name="Slide Number Placeholder 7"/>
          <p:cNvSpPr>
            <a:spLocks noGrp="1"/>
          </p:cNvSpPr>
          <p:nvPr>
            <p:ph type="sldNum" sz="quarter" idx="12"/>
          </p:nvPr>
        </p:nvSpPr>
        <p:spPr/>
        <p:txBody>
          <a:bodyPr/>
          <a:lstStyle/>
          <a:p>
            <a:fld id="{7278E106-62EC-41F2-90B3-FDFD6CA56EC6}" type="slidenum">
              <a:rPr lang="en-US" smtClean="0"/>
              <a:pPr/>
              <a:t>147</a:t>
            </a:fld>
            <a:endParaRPr lang="en-US" dirty="0"/>
          </a:p>
        </p:txBody>
      </p:sp>
      <p:sp>
        <p:nvSpPr>
          <p:cNvPr id="13" name="TextBox 12"/>
          <p:cNvSpPr txBox="1"/>
          <p:nvPr/>
        </p:nvSpPr>
        <p:spPr>
          <a:xfrm>
            <a:off x="0" y="76200"/>
            <a:ext cx="9144000" cy="430887"/>
          </a:xfrm>
          <a:prstGeom prst="rect">
            <a:avLst/>
          </a:prstGeom>
          <a:noFill/>
        </p:spPr>
        <p:txBody>
          <a:bodyPr wrap="square" rtlCol="0">
            <a:spAutoFit/>
          </a:bodyPr>
          <a:lstStyle/>
          <a:p>
            <a:pPr algn="ctr"/>
            <a:r>
              <a:rPr lang="en-US" sz="2200" b="1" dirty="0" smtClean="0">
                <a:solidFill>
                  <a:schemeClr val="bg1">
                    <a:lumMod val="95000"/>
                  </a:schemeClr>
                </a:solidFill>
              </a:rPr>
              <a:t>FILE TRANSFER PROTOCOL (FTP)</a:t>
            </a:r>
            <a:endParaRPr lang="en-US" sz="2200" b="1" dirty="0">
              <a:solidFill>
                <a:schemeClr val="bg1">
                  <a:lumMod val="95000"/>
                </a:schemeClr>
              </a:solidFill>
            </a:endParaRPr>
          </a:p>
        </p:txBody>
      </p:sp>
      <p:sp>
        <p:nvSpPr>
          <p:cNvPr id="15" name="TextBox 14"/>
          <p:cNvSpPr txBox="1"/>
          <p:nvPr/>
        </p:nvSpPr>
        <p:spPr>
          <a:xfrm>
            <a:off x="533400" y="1143000"/>
            <a:ext cx="8153400" cy="5078313"/>
          </a:xfrm>
          <a:prstGeom prst="rect">
            <a:avLst/>
          </a:prstGeom>
          <a:noFill/>
        </p:spPr>
        <p:txBody>
          <a:bodyPr wrap="square" rtlCol="0">
            <a:spAutoFit/>
          </a:bodyPr>
          <a:lstStyle/>
          <a:p>
            <a:pPr>
              <a:buSzPct val="100000"/>
              <a:buFont typeface="Wingdings" pitchFamily="2" charset="2"/>
              <a:buChar char="v"/>
            </a:pPr>
            <a:r>
              <a:rPr lang="en-US" dirty="0" smtClean="0"/>
              <a:t> 	Allows upload and downloading of files not to directory</a:t>
            </a:r>
          </a:p>
          <a:p>
            <a:pPr>
              <a:buSzPct val="100000"/>
            </a:pPr>
            <a:endParaRPr lang="en-US" sz="1200" dirty="0" smtClean="0"/>
          </a:p>
          <a:p>
            <a:pPr>
              <a:buSzPct val="100000"/>
              <a:buFont typeface="Wingdings" pitchFamily="2" charset="2"/>
              <a:buChar char="v"/>
            </a:pPr>
            <a:r>
              <a:rPr lang="en-US" dirty="0" smtClean="0"/>
              <a:t> 	One of the oldest TCP/IP services And still widely in use</a:t>
            </a:r>
          </a:p>
          <a:p>
            <a:pPr>
              <a:buSzPct val="100000"/>
            </a:pPr>
            <a:endParaRPr lang="en-US" sz="1200" dirty="0" smtClean="0"/>
          </a:p>
          <a:p>
            <a:pPr>
              <a:buSzPct val="100000"/>
              <a:buFont typeface="Wingdings" pitchFamily="2" charset="2"/>
              <a:buChar char="v"/>
            </a:pPr>
            <a:r>
              <a:rPr lang="en-US" dirty="0" smtClean="0"/>
              <a:t> 	Client/Server protocol</a:t>
            </a:r>
          </a:p>
          <a:p>
            <a:pPr>
              <a:buSzPct val="100000"/>
            </a:pPr>
            <a:endParaRPr lang="en-US" sz="1200" dirty="0" smtClean="0"/>
          </a:p>
          <a:p>
            <a:pPr>
              <a:buSzPct val="100000"/>
              <a:buFont typeface="Wingdings" pitchFamily="2" charset="2"/>
              <a:buChar char="v"/>
            </a:pPr>
            <a:r>
              <a:rPr lang="en-US" dirty="0" smtClean="0"/>
              <a:t> 	Universal Protocol not depend any OS</a:t>
            </a:r>
          </a:p>
          <a:p>
            <a:pPr>
              <a:buSzPct val="100000"/>
            </a:pPr>
            <a:endParaRPr lang="en-US" sz="1200" dirty="0" smtClean="0"/>
          </a:p>
          <a:p>
            <a:pPr>
              <a:buSzPct val="100000"/>
              <a:buFont typeface="Wingdings" pitchFamily="2" charset="2"/>
              <a:buChar char="v"/>
            </a:pPr>
            <a:r>
              <a:rPr lang="en-US" dirty="0" smtClean="0"/>
              <a:t> 	FTP can be used over the internet</a:t>
            </a:r>
          </a:p>
          <a:p>
            <a:pPr>
              <a:buSzPct val="100000"/>
              <a:buFont typeface="Wingdings" pitchFamily="2" charset="2"/>
              <a:buChar char="v"/>
            </a:pPr>
            <a:endParaRPr lang="en-US" dirty="0" smtClean="0"/>
          </a:p>
          <a:p>
            <a:pPr>
              <a:buSzPct val="100000"/>
              <a:buFont typeface="Wingdings" pitchFamily="2" charset="2"/>
              <a:buChar char="v"/>
            </a:pPr>
            <a:r>
              <a:rPr lang="en-US" dirty="0" smtClean="0"/>
              <a:t> 	It can access via </a:t>
            </a:r>
            <a:r>
              <a:rPr lang="en-US" dirty="0" err="1" smtClean="0"/>
              <a:t>url</a:t>
            </a:r>
            <a:r>
              <a:rPr lang="en-US" dirty="0" smtClean="0"/>
              <a:t> location ( ftp://serverip)</a:t>
            </a:r>
          </a:p>
          <a:p>
            <a:pPr>
              <a:buSzPct val="100000"/>
            </a:pPr>
            <a:endParaRPr lang="en-US" sz="1200" dirty="0" smtClean="0"/>
          </a:p>
          <a:p>
            <a:pPr lvl="2">
              <a:buSzPct val="100000"/>
              <a:buFont typeface="Wingdings" pitchFamily="2" charset="2"/>
              <a:buChar char="q"/>
            </a:pPr>
            <a:r>
              <a:rPr lang="en-US" dirty="0" smtClean="0"/>
              <a:t>  Advantages over HTTP file transfer</a:t>
            </a:r>
          </a:p>
          <a:p>
            <a:pPr>
              <a:buSzPct val="100000"/>
            </a:pPr>
            <a:endParaRPr lang="en-US" sz="1200" dirty="0" smtClean="0"/>
          </a:p>
          <a:p>
            <a:pPr lvl="3">
              <a:buSzPct val="100000"/>
              <a:buFont typeface="Wingdings" pitchFamily="2" charset="2"/>
              <a:buChar char="§"/>
            </a:pPr>
            <a:r>
              <a:rPr lang="en-US" dirty="0" smtClean="0"/>
              <a:t> Allows inspection of file tree, includes file sizes and timestamps</a:t>
            </a:r>
          </a:p>
          <a:p>
            <a:pPr>
              <a:buSzPct val="100000"/>
              <a:buFont typeface="Wingdings" pitchFamily="2" charset="2"/>
              <a:buChar char="§"/>
            </a:pPr>
            <a:endParaRPr lang="en-US" sz="1200" dirty="0" smtClean="0"/>
          </a:p>
          <a:p>
            <a:pPr lvl="3">
              <a:buSzPct val="100000"/>
              <a:buFont typeface="Wingdings" pitchFamily="2" charset="2"/>
              <a:buChar char="§"/>
            </a:pPr>
            <a:r>
              <a:rPr lang="en-US" dirty="0" smtClean="0"/>
              <a:t> No HTML code required</a:t>
            </a:r>
          </a:p>
          <a:p>
            <a:pPr>
              <a:buSzPct val="100000"/>
            </a:pPr>
            <a:endParaRPr lang="en-US" sz="1200" dirty="0" smtClean="0"/>
          </a:p>
          <a:p>
            <a:pPr lvl="2">
              <a:buSzPct val="100000"/>
              <a:buFont typeface="Wingdings" pitchFamily="2" charset="2"/>
              <a:buChar char="q"/>
            </a:pPr>
            <a:r>
              <a:rPr lang="en-US" dirty="0" smtClean="0"/>
              <a:t>  Caution!</a:t>
            </a:r>
          </a:p>
          <a:p>
            <a:pPr>
              <a:buSzPct val="100000"/>
            </a:pPr>
            <a:endParaRPr lang="en-US" sz="1200" dirty="0" smtClean="0"/>
          </a:p>
          <a:p>
            <a:pPr lvl="3">
              <a:buSzPct val="100000"/>
              <a:buFont typeface="Wingdings" pitchFamily="2" charset="2"/>
              <a:buChar char="§"/>
            </a:pPr>
            <a:r>
              <a:rPr lang="en-US" dirty="0" smtClean="0"/>
              <a:t> Improperly configured ftp servers are security risks</a:t>
            </a:r>
            <a:endParaRPr lang="en-US" dirty="0"/>
          </a:p>
        </p:txBody>
      </p:sp>
      <p:sp>
        <p:nvSpPr>
          <p:cNvPr id="16" name="TextBox 15"/>
          <p:cNvSpPr txBox="1"/>
          <p:nvPr/>
        </p:nvSpPr>
        <p:spPr>
          <a:xfrm>
            <a:off x="0" y="635913"/>
            <a:ext cx="9144000" cy="461665"/>
          </a:xfrm>
          <a:prstGeom prst="rect">
            <a:avLst/>
          </a:prstGeom>
          <a:noFill/>
        </p:spPr>
        <p:txBody>
          <a:bodyPr wrap="square" rtlCol="0">
            <a:spAutoFit/>
          </a:bodyPr>
          <a:lstStyle/>
          <a:p>
            <a:pPr algn="ctr"/>
            <a:r>
              <a:rPr lang="en-US" sz="2400" b="1" dirty="0" smtClean="0">
                <a:solidFill>
                  <a:schemeClr val="accent5">
                    <a:lumMod val="50000"/>
                  </a:schemeClr>
                </a:solidFill>
              </a:rPr>
              <a:t>File Transfer Protocol</a:t>
            </a:r>
            <a:endParaRPr lang="en-US" sz="2400" b="1" dirty="0">
              <a:solidFill>
                <a:schemeClr val="accent5">
                  <a:lumMod val="50000"/>
                </a:schemeClr>
              </a:solidFill>
            </a:endParaRPr>
          </a:p>
        </p:txBody>
      </p:sp>
      <p:sp>
        <p:nvSpPr>
          <p:cNvPr id="11" name="Footer Placeholder 10"/>
          <p:cNvSpPr>
            <a:spLocks noGrp="1"/>
          </p:cNvSpPr>
          <p:nvPr>
            <p:ph type="ftr" sz="quarter" idx="11"/>
          </p:nvPr>
        </p:nvSpPr>
        <p:spPr/>
        <p:txBody>
          <a:bodyPr/>
          <a:lstStyle/>
          <a:p>
            <a:r>
              <a:rPr lang="en-US" dirty="0" smtClean="0"/>
              <a:t>SONI COMPUTER CLASSES</a:t>
            </a:r>
            <a:endParaRPr lang="en-US" dirty="0"/>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rot="-1620000">
            <a:off x="2345776" y="2844596"/>
            <a:ext cx="4648200" cy="1323439"/>
          </a:xfrm>
          <a:prstGeom prst="rect">
            <a:avLst/>
          </a:prstGeom>
          <a:noFill/>
          <a:effectLst>
            <a:outerShdw sx="156000" sy="156000" rotWithShape="0">
              <a:schemeClr val="bg2">
                <a:lumMod val="90000"/>
                <a:alpha val="27000"/>
              </a:schemeClr>
            </a:outerShdw>
          </a:effectLst>
        </p:spPr>
        <p:txBody>
          <a:bodyPr wrap="square" rtlCol="0">
            <a:spAutoFit/>
          </a:bodyPr>
          <a:lstStyle/>
          <a:p>
            <a:r>
              <a:rPr lang="en-US" sz="4000" dirty="0" smtClean="0">
                <a:solidFill>
                  <a:srgbClr val="FDE1BF"/>
                </a:solidFill>
              </a:rPr>
              <a:t> Ravi Kant </a:t>
            </a:r>
            <a:r>
              <a:rPr lang="en-US" sz="4000" dirty="0" err="1" smtClean="0">
                <a:solidFill>
                  <a:srgbClr val="FDE1BF"/>
                </a:solidFill>
              </a:rPr>
              <a:t>Soni</a:t>
            </a:r>
            <a:r>
              <a:rPr lang="en-US" sz="4000" dirty="0" smtClean="0">
                <a:solidFill>
                  <a:srgbClr val="FDE1BF"/>
                </a:solidFill>
              </a:rPr>
              <a:t> +918269000074</a:t>
            </a:r>
            <a:endParaRPr lang="en-US" sz="4000" dirty="0">
              <a:solidFill>
                <a:srgbClr val="FDE1BF"/>
              </a:solidFill>
            </a:endParaRPr>
          </a:p>
        </p:txBody>
      </p:sp>
      <p:sp>
        <p:nvSpPr>
          <p:cNvPr id="4" name="Freeform 3"/>
          <p:cNvSpPr/>
          <p:nvPr/>
        </p:nvSpPr>
        <p:spPr>
          <a:xfrm>
            <a:off x="0" y="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5" name="Picture 4" descr="images1.jpg"/>
          <p:cNvPicPr>
            <a:picLocks noChangeAspect="1"/>
          </p:cNvPicPr>
          <p:nvPr/>
        </p:nvPicPr>
        <p:blipFill>
          <a:blip r:embed="rId3"/>
          <a:stretch>
            <a:fillRect/>
          </a:stretch>
        </p:blipFill>
        <p:spPr>
          <a:xfrm>
            <a:off x="1" y="-38100"/>
            <a:ext cx="617714" cy="571500"/>
          </a:xfrm>
          <a:prstGeom prst="rect">
            <a:avLst/>
          </a:prstGeom>
        </p:spPr>
      </p:pic>
      <p:sp>
        <p:nvSpPr>
          <p:cNvPr id="6" name="Freeform 5"/>
          <p:cNvSpPr/>
          <p:nvPr/>
        </p:nvSpPr>
        <p:spPr>
          <a:xfrm>
            <a:off x="0" y="632460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TextBox 6"/>
          <p:cNvSpPr txBox="1"/>
          <p:nvPr/>
        </p:nvSpPr>
        <p:spPr>
          <a:xfrm>
            <a:off x="5257800" y="6488668"/>
            <a:ext cx="4343400" cy="369332"/>
          </a:xfrm>
          <a:custGeom>
            <a:avLst/>
            <a:gdLst>
              <a:gd name="connsiteX0" fmla="*/ 0 w 4343400"/>
              <a:gd name="connsiteY0" fmla="*/ 0 h 369332"/>
              <a:gd name="connsiteX1" fmla="*/ 4343400 w 4343400"/>
              <a:gd name="connsiteY1" fmla="*/ 0 h 369332"/>
              <a:gd name="connsiteX2" fmla="*/ 4343400 w 4343400"/>
              <a:gd name="connsiteY2" fmla="*/ 369332 h 369332"/>
              <a:gd name="connsiteX3" fmla="*/ 0 w 4343400"/>
              <a:gd name="connsiteY3" fmla="*/ 369332 h 369332"/>
              <a:gd name="connsiteX4" fmla="*/ 0 w 4343400"/>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369332">
                <a:moveTo>
                  <a:pt x="0" y="0"/>
                </a:moveTo>
                <a:lnTo>
                  <a:pt x="4343400" y="0"/>
                </a:lnTo>
                <a:lnTo>
                  <a:pt x="4343400" y="369332"/>
                </a:lnTo>
                <a:lnTo>
                  <a:pt x="0" y="369332"/>
                </a:lnTo>
                <a:lnTo>
                  <a:pt x="0" y="0"/>
                </a:lnTo>
                <a:close/>
              </a:path>
            </a:pathLst>
          </a:custGeom>
          <a:noFill/>
        </p:spPr>
        <p:txBody>
          <a:bodyPr wrap="square" rtlCol="0">
            <a:spAutoFit/>
          </a:bodyPr>
          <a:lstStyle/>
          <a:p>
            <a:r>
              <a:rPr lang="en-US" dirty="0" smtClean="0"/>
              <a:t> Ravi Kant </a:t>
            </a:r>
            <a:r>
              <a:rPr lang="en-US" dirty="0" err="1" smtClean="0"/>
              <a:t>Soni</a:t>
            </a:r>
            <a:r>
              <a:rPr lang="en-US" dirty="0" smtClean="0"/>
              <a:t> +918269000074</a:t>
            </a:r>
            <a:endParaRPr lang="en-US" dirty="0"/>
          </a:p>
        </p:txBody>
      </p:sp>
      <p:sp>
        <p:nvSpPr>
          <p:cNvPr id="8" name="Slide Number Placeholder 7"/>
          <p:cNvSpPr>
            <a:spLocks noGrp="1"/>
          </p:cNvSpPr>
          <p:nvPr>
            <p:ph type="sldNum" sz="quarter" idx="12"/>
          </p:nvPr>
        </p:nvSpPr>
        <p:spPr/>
        <p:txBody>
          <a:bodyPr/>
          <a:lstStyle/>
          <a:p>
            <a:fld id="{7278E106-62EC-41F2-90B3-FDFD6CA56EC6}" type="slidenum">
              <a:rPr lang="en-US" smtClean="0"/>
              <a:pPr/>
              <a:t>148</a:t>
            </a:fld>
            <a:endParaRPr lang="en-US" dirty="0"/>
          </a:p>
        </p:txBody>
      </p:sp>
      <p:sp>
        <p:nvSpPr>
          <p:cNvPr id="12" name="Rectangle 11"/>
          <p:cNvSpPr/>
          <p:nvPr/>
        </p:nvSpPr>
        <p:spPr>
          <a:xfrm>
            <a:off x="304800" y="1066800"/>
            <a:ext cx="8534400" cy="4247317"/>
          </a:xfrm>
          <a:prstGeom prst="rect">
            <a:avLst/>
          </a:prstGeom>
        </p:spPr>
        <p:txBody>
          <a:bodyPr wrap="square">
            <a:spAutoFit/>
          </a:bodyPr>
          <a:lstStyle/>
          <a:p>
            <a:pPr algn="just"/>
            <a:r>
              <a:rPr lang="en-US" b="1" dirty="0" smtClean="0"/>
              <a:t>File Transfer Protocol</a:t>
            </a:r>
            <a:r>
              <a:rPr lang="en-US" dirty="0" smtClean="0"/>
              <a:t> (</a:t>
            </a:r>
            <a:r>
              <a:rPr lang="en-US" b="1" dirty="0" smtClean="0"/>
              <a:t>FTP</a:t>
            </a:r>
            <a:r>
              <a:rPr lang="en-US" dirty="0" smtClean="0"/>
              <a:t>) is a standard network protocol used to exchange and manipulate files over a TCP/IP based network, such as the Internet. FTP is built on a client-server architecture and utilizes separate control and data connections between the client and server applications. Applications were originally interactive command-line tools with a standardized command syntax, but graphical user interfaces have been developed for all desktop operating systems in use today. FTP is also often used as an application component to automatically transfer files for program internal functions. FTP can be used with user-based password authentication or with anonymous user access. </a:t>
            </a:r>
          </a:p>
          <a:p>
            <a:pPr algn="just"/>
            <a:r>
              <a:rPr lang="en-US" dirty="0" smtClean="0"/>
              <a:t>The Trivial File Transfer Protocol (TFTP) is a similar but simplified, unauthenticated version and not a browsing capability</a:t>
            </a:r>
          </a:p>
          <a:p>
            <a:pPr algn="just"/>
            <a:endParaRPr lang="en-US" dirty="0" smtClean="0"/>
          </a:p>
          <a:p>
            <a:pPr algn="just"/>
            <a:r>
              <a:rPr lang="en-US" dirty="0" smtClean="0"/>
              <a:t>A client makes a connection to the server using TCP port 21. This connection, called the </a:t>
            </a:r>
            <a:r>
              <a:rPr lang="en-US" i="1" dirty="0" smtClean="0"/>
              <a:t>control connection</a:t>
            </a:r>
            <a:r>
              <a:rPr lang="en-US" dirty="0" smtClean="0"/>
              <a:t>, remains open for the duration of the session, with a second connection on port 20 opened as required to transfer file data. Commands are sent by the client over the control connection, and for download the file use port 21 </a:t>
            </a:r>
          </a:p>
        </p:txBody>
      </p:sp>
      <p:sp>
        <p:nvSpPr>
          <p:cNvPr id="13" name="TextBox 12"/>
          <p:cNvSpPr txBox="1"/>
          <p:nvPr/>
        </p:nvSpPr>
        <p:spPr>
          <a:xfrm>
            <a:off x="0" y="76200"/>
            <a:ext cx="9144000" cy="430887"/>
          </a:xfrm>
          <a:prstGeom prst="rect">
            <a:avLst/>
          </a:prstGeom>
          <a:noFill/>
        </p:spPr>
        <p:txBody>
          <a:bodyPr wrap="square" rtlCol="0">
            <a:spAutoFit/>
          </a:bodyPr>
          <a:lstStyle/>
          <a:p>
            <a:pPr algn="ctr"/>
            <a:r>
              <a:rPr lang="en-US" sz="2200" b="1" dirty="0" smtClean="0">
                <a:solidFill>
                  <a:schemeClr val="bg1">
                    <a:lumMod val="95000"/>
                  </a:schemeClr>
                </a:solidFill>
              </a:rPr>
              <a:t>FTP SERVER</a:t>
            </a:r>
            <a:endParaRPr lang="en-US" sz="2200" b="1" dirty="0">
              <a:solidFill>
                <a:schemeClr val="bg1">
                  <a:lumMod val="95000"/>
                </a:schemeClr>
              </a:solidFill>
            </a:endParaRPr>
          </a:p>
        </p:txBody>
      </p:sp>
      <p:sp>
        <p:nvSpPr>
          <p:cNvPr id="11" name="Footer Placeholder 10"/>
          <p:cNvSpPr>
            <a:spLocks noGrp="1"/>
          </p:cNvSpPr>
          <p:nvPr>
            <p:ph type="ftr" sz="quarter" idx="11"/>
          </p:nvPr>
        </p:nvSpPr>
        <p:spPr/>
        <p:txBody>
          <a:bodyPr/>
          <a:lstStyle/>
          <a:p>
            <a:r>
              <a:rPr lang="en-US" dirty="0" smtClean="0"/>
              <a:t>SONI COMPUTER CLASSES</a:t>
            </a:r>
            <a:endParaRPr lang="en-US" dirty="0"/>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0" y="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5" name="Picture 4" descr="images1.jpg"/>
          <p:cNvPicPr>
            <a:picLocks noChangeAspect="1"/>
          </p:cNvPicPr>
          <p:nvPr/>
        </p:nvPicPr>
        <p:blipFill>
          <a:blip r:embed="rId3"/>
          <a:stretch>
            <a:fillRect/>
          </a:stretch>
        </p:blipFill>
        <p:spPr>
          <a:xfrm>
            <a:off x="1" y="-38100"/>
            <a:ext cx="617714" cy="571500"/>
          </a:xfrm>
          <a:prstGeom prst="rect">
            <a:avLst/>
          </a:prstGeom>
        </p:spPr>
      </p:pic>
      <p:sp>
        <p:nvSpPr>
          <p:cNvPr id="6" name="Freeform 5"/>
          <p:cNvSpPr/>
          <p:nvPr/>
        </p:nvSpPr>
        <p:spPr>
          <a:xfrm>
            <a:off x="0" y="632460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TextBox 6"/>
          <p:cNvSpPr txBox="1"/>
          <p:nvPr/>
        </p:nvSpPr>
        <p:spPr>
          <a:xfrm>
            <a:off x="5257800" y="6488668"/>
            <a:ext cx="4343400" cy="369332"/>
          </a:xfrm>
          <a:custGeom>
            <a:avLst/>
            <a:gdLst>
              <a:gd name="connsiteX0" fmla="*/ 0 w 4343400"/>
              <a:gd name="connsiteY0" fmla="*/ 0 h 369332"/>
              <a:gd name="connsiteX1" fmla="*/ 4343400 w 4343400"/>
              <a:gd name="connsiteY1" fmla="*/ 0 h 369332"/>
              <a:gd name="connsiteX2" fmla="*/ 4343400 w 4343400"/>
              <a:gd name="connsiteY2" fmla="*/ 369332 h 369332"/>
              <a:gd name="connsiteX3" fmla="*/ 0 w 4343400"/>
              <a:gd name="connsiteY3" fmla="*/ 369332 h 369332"/>
              <a:gd name="connsiteX4" fmla="*/ 0 w 4343400"/>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369332">
                <a:moveTo>
                  <a:pt x="0" y="0"/>
                </a:moveTo>
                <a:lnTo>
                  <a:pt x="4343400" y="0"/>
                </a:lnTo>
                <a:lnTo>
                  <a:pt x="4343400" y="369332"/>
                </a:lnTo>
                <a:lnTo>
                  <a:pt x="0" y="369332"/>
                </a:lnTo>
                <a:lnTo>
                  <a:pt x="0" y="0"/>
                </a:lnTo>
                <a:close/>
              </a:path>
            </a:pathLst>
          </a:custGeom>
          <a:noFill/>
        </p:spPr>
        <p:txBody>
          <a:bodyPr wrap="square" rtlCol="0">
            <a:spAutoFit/>
          </a:bodyPr>
          <a:lstStyle/>
          <a:p>
            <a:r>
              <a:rPr lang="en-US" dirty="0" smtClean="0"/>
              <a:t> Ravi Kant </a:t>
            </a:r>
            <a:r>
              <a:rPr lang="en-US" dirty="0" err="1" smtClean="0"/>
              <a:t>Soni</a:t>
            </a:r>
            <a:r>
              <a:rPr lang="en-US" dirty="0" smtClean="0"/>
              <a:t> +918269000074</a:t>
            </a:r>
            <a:endParaRPr lang="en-US" dirty="0"/>
          </a:p>
        </p:txBody>
      </p:sp>
      <p:sp>
        <p:nvSpPr>
          <p:cNvPr id="8" name="Slide Number Placeholder 7"/>
          <p:cNvSpPr>
            <a:spLocks noGrp="1"/>
          </p:cNvSpPr>
          <p:nvPr>
            <p:ph type="sldNum" sz="quarter" idx="12"/>
          </p:nvPr>
        </p:nvSpPr>
        <p:spPr/>
        <p:txBody>
          <a:bodyPr/>
          <a:lstStyle/>
          <a:p>
            <a:fld id="{7278E106-62EC-41F2-90B3-FDFD6CA56EC6}" type="slidenum">
              <a:rPr lang="en-US" smtClean="0"/>
              <a:pPr/>
              <a:t>149</a:t>
            </a:fld>
            <a:endParaRPr lang="en-US" dirty="0"/>
          </a:p>
        </p:txBody>
      </p:sp>
      <p:sp>
        <p:nvSpPr>
          <p:cNvPr id="11" name="TextBox 10"/>
          <p:cNvSpPr txBox="1"/>
          <p:nvPr/>
        </p:nvSpPr>
        <p:spPr>
          <a:xfrm>
            <a:off x="0" y="76200"/>
            <a:ext cx="9144000" cy="461665"/>
          </a:xfrm>
          <a:prstGeom prst="rect">
            <a:avLst/>
          </a:prstGeom>
          <a:noFill/>
        </p:spPr>
        <p:txBody>
          <a:bodyPr wrap="square" rtlCol="0">
            <a:spAutoFit/>
          </a:bodyPr>
          <a:lstStyle/>
          <a:p>
            <a:pPr algn="ctr"/>
            <a:r>
              <a:rPr lang="en-US" sz="2400" b="1" dirty="0" smtClean="0">
                <a:solidFill>
                  <a:schemeClr val="bg1"/>
                </a:solidFill>
              </a:rPr>
              <a:t>FTP Connection Establishment and User Authentication</a:t>
            </a:r>
            <a:endParaRPr lang="en-US" sz="2400" dirty="0">
              <a:solidFill>
                <a:schemeClr val="bg1"/>
              </a:solidFill>
            </a:endParaRPr>
          </a:p>
        </p:txBody>
      </p:sp>
      <p:pic>
        <p:nvPicPr>
          <p:cNvPr id="21506" name="Picture 2"/>
          <p:cNvPicPr>
            <a:picLocks noChangeAspect="1" noChangeArrowheads="1"/>
          </p:cNvPicPr>
          <p:nvPr/>
        </p:nvPicPr>
        <p:blipFill>
          <a:blip r:embed="rId4"/>
          <a:srcRect/>
          <a:stretch>
            <a:fillRect/>
          </a:stretch>
        </p:blipFill>
        <p:spPr bwMode="auto">
          <a:xfrm>
            <a:off x="2667000" y="4114800"/>
            <a:ext cx="4467225" cy="2105025"/>
          </a:xfrm>
          <a:prstGeom prst="rect">
            <a:avLst/>
          </a:prstGeom>
          <a:noFill/>
          <a:ln w="9525">
            <a:noFill/>
            <a:miter lim="800000"/>
            <a:headEnd/>
            <a:tailEnd/>
          </a:ln>
          <a:effectLst/>
        </p:spPr>
      </p:pic>
      <p:pic>
        <p:nvPicPr>
          <p:cNvPr id="21507" name="Picture 3"/>
          <p:cNvPicPr>
            <a:picLocks noChangeAspect="1" noChangeArrowheads="1"/>
          </p:cNvPicPr>
          <p:nvPr/>
        </p:nvPicPr>
        <p:blipFill>
          <a:blip r:embed="rId5"/>
          <a:srcRect/>
          <a:stretch>
            <a:fillRect/>
          </a:stretch>
        </p:blipFill>
        <p:spPr bwMode="auto">
          <a:xfrm>
            <a:off x="2286000" y="609600"/>
            <a:ext cx="5086350" cy="3117948"/>
          </a:xfrm>
          <a:prstGeom prst="rect">
            <a:avLst/>
          </a:prstGeom>
          <a:noFill/>
          <a:ln w="9525">
            <a:noFill/>
            <a:miter lim="800000"/>
            <a:headEnd/>
            <a:tailEnd/>
          </a:ln>
          <a:effectLst/>
        </p:spPr>
      </p:pic>
      <p:sp>
        <p:nvSpPr>
          <p:cNvPr id="15" name="TextBox 14"/>
          <p:cNvSpPr txBox="1"/>
          <p:nvPr/>
        </p:nvSpPr>
        <p:spPr>
          <a:xfrm>
            <a:off x="3857625" y="4191000"/>
            <a:ext cx="609600" cy="261610"/>
          </a:xfrm>
          <a:prstGeom prst="rect">
            <a:avLst/>
          </a:prstGeom>
          <a:noFill/>
        </p:spPr>
        <p:txBody>
          <a:bodyPr wrap="square" rtlCol="0">
            <a:spAutoFit/>
          </a:bodyPr>
          <a:lstStyle/>
          <a:p>
            <a:r>
              <a:rPr lang="en-US" sz="1100" dirty="0" smtClean="0"/>
              <a:t>Port 21</a:t>
            </a:r>
            <a:endParaRPr lang="en-US" sz="1100" dirty="0"/>
          </a:p>
        </p:txBody>
      </p:sp>
      <p:sp>
        <p:nvSpPr>
          <p:cNvPr id="16" name="TextBox 15"/>
          <p:cNvSpPr txBox="1"/>
          <p:nvPr/>
        </p:nvSpPr>
        <p:spPr>
          <a:xfrm>
            <a:off x="3857625" y="5562600"/>
            <a:ext cx="609600" cy="261610"/>
          </a:xfrm>
          <a:prstGeom prst="rect">
            <a:avLst/>
          </a:prstGeom>
          <a:noFill/>
        </p:spPr>
        <p:txBody>
          <a:bodyPr wrap="square" rtlCol="0">
            <a:spAutoFit/>
          </a:bodyPr>
          <a:lstStyle/>
          <a:p>
            <a:r>
              <a:rPr lang="en-US" sz="1100" dirty="0" smtClean="0"/>
              <a:t>Port 20</a:t>
            </a:r>
            <a:endParaRPr lang="en-US" sz="1100" dirty="0"/>
          </a:p>
        </p:txBody>
      </p:sp>
      <p:sp>
        <p:nvSpPr>
          <p:cNvPr id="17" name="TextBox 16"/>
          <p:cNvSpPr txBox="1"/>
          <p:nvPr/>
        </p:nvSpPr>
        <p:spPr>
          <a:xfrm>
            <a:off x="5305425" y="4064913"/>
            <a:ext cx="762000" cy="430887"/>
          </a:xfrm>
          <a:prstGeom prst="rect">
            <a:avLst/>
          </a:prstGeom>
          <a:noFill/>
        </p:spPr>
        <p:txBody>
          <a:bodyPr wrap="square" rtlCol="0">
            <a:spAutoFit/>
          </a:bodyPr>
          <a:lstStyle/>
          <a:p>
            <a:pPr algn="ctr"/>
            <a:r>
              <a:rPr lang="en-US" sz="1100" dirty="0" smtClean="0"/>
              <a:t>Random Port </a:t>
            </a:r>
            <a:endParaRPr lang="en-US" sz="1100" dirty="0"/>
          </a:p>
        </p:txBody>
      </p:sp>
      <p:sp>
        <p:nvSpPr>
          <p:cNvPr id="18" name="TextBox 17"/>
          <p:cNvSpPr txBox="1"/>
          <p:nvPr/>
        </p:nvSpPr>
        <p:spPr>
          <a:xfrm>
            <a:off x="5305425" y="5791200"/>
            <a:ext cx="762000" cy="430887"/>
          </a:xfrm>
          <a:prstGeom prst="rect">
            <a:avLst/>
          </a:prstGeom>
          <a:noFill/>
        </p:spPr>
        <p:txBody>
          <a:bodyPr wrap="square" rtlCol="0">
            <a:spAutoFit/>
          </a:bodyPr>
          <a:lstStyle/>
          <a:p>
            <a:pPr algn="ctr"/>
            <a:r>
              <a:rPr lang="en-US" sz="1100" dirty="0" smtClean="0"/>
              <a:t>Random Port </a:t>
            </a:r>
            <a:endParaRPr lang="en-US" sz="1100" dirty="0"/>
          </a:p>
        </p:txBody>
      </p:sp>
      <p:sp>
        <p:nvSpPr>
          <p:cNvPr id="14" name="Footer Placeholder 13"/>
          <p:cNvSpPr>
            <a:spLocks noGrp="1"/>
          </p:cNvSpPr>
          <p:nvPr>
            <p:ph type="ftr" sz="quarter" idx="11"/>
          </p:nvPr>
        </p:nvSpPr>
        <p:spPr/>
        <p:txBody>
          <a:bodyPr/>
          <a:lstStyle/>
          <a:p>
            <a:r>
              <a:rPr lang="en-US" dirty="0" smtClean="0"/>
              <a:t>SONI COMPUTER CLASSES</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457200" y="914400"/>
            <a:ext cx="9144000" cy="38318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rPr>
              <a:t>/sys</a:t>
            </a:r>
            <a:endParaRPr kumimoji="0" lang="en-US" sz="1800" b="0" i="0" u="none" strike="noStrike" cap="none" normalizeH="0" baseline="0" dirty="0" smtClean="0">
              <a:ln>
                <a:noFill/>
              </a:ln>
              <a:solidFill>
                <a:schemeClr val="tx1"/>
              </a:solidFill>
              <a:effectLst/>
              <a:latin typeface="Arial" pitchFamily="34" charset="0"/>
            </a:endParaRPr>
          </a:p>
          <a:p>
            <a:r>
              <a:rPr kumimoji="0" lang="en-US" sz="1800" b="0" i="0" u="none" strike="noStrike" cap="none" normalizeH="0" baseline="0" dirty="0" smtClean="0">
                <a:ln>
                  <a:noFill/>
                </a:ln>
                <a:solidFill>
                  <a:schemeClr val="tx1"/>
                </a:solidFill>
                <a:effectLst/>
                <a:latin typeface="Arial" pitchFamily="34" charset="0"/>
              </a:rPr>
              <a:t>This contains the Kernel</a:t>
            </a:r>
            <a:r>
              <a:rPr lang="en-US" dirty="0" smtClean="0">
                <a:latin typeface="Arial" pitchFamily="34" charset="0"/>
              </a:rPr>
              <a:t> and system related files</a:t>
            </a:r>
          </a:p>
          <a:p>
            <a:endParaRPr lang="en-US" dirty="0" smtClean="0">
              <a:latin typeface="Arial" pitchFamily="34" charset="0"/>
            </a:endParaRPr>
          </a:p>
          <a:p>
            <a:r>
              <a:rPr lang="en-US" b="1" dirty="0" smtClean="0"/>
              <a:t>/</a:t>
            </a:r>
            <a:r>
              <a:rPr lang="en-US" b="1" dirty="0" err="1" smtClean="0"/>
              <a:t>srv</a:t>
            </a:r>
            <a:endParaRPr lang="en-US" b="1" dirty="0" smtClean="0"/>
          </a:p>
          <a:p>
            <a:r>
              <a:rPr lang="en-US" dirty="0" smtClean="0"/>
              <a:t>Data for services provided by this system</a:t>
            </a:r>
          </a:p>
          <a:p>
            <a:pPr lvl="0" eaLnBrk="0" fontAlgn="base" hangingPunct="0">
              <a:spcBef>
                <a:spcPct val="0"/>
              </a:spcBef>
              <a:spcAft>
                <a:spcPct val="0"/>
              </a:spcAft>
            </a:pPr>
            <a:endParaRPr lang="en-US" dirty="0" smtClean="0">
              <a:latin typeface="Arial" pitchFamily="34" charset="0"/>
            </a:endParaRPr>
          </a:p>
          <a:p>
            <a:r>
              <a:rPr lang="en-US" b="1" dirty="0" smtClean="0"/>
              <a:t>/</a:t>
            </a:r>
            <a:r>
              <a:rPr lang="en-US" b="1" dirty="0" err="1" smtClean="0"/>
              <a:t>lost+found</a:t>
            </a:r>
            <a:endParaRPr lang="en-US" b="1" dirty="0" smtClean="0"/>
          </a:p>
          <a:p>
            <a:r>
              <a:rPr lang="en-US" dirty="0" smtClean="0"/>
              <a:t>It works as a recycle bin</a:t>
            </a:r>
          </a:p>
          <a:p>
            <a:pPr lvl="0" eaLnBrk="0" fontAlgn="base" hangingPunct="0">
              <a:spcBef>
                <a:spcPct val="0"/>
              </a:spcBef>
              <a:spcAft>
                <a:spcPct val="0"/>
              </a:spcAft>
            </a:pPr>
            <a:endParaRPr lang="en-US" dirty="0" smtClean="0">
              <a:latin typeface="Arial" pitchFamily="34" charset="0"/>
            </a:endParaRPr>
          </a:p>
          <a:p>
            <a:pPr lvl="0" eaLnBrk="0" fontAlgn="base" hangingPunct="0">
              <a:spcBef>
                <a:spcPct val="0"/>
              </a:spcBef>
              <a:spcAft>
                <a:spcPct val="0"/>
              </a:spcAft>
            </a:pPr>
            <a:endParaRPr lang="en-US" dirty="0" smtClean="0">
              <a:latin typeface="Arial" pitchFamily="34" charset="0"/>
            </a:endParaRPr>
          </a:p>
          <a:p>
            <a:pPr lvl="0" eaLnBrk="0" fontAlgn="base" hangingPunct="0">
              <a:spcBef>
                <a:spcPct val="0"/>
              </a:spcBef>
              <a:spcAft>
                <a:spcPct val="0"/>
              </a:spcAft>
            </a:pPr>
            <a:endParaRPr kumimoji="0" lang="en-US" sz="1800" b="0" i="0" u="none" strike="noStrike" cap="none" normalizeH="0" baseline="0" dirty="0" smtClean="0">
              <a:ln>
                <a:noFill/>
              </a:ln>
              <a:solidFill>
                <a:schemeClr val="tx1"/>
              </a:solidFill>
              <a:effectLst/>
              <a:latin typeface="Arial" pitchFamily="34" charset="0"/>
            </a:endParaRPr>
          </a:p>
          <a:p>
            <a:pPr lvl="0" eaLnBrk="0" fontAlgn="base" hangingPunct="0">
              <a:spcBef>
                <a:spcPct val="0"/>
              </a:spcBef>
              <a:spcAft>
                <a:spcPct val="0"/>
              </a:spcAft>
            </a:pPr>
            <a:endParaRPr lang="en-US" dirty="0" smtClean="0">
              <a:latin typeface="Arial" pitchFamily="34" charset="0"/>
            </a:endParaRPr>
          </a:p>
          <a:p>
            <a:pPr lvl="0" eaLnBrk="0" fontAlgn="base" hangingPunct="0">
              <a:spcBef>
                <a:spcPct val="0"/>
              </a:spcBef>
              <a:spcAft>
                <a:spcPct val="0"/>
              </a:spcAft>
            </a:pPr>
            <a:endParaRPr kumimoji="0" lang="en-US" sz="900" b="0" i="0" u="sng"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8" name="Freeform 7"/>
          <p:cNvSpPr/>
          <p:nvPr/>
        </p:nvSpPr>
        <p:spPr>
          <a:xfrm>
            <a:off x="0" y="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9" name="Picture 8" descr="images1.jpg"/>
          <p:cNvPicPr>
            <a:picLocks noChangeAspect="1"/>
          </p:cNvPicPr>
          <p:nvPr/>
        </p:nvPicPr>
        <p:blipFill>
          <a:blip r:embed="rId2"/>
          <a:stretch>
            <a:fillRect/>
          </a:stretch>
        </p:blipFill>
        <p:spPr>
          <a:xfrm>
            <a:off x="1" y="-38100"/>
            <a:ext cx="617714" cy="571500"/>
          </a:xfrm>
          <a:prstGeom prst="rect">
            <a:avLst/>
          </a:prstGeom>
        </p:spPr>
      </p:pic>
      <p:sp>
        <p:nvSpPr>
          <p:cNvPr id="10" name="Freeform 9"/>
          <p:cNvSpPr/>
          <p:nvPr/>
        </p:nvSpPr>
        <p:spPr>
          <a:xfrm>
            <a:off x="0" y="632460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1" name="TextBox 10"/>
          <p:cNvSpPr txBox="1"/>
          <p:nvPr/>
        </p:nvSpPr>
        <p:spPr>
          <a:xfrm>
            <a:off x="5257800" y="6488668"/>
            <a:ext cx="4343400" cy="369332"/>
          </a:xfrm>
          <a:custGeom>
            <a:avLst/>
            <a:gdLst>
              <a:gd name="connsiteX0" fmla="*/ 0 w 4343400"/>
              <a:gd name="connsiteY0" fmla="*/ 0 h 369332"/>
              <a:gd name="connsiteX1" fmla="*/ 4343400 w 4343400"/>
              <a:gd name="connsiteY1" fmla="*/ 0 h 369332"/>
              <a:gd name="connsiteX2" fmla="*/ 4343400 w 4343400"/>
              <a:gd name="connsiteY2" fmla="*/ 369332 h 369332"/>
              <a:gd name="connsiteX3" fmla="*/ 0 w 4343400"/>
              <a:gd name="connsiteY3" fmla="*/ 369332 h 369332"/>
              <a:gd name="connsiteX4" fmla="*/ 0 w 4343400"/>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369332">
                <a:moveTo>
                  <a:pt x="0" y="0"/>
                </a:moveTo>
                <a:lnTo>
                  <a:pt x="4343400" y="0"/>
                </a:lnTo>
                <a:lnTo>
                  <a:pt x="4343400" y="369332"/>
                </a:lnTo>
                <a:lnTo>
                  <a:pt x="0" y="369332"/>
                </a:lnTo>
                <a:lnTo>
                  <a:pt x="0" y="0"/>
                </a:lnTo>
                <a:close/>
              </a:path>
            </a:pathLst>
          </a:custGeom>
          <a:noFill/>
        </p:spPr>
        <p:txBody>
          <a:bodyPr wrap="square" rtlCol="0">
            <a:spAutoFit/>
          </a:bodyPr>
          <a:lstStyle/>
          <a:p>
            <a:r>
              <a:rPr lang="en-US" dirty="0" smtClean="0"/>
              <a:t> Ravi Kant </a:t>
            </a:r>
            <a:r>
              <a:rPr lang="en-US" dirty="0" err="1" smtClean="0"/>
              <a:t>Soni</a:t>
            </a:r>
            <a:r>
              <a:rPr lang="en-US" dirty="0" smtClean="0"/>
              <a:t> +918269000074</a:t>
            </a:r>
            <a:endParaRPr lang="en-US" dirty="0"/>
          </a:p>
        </p:txBody>
      </p:sp>
      <p:sp>
        <p:nvSpPr>
          <p:cNvPr id="13" name="TextBox 12"/>
          <p:cNvSpPr txBox="1"/>
          <p:nvPr/>
        </p:nvSpPr>
        <p:spPr>
          <a:xfrm rot="-1620000">
            <a:off x="2345776" y="2844596"/>
            <a:ext cx="4648200" cy="1323439"/>
          </a:xfrm>
          <a:prstGeom prst="rect">
            <a:avLst/>
          </a:prstGeom>
          <a:noFill/>
          <a:effectLst>
            <a:outerShdw sx="156000" sy="156000" rotWithShape="0">
              <a:schemeClr val="bg2">
                <a:lumMod val="90000"/>
                <a:alpha val="27000"/>
              </a:schemeClr>
            </a:outerShdw>
          </a:effectLst>
        </p:spPr>
        <p:txBody>
          <a:bodyPr wrap="square" rtlCol="0">
            <a:spAutoFit/>
          </a:bodyPr>
          <a:lstStyle/>
          <a:p>
            <a:r>
              <a:rPr lang="en-US" sz="4000" dirty="0" smtClean="0">
                <a:solidFill>
                  <a:srgbClr val="FDE1BF"/>
                </a:solidFill>
              </a:rPr>
              <a:t> Ravi Kant </a:t>
            </a:r>
            <a:r>
              <a:rPr lang="en-US" sz="4000" dirty="0" err="1" smtClean="0">
                <a:solidFill>
                  <a:srgbClr val="FDE1BF"/>
                </a:solidFill>
              </a:rPr>
              <a:t>Soni</a:t>
            </a:r>
            <a:r>
              <a:rPr lang="en-US" sz="4000" dirty="0" smtClean="0">
                <a:solidFill>
                  <a:srgbClr val="FDE1BF"/>
                </a:solidFill>
              </a:rPr>
              <a:t> +918269000074</a:t>
            </a:r>
            <a:endParaRPr lang="en-US" sz="4000" dirty="0">
              <a:solidFill>
                <a:srgbClr val="FDE1BF"/>
              </a:solidFill>
            </a:endParaRPr>
          </a:p>
        </p:txBody>
      </p:sp>
      <p:sp>
        <p:nvSpPr>
          <p:cNvPr id="12" name="Slide Number Placeholder 11"/>
          <p:cNvSpPr>
            <a:spLocks noGrp="1"/>
          </p:cNvSpPr>
          <p:nvPr>
            <p:ph type="sldNum" sz="quarter" idx="12"/>
          </p:nvPr>
        </p:nvSpPr>
        <p:spPr/>
        <p:txBody>
          <a:bodyPr/>
          <a:lstStyle/>
          <a:p>
            <a:fld id="{7278E106-62EC-41F2-90B3-FDFD6CA56EC6}" type="slidenum">
              <a:rPr lang="en-US" smtClean="0"/>
              <a:pPr/>
              <a:t>15</a:t>
            </a:fld>
            <a:endParaRPr lang="en-US" dirty="0"/>
          </a:p>
        </p:txBody>
      </p:sp>
      <p:sp>
        <p:nvSpPr>
          <p:cNvPr id="14" name="Footer Placeholder 13"/>
          <p:cNvSpPr>
            <a:spLocks noGrp="1"/>
          </p:cNvSpPr>
          <p:nvPr>
            <p:ph type="ftr" sz="quarter" idx="11"/>
          </p:nvPr>
        </p:nvSpPr>
        <p:spPr/>
        <p:txBody>
          <a:bodyPr/>
          <a:lstStyle/>
          <a:p>
            <a:r>
              <a:rPr lang="en-US" dirty="0" smtClean="0"/>
              <a:t>SONI COMPUTER CLASSES</a:t>
            </a:r>
            <a:endParaRPr lang="en-US" dirty="0"/>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rot="-1620000">
            <a:off x="2345776" y="2844596"/>
            <a:ext cx="4648200" cy="1323439"/>
          </a:xfrm>
          <a:prstGeom prst="rect">
            <a:avLst/>
          </a:prstGeom>
          <a:noFill/>
          <a:effectLst>
            <a:outerShdw sx="156000" sy="156000" rotWithShape="0">
              <a:schemeClr val="bg2">
                <a:lumMod val="90000"/>
                <a:alpha val="27000"/>
              </a:schemeClr>
            </a:outerShdw>
          </a:effectLst>
        </p:spPr>
        <p:txBody>
          <a:bodyPr wrap="square" rtlCol="0">
            <a:spAutoFit/>
          </a:bodyPr>
          <a:lstStyle/>
          <a:p>
            <a:r>
              <a:rPr lang="en-US" sz="4000" dirty="0" smtClean="0">
                <a:solidFill>
                  <a:srgbClr val="FDE1BF"/>
                </a:solidFill>
              </a:rPr>
              <a:t> Ravi Kant </a:t>
            </a:r>
            <a:r>
              <a:rPr lang="en-US" sz="4000" dirty="0" err="1" smtClean="0">
                <a:solidFill>
                  <a:srgbClr val="FDE1BF"/>
                </a:solidFill>
              </a:rPr>
              <a:t>Soni</a:t>
            </a:r>
            <a:r>
              <a:rPr lang="en-US" sz="4000" dirty="0" smtClean="0">
                <a:solidFill>
                  <a:srgbClr val="FDE1BF"/>
                </a:solidFill>
              </a:rPr>
              <a:t> +918269000074</a:t>
            </a:r>
            <a:endParaRPr lang="en-US" sz="4000" dirty="0">
              <a:solidFill>
                <a:srgbClr val="FDE1BF"/>
              </a:solidFill>
            </a:endParaRPr>
          </a:p>
        </p:txBody>
      </p:sp>
      <p:sp>
        <p:nvSpPr>
          <p:cNvPr id="4" name="Freeform 3"/>
          <p:cNvSpPr/>
          <p:nvPr/>
        </p:nvSpPr>
        <p:spPr>
          <a:xfrm>
            <a:off x="0" y="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5" name="Picture 4" descr="images1.jpg"/>
          <p:cNvPicPr>
            <a:picLocks noChangeAspect="1"/>
          </p:cNvPicPr>
          <p:nvPr/>
        </p:nvPicPr>
        <p:blipFill>
          <a:blip r:embed="rId3"/>
          <a:stretch>
            <a:fillRect/>
          </a:stretch>
        </p:blipFill>
        <p:spPr>
          <a:xfrm>
            <a:off x="1" y="-38100"/>
            <a:ext cx="617714" cy="571500"/>
          </a:xfrm>
          <a:prstGeom prst="rect">
            <a:avLst/>
          </a:prstGeom>
        </p:spPr>
      </p:pic>
      <p:sp>
        <p:nvSpPr>
          <p:cNvPr id="6" name="Freeform 5"/>
          <p:cNvSpPr/>
          <p:nvPr/>
        </p:nvSpPr>
        <p:spPr>
          <a:xfrm>
            <a:off x="0" y="632460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TextBox 6"/>
          <p:cNvSpPr txBox="1"/>
          <p:nvPr/>
        </p:nvSpPr>
        <p:spPr>
          <a:xfrm>
            <a:off x="5257800" y="6488668"/>
            <a:ext cx="4343400" cy="369332"/>
          </a:xfrm>
          <a:custGeom>
            <a:avLst/>
            <a:gdLst>
              <a:gd name="connsiteX0" fmla="*/ 0 w 4343400"/>
              <a:gd name="connsiteY0" fmla="*/ 0 h 369332"/>
              <a:gd name="connsiteX1" fmla="*/ 4343400 w 4343400"/>
              <a:gd name="connsiteY1" fmla="*/ 0 h 369332"/>
              <a:gd name="connsiteX2" fmla="*/ 4343400 w 4343400"/>
              <a:gd name="connsiteY2" fmla="*/ 369332 h 369332"/>
              <a:gd name="connsiteX3" fmla="*/ 0 w 4343400"/>
              <a:gd name="connsiteY3" fmla="*/ 369332 h 369332"/>
              <a:gd name="connsiteX4" fmla="*/ 0 w 4343400"/>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369332">
                <a:moveTo>
                  <a:pt x="0" y="0"/>
                </a:moveTo>
                <a:lnTo>
                  <a:pt x="4343400" y="0"/>
                </a:lnTo>
                <a:lnTo>
                  <a:pt x="4343400" y="369332"/>
                </a:lnTo>
                <a:lnTo>
                  <a:pt x="0" y="369332"/>
                </a:lnTo>
                <a:lnTo>
                  <a:pt x="0" y="0"/>
                </a:lnTo>
                <a:close/>
              </a:path>
            </a:pathLst>
          </a:custGeom>
          <a:noFill/>
        </p:spPr>
        <p:txBody>
          <a:bodyPr wrap="square" rtlCol="0">
            <a:spAutoFit/>
          </a:bodyPr>
          <a:lstStyle/>
          <a:p>
            <a:r>
              <a:rPr lang="en-US" dirty="0" smtClean="0"/>
              <a:t> Ravi Kant </a:t>
            </a:r>
            <a:r>
              <a:rPr lang="en-US" dirty="0" err="1" smtClean="0"/>
              <a:t>Soni</a:t>
            </a:r>
            <a:r>
              <a:rPr lang="en-US" dirty="0" smtClean="0"/>
              <a:t> +918269000074</a:t>
            </a:r>
            <a:endParaRPr lang="en-US" dirty="0"/>
          </a:p>
        </p:txBody>
      </p:sp>
      <p:sp>
        <p:nvSpPr>
          <p:cNvPr id="8" name="Slide Number Placeholder 7"/>
          <p:cNvSpPr>
            <a:spLocks noGrp="1"/>
          </p:cNvSpPr>
          <p:nvPr>
            <p:ph type="sldNum" sz="quarter" idx="12"/>
          </p:nvPr>
        </p:nvSpPr>
        <p:spPr/>
        <p:txBody>
          <a:bodyPr/>
          <a:lstStyle/>
          <a:p>
            <a:fld id="{7278E106-62EC-41F2-90B3-FDFD6CA56EC6}" type="slidenum">
              <a:rPr lang="en-US" smtClean="0"/>
              <a:pPr/>
              <a:t>150</a:t>
            </a:fld>
            <a:endParaRPr lang="en-US" dirty="0"/>
          </a:p>
        </p:txBody>
      </p:sp>
      <p:sp>
        <p:nvSpPr>
          <p:cNvPr id="11" name="TextBox 10"/>
          <p:cNvSpPr txBox="1"/>
          <p:nvPr/>
        </p:nvSpPr>
        <p:spPr>
          <a:xfrm>
            <a:off x="0" y="0"/>
            <a:ext cx="9144000" cy="430887"/>
          </a:xfrm>
          <a:prstGeom prst="rect">
            <a:avLst/>
          </a:prstGeom>
          <a:noFill/>
        </p:spPr>
        <p:txBody>
          <a:bodyPr wrap="square" rtlCol="0">
            <a:spAutoFit/>
          </a:bodyPr>
          <a:lstStyle/>
          <a:p>
            <a:pPr algn="ctr"/>
            <a:r>
              <a:rPr lang="en-US" sz="2200" b="1" dirty="0" smtClean="0">
                <a:solidFill>
                  <a:schemeClr val="bg1">
                    <a:lumMod val="95000"/>
                  </a:schemeClr>
                </a:solidFill>
              </a:rPr>
              <a:t>VSFTPD Very Secured File Transfer Protocol Daemon (Package)</a:t>
            </a:r>
            <a:endParaRPr lang="en-US" sz="2200" b="1" dirty="0">
              <a:solidFill>
                <a:schemeClr val="bg1">
                  <a:lumMod val="95000"/>
                </a:schemeClr>
              </a:solidFill>
            </a:endParaRPr>
          </a:p>
        </p:txBody>
      </p:sp>
      <p:pic>
        <p:nvPicPr>
          <p:cNvPr id="22530" name="Picture 2"/>
          <p:cNvPicPr>
            <a:picLocks noChangeAspect="1" noChangeArrowheads="1"/>
          </p:cNvPicPr>
          <p:nvPr/>
        </p:nvPicPr>
        <p:blipFill>
          <a:blip r:embed="rId4"/>
          <a:srcRect/>
          <a:stretch>
            <a:fillRect/>
          </a:stretch>
        </p:blipFill>
        <p:spPr bwMode="auto">
          <a:xfrm>
            <a:off x="838200" y="1500632"/>
            <a:ext cx="7498396" cy="4823968"/>
          </a:xfrm>
          <a:prstGeom prst="rect">
            <a:avLst/>
          </a:prstGeom>
          <a:noFill/>
          <a:ln w="9525">
            <a:noFill/>
            <a:miter lim="800000"/>
            <a:headEnd/>
            <a:tailEnd/>
          </a:ln>
          <a:effectLst/>
        </p:spPr>
      </p:pic>
      <p:sp>
        <p:nvSpPr>
          <p:cNvPr id="15" name="TextBox 14"/>
          <p:cNvSpPr txBox="1"/>
          <p:nvPr/>
        </p:nvSpPr>
        <p:spPr>
          <a:xfrm>
            <a:off x="5715000" y="4264223"/>
            <a:ext cx="1219200" cy="307777"/>
          </a:xfrm>
          <a:prstGeom prst="rect">
            <a:avLst/>
          </a:prstGeom>
          <a:solidFill>
            <a:schemeClr val="bg1"/>
          </a:solidFill>
        </p:spPr>
        <p:txBody>
          <a:bodyPr wrap="square" rtlCol="0">
            <a:spAutoFit/>
          </a:bodyPr>
          <a:lstStyle/>
          <a:p>
            <a:r>
              <a:rPr lang="en-US" sz="1400" b="1" dirty="0" smtClean="0">
                <a:solidFill>
                  <a:schemeClr val="tx1">
                    <a:lumMod val="65000"/>
                    <a:lumOff val="35000"/>
                  </a:schemeClr>
                </a:solidFill>
              </a:rPr>
              <a:t>Not-install</a:t>
            </a:r>
            <a:endParaRPr lang="en-US" sz="1400" b="1" dirty="0">
              <a:solidFill>
                <a:schemeClr val="tx1">
                  <a:lumMod val="65000"/>
                  <a:lumOff val="35000"/>
                </a:schemeClr>
              </a:solidFill>
            </a:endParaRPr>
          </a:p>
        </p:txBody>
      </p:sp>
      <p:sp>
        <p:nvSpPr>
          <p:cNvPr id="16" name="TextBox 15"/>
          <p:cNvSpPr txBox="1"/>
          <p:nvPr/>
        </p:nvSpPr>
        <p:spPr>
          <a:xfrm>
            <a:off x="381000" y="762000"/>
            <a:ext cx="8458200"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b="1" dirty="0" smtClean="0">
                <a:solidFill>
                  <a:srgbClr val="0000CC"/>
                </a:solidFill>
              </a:rPr>
              <a:t>For install to ftp server first configure to YUM client</a:t>
            </a:r>
          </a:p>
        </p:txBody>
      </p:sp>
      <p:sp>
        <p:nvSpPr>
          <p:cNvPr id="12" name="Footer Placeholder 11"/>
          <p:cNvSpPr>
            <a:spLocks noGrp="1"/>
          </p:cNvSpPr>
          <p:nvPr>
            <p:ph type="ftr" sz="quarter" idx="11"/>
          </p:nvPr>
        </p:nvSpPr>
        <p:spPr/>
        <p:txBody>
          <a:bodyPr/>
          <a:lstStyle/>
          <a:p>
            <a:r>
              <a:rPr lang="en-US" dirty="0" smtClean="0"/>
              <a:t>SONI COMPUTER CLASSES</a:t>
            </a:r>
            <a:endParaRPr lang="en-US" dirty="0"/>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rot="-1620000">
            <a:off x="2345776" y="2844596"/>
            <a:ext cx="4648200" cy="1323439"/>
          </a:xfrm>
          <a:prstGeom prst="rect">
            <a:avLst/>
          </a:prstGeom>
          <a:noFill/>
          <a:effectLst>
            <a:outerShdw sx="156000" sy="156000" rotWithShape="0">
              <a:schemeClr val="bg2">
                <a:lumMod val="90000"/>
                <a:alpha val="27000"/>
              </a:schemeClr>
            </a:outerShdw>
          </a:effectLst>
        </p:spPr>
        <p:txBody>
          <a:bodyPr wrap="square" rtlCol="0">
            <a:spAutoFit/>
          </a:bodyPr>
          <a:lstStyle/>
          <a:p>
            <a:r>
              <a:rPr lang="en-US" sz="4000" dirty="0" smtClean="0">
                <a:solidFill>
                  <a:srgbClr val="FDE1BF"/>
                </a:solidFill>
              </a:rPr>
              <a:t> Ravi Kant </a:t>
            </a:r>
            <a:r>
              <a:rPr lang="en-US" sz="4000" dirty="0" err="1" smtClean="0">
                <a:solidFill>
                  <a:srgbClr val="FDE1BF"/>
                </a:solidFill>
              </a:rPr>
              <a:t>Soni</a:t>
            </a:r>
            <a:r>
              <a:rPr lang="en-US" sz="4000" dirty="0" smtClean="0">
                <a:solidFill>
                  <a:srgbClr val="FDE1BF"/>
                </a:solidFill>
              </a:rPr>
              <a:t> +918269000074</a:t>
            </a:r>
            <a:endParaRPr lang="en-US" sz="4000" dirty="0">
              <a:solidFill>
                <a:srgbClr val="FDE1BF"/>
              </a:solidFill>
            </a:endParaRPr>
          </a:p>
        </p:txBody>
      </p:sp>
      <p:sp>
        <p:nvSpPr>
          <p:cNvPr id="4" name="Freeform 3"/>
          <p:cNvSpPr/>
          <p:nvPr/>
        </p:nvSpPr>
        <p:spPr>
          <a:xfrm>
            <a:off x="0" y="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5" name="Picture 4" descr="images1.jpg"/>
          <p:cNvPicPr>
            <a:picLocks noChangeAspect="1"/>
          </p:cNvPicPr>
          <p:nvPr/>
        </p:nvPicPr>
        <p:blipFill>
          <a:blip r:embed="rId3"/>
          <a:stretch>
            <a:fillRect/>
          </a:stretch>
        </p:blipFill>
        <p:spPr>
          <a:xfrm>
            <a:off x="1" y="-38100"/>
            <a:ext cx="617714" cy="571500"/>
          </a:xfrm>
          <a:prstGeom prst="rect">
            <a:avLst/>
          </a:prstGeom>
        </p:spPr>
      </p:pic>
      <p:sp>
        <p:nvSpPr>
          <p:cNvPr id="6" name="Freeform 5"/>
          <p:cNvSpPr/>
          <p:nvPr/>
        </p:nvSpPr>
        <p:spPr>
          <a:xfrm>
            <a:off x="0" y="632460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TextBox 6"/>
          <p:cNvSpPr txBox="1"/>
          <p:nvPr/>
        </p:nvSpPr>
        <p:spPr>
          <a:xfrm>
            <a:off x="5257800" y="6488668"/>
            <a:ext cx="4343400" cy="369332"/>
          </a:xfrm>
          <a:custGeom>
            <a:avLst/>
            <a:gdLst>
              <a:gd name="connsiteX0" fmla="*/ 0 w 4343400"/>
              <a:gd name="connsiteY0" fmla="*/ 0 h 369332"/>
              <a:gd name="connsiteX1" fmla="*/ 4343400 w 4343400"/>
              <a:gd name="connsiteY1" fmla="*/ 0 h 369332"/>
              <a:gd name="connsiteX2" fmla="*/ 4343400 w 4343400"/>
              <a:gd name="connsiteY2" fmla="*/ 369332 h 369332"/>
              <a:gd name="connsiteX3" fmla="*/ 0 w 4343400"/>
              <a:gd name="connsiteY3" fmla="*/ 369332 h 369332"/>
              <a:gd name="connsiteX4" fmla="*/ 0 w 4343400"/>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369332">
                <a:moveTo>
                  <a:pt x="0" y="0"/>
                </a:moveTo>
                <a:lnTo>
                  <a:pt x="4343400" y="0"/>
                </a:lnTo>
                <a:lnTo>
                  <a:pt x="4343400" y="369332"/>
                </a:lnTo>
                <a:lnTo>
                  <a:pt x="0" y="369332"/>
                </a:lnTo>
                <a:lnTo>
                  <a:pt x="0" y="0"/>
                </a:lnTo>
                <a:close/>
              </a:path>
            </a:pathLst>
          </a:custGeom>
          <a:noFill/>
        </p:spPr>
        <p:txBody>
          <a:bodyPr wrap="square" rtlCol="0">
            <a:spAutoFit/>
          </a:bodyPr>
          <a:lstStyle/>
          <a:p>
            <a:r>
              <a:rPr lang="en-US" dirty="0" smtClean="0"/>
              <a:t> Ravi Kant </a:t>
            </a:r>
            <a:r>
              <a:rPr lang="en-US" dirty="0" err="1" smtClean="0"/>
              <a:t>Soni</a:t>
            </a:r>
            <a:r>
              <a:rPr lang="en-US" dirty="0" smtClean="0"/>
              <a:t> +918269000074</a:t>
            </a:r>
            <a:endParaRPr lang="en-US" dirty="0"/>
          </a:p>
        </p:txBody>
      </p:sp>
      <p:sp>
        <p:nvSpPr>
          <p:cNvPr id="8" name="Slide Number Placeholder 7"/>
          <p:cNvSpPr>
            <a:spLocks noGrp="1"/>
          </p:cNvSpPr>
          <p:nvPr>
            <p:ph type="sldNum" sz="quarter" idx="12"/>
          </p:nvPr>
        </p:nvSpPr>
        <p:spPr/>
        <p:txBody>
          <a:bodyPr/>
          <a:lstStyle/>
          <a:p>
            <a:fld id="{7278E106-62EC-41F2-90B3-FDFD6CA56EC6}" type="slidenum">
              <a:rPr lang="en-US" smtClean="0"/>
              <a:pPr/>
              <a:t>151</a:t>
            </a:fld>
            <a:endParaRPr lang="en-US" dirty="0"/>
          </a:p>
        </p:txBody>
      </p:sp>
      <p:sp>
        <p:nvSpPr>
          <p:cNvPr id="11" name="TextBox 10"/>
          <p:cNvSpPr txBox="1"/>
          <p:nvPr/>
        </p:nvSpPr>
        <p:spPr>
          <a:xfrm>
            <a:off x="0" y="76200"/>
            <a:ext cx="9144000" cy="430887"/>
          </a:xfrm>
          <a:prstGeom prst="rect">
            <a:avLst/>
          </a:prstGeom>
          <a:noFill/>
        </p:spPr>
        <p:txBody>
          <a:bodyPr wrap="square" rtlCol="0">
            <a:spAutoFit/>
          </a:bodyPr>
          <a:lstStyle/>
          <a:p>
            <a:pPr algn="ctr"/>
            <a:r>
              <a:rPr lang="en-US" sz="2200" b="1" dirty="0" smtClean="0">
                <a:solidFill>
                  <a:schemeClr val="bg1">
                    <a:lumMod val="95000"/>
                  </a:schemeClr>
                </a:solidFill>
              </a:rPr>
              <a:t>FTP SERVER</a:t>
            </a:r>
            <a:endParaRPr lang="en-US" sz="2200" b="1" dirty="0">
              <a:solidFill>
                <a:schemeClr val="bg1">
                  <a:lumMod val="95000"/>
                </a:schemeClr>
              </a:solidFill>
            </a:endParaRPr>
          </a:p>
        </p:txBody>
      </p:sp>
      <p:sp>
        <p:nvSpPr>
          <p:cNvPr id="12" name="TextBox 11"/>
          <p:cNvSpPr txBox="1"/>
          <p:nvPr/>
        </p:nvSpPr>
        <p:spPr>
          <a:xfrm>
            <a:off x="152400" y="1939528"/>
            <a:ext cx="8915400" cy="4308872"/>
          </a:xfrm>
          <a:prstGeom prst="rect">
            <a:avLst/>
          </a:prstGeom>
          <a:noFill/>
        </p:spPr>
        <p:txBody>
          <a:bodyPr wrap="square" rtlCol="0">
            <a:spAutoFit/>
          </a:bodyPr>
          <a:lstStyle/>
          <a:p>
            <a:endParaRPr lang="en-US" sz="2000" dirty="0" smtClean="0"/>
          </a:p>
          <a:p>
            <a:r>
              <a:rPr lang="en-US" sz="2000" dirty="0" smtClean="0"/>
              <a:t>		</a:t>
            </a:r>
          </a:p>
          <a:p>
            <a:r>
              <a:rPr lang="en-US" dirty="0" smtClean="0"/>
              <a:t>		Create any file at /</a:t>
            </a:r>
            <a:r>
              <a:rPr lang="en-US" dirty="0" err="1" smtClean="0"/>
              <a:t>var</a:t>
            </a:r>
            <a:r>
              <a:rPr lang="en-US" dirty="0" smtClean="0"/>
              <a:t>/ftp for download on client</a:t>
            </a:r>
          </a:p>
          <a:p>
            <a:r>
              <a:rPr lang="en-US" dirty="0" smtClean="0"/>
              <a:t>[root@station1 /]# vim   /</a:t>
            </a:r>
            <a:r>
              <a:rPr lang="en-US" dirty="0" err="1" smtClean="0"/>
              <a:t>var</a:t>
            </a:r>
            <a:r>
              <a:rPr lang="en-US" dirty="0" smtClean="0"/>
              <a:t>/ftp/test</a:t>
            </a:r>
          </a:p>
          <a:p>
            <a:r>
              <a:rPr lang="en-US" b="1" dirty="0" smtClean="0"/>
              <a:t>		test file for download…………………………………………………….</a:t>
            </a:r>
          </a:p>
          <a:p>
            <a:endParaRPr lang="en-US" b="1" dirty="0" smtClean="0"/>
          </a:p>
          <a:p>
            <a:endParaRPr lang="en-US" b="1" dirty="0" smtClean="0"/>
          </a:p>
          <a:p>
            <a:r>
              <a:rPr lang="en-US" dirty="0" smtClean="0"/>
              <a:t>[root@station1 /]# service   </a:t>
            </a:r>
            <a:r>
              <a:rPr lang="en-US" dirty="0" err="1" smtClean="0"/>
              <a:t>vsftpd</a:t>
            </a:r>
            <a:r>
              <a:rPr lang="en-US" dirty="0" smtClean="0"/>
              <a:t>   restart</a:t>
            </a:r>
          </a:p>
          <a:p>
            <a:r>
              <a:rPr lang="en-US" dirty="0" smtClean="0"/>
              <a:t>		For restart the service of ftp</a:t>
            </a:r>
          </a:p>
          <a:p>
            <a:endParaRPr lang="en-US" b="1" dirty="0" smtClean="0"/>
          </a:p>
          <a:p>
            <a:r>
              <a:rPr lang="en-US" dirty="0" smtClean="0"/>
              <a:t>[root@station1 /]# </a:t>
            </a:r>
            <a:r>
              <a:rPr lang="en-US" dirty="0" err="1" smtClean="0"/>
              <a:t>chkconfig</a:t>
            </a:r>
            <a:r>
              <a:rPr lang="en-US" dirty="0" smtClean="0"/>
              <a:t>   </a:t>
            </a:r>
            <a:r>
              <a:rPr lang="en-US" dirty="0" err="1" smtClean="0"/>
              <a:t>vsftpd</a:t>
            </a:r>
            <a:r>
              <a:rPr lang="en-US" dirty="0" smtClean="0"/>
              <a:t>   on</a:t>
            </a:r>
          </a:p>
          <a:p>
            <a:r>
              <a:rPr lang="en-US" dirty="0" smtClean="0"/>
              <a:t>		For permanent on to ftp service</a:t>
            </a:r>
          </a:p>
          <a:p>
            <a:endParaRPr lang="en-US" dirty="0" smtClean="0"/>
          </a:p>
          <a:p>
            <a:r>
              <a:rPr lang="en-US" dirty="0" smtClean="0"/>
              <a:t>[root@station1 /]# </a:t>
            </a:r>
            <a:r>
              <a:rPr lang="en-US" dirty="0" err="1" smtClean="0"/>
              <a:t>chkconfig</a:t>
            </a:r>
            <a:r>
              <a:rPr lang="en-US" dirty="0" smtClean="0"/>
              <a:t>  --list  </a:t>
            </a:r>
            <a:r>
              <a:rPr lang="en-US" dirty="0" err="1" smtClean="0"/>
              <a:t>vsftpd</a:t>
            </a:r>
            <a:endParaRPr lang="en-US" dirty="0" smtClean="0"/>
          </a:p>
          <a:p>
            <a:r>
              <a:rPr lang="en-US" dirty="0" smtClean="0"/>
              <a:t>		For view the status of </a:t>
            </a:r>
            <a:r>
              <a:rPr lang="en-US" dirty="0" err="1" smtClean="0"/>
              <a:t>vsftpd</a:t>
            </a:r>
            <a:r>
              <a:rPr lang="en-US" dirty="0" smtClean="0"/>
              <a:t>,</a:t>
            </a:r>
          </a:p>
        </p:txBody>
      </p:sp>
      <p:sp>
        <p:nvSpPr>
          <p:cNvPr id="13" name="TextBox 12"/>
          <p:cNvSpPr txBox="1"/>
          <p:nvPr/>
        </p:nvSpPr>
        <p:spPr>
          <a:xfrm>
            <a:off x="685800" y="762000"/>
            <a:ext cx="7848600" cy="147732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r>
              <a:rPr lang="en-US" dirty="0" smtClean="0"/>
              <a:t>The /</a:t>
            </a:r>
            <a:r>
              <a:rPr lang="en-US" dirty="0" err="1" smtClean="0"/>
              <a:t>var</a:t>
            </a:r>
            <a:r>
              <a:rPr lang="en-US" dirty="0" smtClean="0"/>
              <a:t>/ftp directory will automatically create when you install </a:t>
            </a:r>
            <a:r>
              <a:rPr lang="en-US" dirty="0" err="1" smtClean="0"/>
              <a:t>vsftpd</a:t>
            </a:r>
            <a:r>
              <a:rPr lang="en-US" dirty="0" smtClean="0"/>
              <a:t> packages</a:t>
            </a:r>
          </a:p>
          <a:p>
            <a:pPr algn="just"/>
            <a:r>
              <a:rPr lang="en-US" dirty="0" smtClean="0"/>
              <a:t>Anonymous user can access all file which is stored at and under /</a:t>
            </a:r>
            <a:r>
              <a:rPr lang="en-US" dirty="0" err="1" smtClean="0"/>
              <a:t>var</a:t>
            </a:r>
            <a:r>
              <a:rPr lang="en-US" dirty="0" smtClean="0"/>
              <a:t>/ftp location</a:t>
            </a:r>
          </a:p>
          <a:p>
            <a:pPr algn="just"/>
            <a:r>
              <a:rPr lang="en-US" dirty="0" smtClean="0"/>
              <a:t>Local user can download to any files which has </a:t>
            </a:r>
            <a:r>
              <a:rPr lang="en-US" dirty="0" err="1" smtClean="0"/>
              <a:t>atleast</a:t>
            </a:r>
            <a:r>
              <a:rPr lang="en-US" dirty="0" smtClean="0"/>
              <a:t> read permission on that file</a:t>
            </a:r>
          </a:p>
          <a:p>
            <a:pPr algn="just"/>
            <a:r>
              <a:rPr lang="en-US" dirty="0" smtClean="0"/>
              <a:t>By default all user can download the file from server</a:t>
            </a:r>
          </a:p>
          <a:p>
            <a:pPr algn="just"/>
            <a:endParaRPr lang="en-US" dirty="0"/>
          </a:p>
        </p:txBody>
      </p:sp>
      <p:sp>
        <p:nvSpPr>
          <p:cNvPr id="14" name="Footer Placeholder 13"/>
          <p:cNvSpPr>
            <a:spLocks noGrp="1"/>
          </p:cNvSpPr>
          <p:nvPr>
            <p:ph type="ftr" sz="quarter" idx="11"/>
          </p:nvPr>
        </p:nvSpPr>
        <p:spPr/>
        <p:txBody>
          <a:bodyPr/>
          <a:lstStyle/>
          <a:p>
            <a:r>
              <a:rPr lang="en-US" dirty="0" smtClean="0"/>
              <a:t>SONI COMPUTER CLASSES</a:t>
            </a:r>
            <a:endParaRPr lang="en-US" dirty="0"/>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rot="-1620000">
            <a:off x="2345776" y="2844596"/>
            <a:ext cx="4648200" cy="1323439"/>
          </a:xfrm>
          <a:prstGeom prst="rect">
            <a:avLst/>
          </a:prstGeom>
          <a:noFill/>
          <a:effectLst>
            <a:outerShdw sx="156000" sy="156000" rotWithShape="0">
              <a:schemeClr val="bg2">
                <a:lumMod val="90000"/>
                <a:alpha val="27000"/>
              </a:schemeClr>
            </a:outerShdw>
          </a:effectLst>
        </p:spPr>
        <p:txBody>
          <a:bodyPr wrap="square" rtlCol="0">
            <a:spAutoFit/>
          </a:bodyPr>
          <a:lstStyle/>
          <a:p>
            <a:r>
              <a:rPr lang="en-US" sz="4000" dirty="0" smtClean="0">
                <a:solidFill>
                  <a:srgbClr val="FDE1BF"/>
                </a:solidFill>
              </a:rPr>
              <a:t> Ravi Kant </a:t>
            </a:r>
            <a:r>
              <a:rPr lang="en-US" sz="4000" dirty="0" err="1" smtClean="0">
                <a:solidFill>
                  <a:srgbClr val="FDE1BF"/>
                </a:solidFill>
              </a:rPr>
              <a:t>Soni</a:t>
            </a:r>
            <a:r>
              <a:rPr lang="en-US" sz="4000" dirty="0" smtClean="0">
                <a:solidFill>
                  <a:srgbClr val="FDE1BF"/>
                </a:solidFill>
              </a:rPr>
              <a:t> +918269000074</a:t>
            </a:r>
            <a:endParaRPr lang="en-US" sz="4000" dirty="0">
              <a:solidFill>
                <a:srgbClr val="FDE1BF"/>
              </a:solidFill>
            </a:endParaRPr>
          </a:p>
        </p:txBody>
      </p:sp>
      <p:sp>
        <p:nvSpPr>
          <p:cNvPr id="4" name="Freeform 3"/>
          <p:cNvSpPr/>
          <p:nvPr/>
        </p:nvSpPr>
        <p:spPr>
          <a:xfrm>
            <a:off x="0" y="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5" name="Picture 4" descr="images1.jpg"/>
          <p:cNvPicPr>
            <a:picLocks noChangeAspect="1"/>
          </p:cNvPicPr>
          <p:nvPr/>
        </p:nvPicPr>
        <p:blipFill>
          <a:blip r:embed="rId3"/>
          <a:stretch>
            <a:fillRect/>
          </a:stretch>
        </p:blipFill>
        <p:spPr>
          <a:xfrm>
            <a:off x="1" y="-38100"/>
            <a:ext cx="617714" cy="571500"/>
          </a:xfrm>
          <a:prstGeom prst="rect">
            <a:avLst/>
          </a:prstGeom>
        </p:spPr>
      </p:pic>
      <p:sp>
        <p:nvSpPr>
          <p:cNvPr id="6" name="Freeform 5"/>
          <p:cNvSpPr/>
          <p:nvPr/>
        </p:nvSpPr>
        <p:spPr>
          <a:xfrm>
            <a:off x="0" y="632460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TextBox 6"/>
          <p:cNvSpPr txBox="1"/>
          <p:nvPr/>
        </p:nvSpPr>
        <p:spPr>
          <a:xfrm>
            <a:off x="5257800" y="6488668"/>
            <a:ext cx="4343400" cy="369332"/>
          </a:xfrm>
          <a:custGeom>
            <a:avLst/>
            <a:gdLst>
              <a:gd name="connsiteX0" fmla="*/ 0 w 4343400"/>
              <a:gd name="connsiteY0" fmla="*/ 0 h 369332"/>
              <a:gd name="connsiteX1" fmla="*/ 4343400 w 4343400"/>
              <a:gd name="connsiteY1" fmla="*/ 0 h 369332"/>
              <a:gd name="connsiteX2" fmla="*/ 4343400 w 4343400"/>
              <a:gd name="connsiteY2" fmla="*/ 369332 h 369332"/>
              <a:gd name="connsiteX3" fmla="*/ 0 w 4343400"/>
              <a:gd name="connsiteY3" fmla="*/ 369332 h 369332"/>
              <a:gd name="connsiteX4" fmla="*/ 0 w 4343400"/>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369332">
                <a:moveTo>
                  <a:pt x="0" y="0"/>
                </a:moveTo>
                <a:lnTo>
                  <a:pt x="4343400" y="0"/>
                </a:lnTo>
                <a:lnTo>
                  <a:pt x="4343400" y="369332"/>
                </a:lnTo>
                <a:lnTo>
                  <a:pt x="0" y="369332"/>
                </a:lnTo>
                <a:lnTo>
                  <a:pt x="0" y="0"/>
                </a:lnTo>
                <a:close/>
              </a:path>
            </a:pathLst>
          </a:custGeom>
          <a:noFill/>
        </p:spPr>
        <p:txBody>
          <a:bodyPr wrap="square" rtlCol="0">
            <a:spAutoFit/>
          </a:bodyPr>
          <a:lstStyle/>
          <a:p>
            <a:r>
              <a:rPr lang="en-US" dirty="0" smtClean="0"/>
              <a:t> Ravi Kant </a:t>
            </a:r>
            <a:r>
              <a:rPr lang="en-US" dirty="0" err="1" smtClean="0"/>
              <a:t>Soni</a:t>
            </a:r>
            <a:r>
              <a:rPr lang="en-US" dirty="0" smtClean="0"/>
              <a:t> +918269000074</a:t>
            </a:r>
            <a:endParaRPr lang="en-US" dirty="0"/>
          </a:p>
        </p:txBody>
      </p:sp>
      <p:sp>
        <p:nvSpPr>
          <p:cNvPr id="8" name="Slide Number Placeholder 7"/>
          <p:cNvSpPr>
            <a:spLocks noGrp="1"/>
          </p:cNvSpPr>
          <p:nvPr>
            <p:ph type="sldNum" sz="quarter" idx="12"/>
          </p:nvPr>
        </p:nvSpPr>
        <p:spPr/>
        <p:txBody>
          <a:bodyPr/>
          <a:lstStyle/>
          <a:p>
            <a:fld id="{7278E106-62EC-41F2-90B3-FDFD6CA56EC6}" type="slidenum">
              <a:rPr lang="en-US" smtClean="0"/>
              <a:pPr/>
              <a:t>152</a:t>
            </a:fld>
            <a:endParaRPr lang="en-US" dirty="0"/>
          </a:p>
        </p:txBody>
      </p:sp>
      <p:sp>
        <p:nvSpPr>
          <p:cNvPr id="11" name="TextBox 10"/>
          <p:cNvSpPr txBox="1"/>
          <p:nvPr/>
        </p:nvSpPr>
        <p:spPr>
          <a:xfrm>
            <a:off x="0" y="76200"/>
            <a:ext cx="9144000" cy="430887"/>
          </a:xfrm>
          <a:prstGeom prst="rect">
            <a:avLst/>
          </a:prstGeom>
          <a:noFill/>
        </p:spPr>
        <p:txBody>
          <a:bodyPr wrap="square" rtlCol="0">
            <a:spAutoFit/>
          </a:bodyPr>
          <a:lstStyle/>
          <a:p>
            <a:pPr algn="ctr"/>
            <a:r>
              <a:rPr lang="en-US" sz="2200" b="1" dirty="0" smtClean="0">
                <a:solidFill>
                  <a:schemeClr val="bg1">
                    <a:lumMod val="95000"/>
                  </a:schemeClr>
                </a:solidFill>
              </a:rPr>
              <a:t>DOWNLOAD FROM FTP CLIENT</a:t>
            </a:r>
            <a:endParaRPr lang="en-US" sz="2200" b="1" dirty="0">
              <a:solidFill>
                <a:schemeClr val="bg1">
                  <a:lumMod val="95000"/>
                </a:schemeClr>
              </a:solidFill>
            </a:endParaRPr>
          </a:p>
        </p:txBody>
      </p:sp>
      <p:sp>
        <p:nvSpPr>
          <p:cNvPr id="12" name="TextBox 11"/>
          <p:cNvSpPr txBox="1"/>
          <p:nvPr/>
        </p:nvSpPr>
        <p:spPr>
          <a:xfrm>
            <a:off x="152400" y="2084725"/>
            <a:ext cx="8915400" cy="4247317"/>
          </a:xfrm>
          <a:prstGeom prst="rect">
            <a:avLst/>
          </a:prstGeom>
          <a:noFill/>
        </p:spPr>
        <p:txBody>
          <a:bodyPr wrap="square" rtlCol="0">
            <a:spAutoFit/>
          </a:bodyPr>
          <a:lstStyle/>
          <a:p>
            <a:r>
              <a:rPr lang="en-US" dirty="0" smtClean="0"/>
              <a:t>		For connect to FTP server</a:t>
            </a:r>
          </a:p>
          <a:p>
            <a:r>
              <a:rPr lang="en-US" dirty="0" smtClean="0"/>
              <a:t>[root@station2 /]# ftp  172.24.0.1</a:t>
            </a:r>
          </a:p>
          <a:p>
            <a:r>
              <a:rPr lang="en-US" dirty="0" smtClean="0"/>
              <a:t>Connected to 172.24.0.1</a:t>
            </a:r>
          </a:p>
          <a:p>
            <a:r>
              <a:rPr lang="en-US" dirty="0" smtClean="0"/>
              <a:t>User &lt;172.24.0.1:&lt;none&gt;&gt;:</a:t>
            </a:r>
            <a:r>
              <a:rPr lang="en-US" b="1" dirty="0" smtClean="0"/>
              <a:t>ftp</a:t>
            </a:r>
          </a:p>
          <a:p>
            <a:r>
              <a:rPr lang="en-US" dirty="0" err="1" smtClean="0"/>
              <a:t>Password:</a:t>
            </a:r>
            <a:r>
              <a:rPr lang="en-US" b="1" dirty="0" err="1" smtClean="0"/>
              <a:t>Enter</a:t>
            </a:r>
            <a:endParaRPr lang="en-US" b="1" dirty="0" smtClean="0"/>
          </a:p>
          <a:p>
            <a:r>
              <a:rPr lang="en-US" dirty="0" smtClean="0"/>
              <a:t>Login successful.</a:t>
            </a:r>
          </a:p>
          <a:p>
            <a:r>
              <a:rPr lang="en-US" dirty="0" smtClean="0"/>
              <a:t>ftp&gt;</a:t>
            </a:r>
            <a:r>
              <a:rPr lang="en-US" b="1" dirty="0" err="1" smtClean="0"/>
              <a:t>ls</a:t>
            </a:r>
            <a:r>
              <a:rPr lang="en-US" b="1" dirty="0" smtClean="0"/>
              <a:t>				</a:t>
            </a:r>
            <a:r>
              <a:rPr lang="en-US" dirty="0" smtClean="0"/>
              <a:t>(For view the content of ftp server)</a:t>
            </a:r>
          </a:p>
          <a:p>
            <a:r>
              <a:rPr lang="en-US" dirty="0" smtClean="0"/>
              <a:t>test</a:t>
            </a:r>
          </a:p>
          <a:p>
            <a:r>
              <a:rPr lang="en-US" dirty="0" smtClean="0"/>
              <a:t>pub</a:t>
            </a:r>
          </a:p>
          <a:p>
            <a:r>
              <a:rPr lang="en-US" dirty="0" smtClean="0"/>
              <a:t>ftp&gt;</a:t>
            </a:r>
            <a:r>
              <a:rPr lang="en-US" b="1" dirty="0" smtClean="0"/>
              <a:t>get  test			</a:t>
            </a:r>
            <a:r>
              <a:rPr lang="en-US" dirty="0" smtClean="0"/>
              <a:t>(For download the file from server)</a:t>
            </a:r>
          </a:p>
          <a:p>
            <a:r>
              <a:rPr lang="en-US" dirty="0" smtClean="0"/>
              <a:t>File send ok</a:t>
            </a:r>
          </a:p>
          <a:p>
            <a:r>
              <a:rPr lang="en-US" dirty="0" smtClean="0"/>
              <a:t>ftp&gt;bye				(For exit from server)	</a:t>
            </a:r>
          </a:p>
          <a:p>
            <a:endParaRPr lang="en-US" b="1" dirty="0" smtClean="0"/>
          </a:p>
          <a:p>
            <a:r>
              <a:rPr lang="en-US" dirty="0" smtClean="0"/>
              <a:t>[root@station2 /]#</a:t>
            </a:r>
            <a:r>
              <a:rPr lang="en-US" dirty="0" err="1" smtClean="0"/>
              <a:t>ls</a:t>
            </a:r>
            <a:endParaRPr lang="en-US" dirty="0" smtClean="0"/>
          </a:p>
          <a:p>
            <a:r>
              <a:rPr lang="en-US" dirty="0" smtClean="0"/>
              <a:t>		You can see download files on your local system</a:t>
            </a:r>
          </a:p>
        </p:txBody>
      </p:sp>
      <p:sp>
        <p:nvSpPr>
          <p:cNvPr id="13" name="TextBox 12"/>
          <p:cNvSpPr txBox="1"/>
          <p:nvPr/>
        </p:nvSpPr>
        <p:spPr>
          <a:xfrm>
            <a:off x="685800" y="762000"/>
            <a:ext cx="7848600" cy="92333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r>
              <a:rPr lang="en-US" dirty="0" smtClean="0"/>
              <a:t>Anonymous user can access all file which is stored at and under /</a:t>
            </a:r>
            <a:r>
              <a:rPr lang="en-US" dirty="0" err="1" smtClean="0"/>
              <a:t>var</a:t>
            </a:r>
            <a:r>
              <a:rPr lang="en-US" dirty="0" smtClean="0"/>
              <a:t>/ftp location</a:t>
            </a:r>
          </a:p>
          <a:p>
            <a:pPr algn="just"/>
            <a:r>
              <a:rPr lang="en-US" dirty="0" smtClean="0"/>
              <a:t>Local user can download to any files which has </a:t>
            </a:r>
            <a:r>
              <a:rPr lang="en-US" dirty="0" err="1" smtClean="0"/>
              <a:t>atleast</a:t>
            </a:r>
            <a:r>
              <a:rPr lang="en-US" dirty="0" smtClean="0"/>
              <a:t> read permission on that file</a:t>
            </a:r>
          </a:p>
          <a:p>
            <a:pPr algn="just"/>
            <a:r>
              <a:rPr lang="en-US" dirty="0" smtClean="0"/>
              <a:t>By default all user can download the file from server. </a:t>
            </a:r>
          </a:p>
        </p:txBody>
      </p:sp>
      <p:sp>
        <p:nvSpPr>
          <p:cNvPr id="14" name="Footer Placeholder 13"/>
          <p:cNvSpPr>
            <a:spLocks noGrp="1"/>
          </p:cNvSpPr>
          <p:nvPr>
            <p:ph type="ftr" sz="quarter" idx="11"/>
          </p:nvPr>
        </p:nvSpPr>
        <p:spPr/>
        <p:txBody>
          <a:bodyPr/>
          <a:lstStyle/>
          <a:p>
            <a:r>
              <a:rPr lang="en-US" dirty="0" smtClean="0"/>
              <a:t>SONI COMPUTER CLASSES</a:t>
            </a:r>
            <a:endParaRPr lang="en-US" dirty="0"/>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rot="-1620000">
            <a:off x="2345776" y="2844596"/>
            <a:ext cx="4648200" cy="1323439"/>
          </a:xfrm>
          <a:prstGeom prst="rect">
            <a:avLst/>
          </a:prstGeom>
          <a:noFill/>
          <a:effectLst>
            <a:outerShdw sx="156000" sy="156000" rotWithShape="0">
              <a:schemeClr val="bg2">
                <a:lumMod val="90000"/>
                <a:alpha val="27000"/>
              </a:schemeClr>
            </a:outerShdw>
          </a:effectLst>
        </p:spPr>
        <p:txBody>
          <a:bodyPr wrap="square" rtlCol="0">
            <a:spAutoFit/>
          </a:bodyPr>
          <a:lstStyle/>
          <a:p>
            <a:r>
              <a:rPr lang="en-US" sz="4000" dirty="0" smtClean="0">
                <a:solidFill>
                  <a:srgbClr val="FDE1BF"/>
                </a:solidFill>
              </a:rPr>
              <a:t> Ravi Kant </a:t>
            </a:r>
            <a:r>
              <a:rPr lang="en-US" sz="4000" dirty="0" err="1" smtClean="0">
                <a:solidFill>
                  <a:srgbClr val="FDE1BF"/>
                </a:solidFill>
              </a:rPr>
              <a:t>Soni</a:t>
            </a:r>
            <a:r>
              <a:rPr lang="en-US" sz="4000" dirty="0" smtClean="0">
                <a:solidFill>
                  <a:srgbClr val="FDE1BF"/>
                </a:solidFill>
              </a:rPr>
              <a:t> +918269000074</a:t>
            </a:r>
            <a:endParaRPr lang="en-US" sz="4000" dirty="0">
              <a:solidFill>
                <a:srgbClr val="FDE1BF"/>
              </a:solidFill>
            </a:endParaRPr>
          </a:p>
        </p:txBody>
      </p:sp>
      <p:sp>
        <p:nvSpPr>
          <p:cNvPr id="4" name="Freeform 3"/>
          <p:cNvSpPr/>
          <p:nvPr/>
        </p:nvSpPr>
        <p:spPr>
          <a:xfrm>
            <a:off x="0" y="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5" name="Picture 4" descr="images1.jpg"/>
          <p:cNvPicPr>
            <a:picLocks noChangeAspect="1"/>
          </p:cNvPicPr>
          <p:nvPr/>
        </p:nvPicPr>
        <p:blipFill>
          <a:blip r:embed="rId3"/>
          <a:stretch>
            <a:fillRect/>
          </a:stretch>
        </p:blipFill>
        <p:spPr>
          <a:xfrm>
            <a:off x="1" y="-38100"/>
            <a:ext cx="617714" cy="571500"/>
          </a:xfrm>
          <a:prstGeom prst="rect">
            <a:avLst/>
          </a:prstGeom>
        </p:spPr>
      </p:pic>
      <p:sp>
        <p:nvSpPr>
          <p:cNvPr id="6" name="Freeform 5"/>
          <p:cNvSpPr/>
          <p:nvPr/>
        </p:nvSpPr>
        <p:spPr>
          <a:xfrm>
            <a:off x="0" y="632460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TextBox 6"/>
          <p:cNvSpPr txBox="1"/>
          <p:nvPr/>
        </p:nvSpPr>
        <p:spPr>
          <a:xfrm>
            <a:off x="5257800" y="6488668"/>
            <a:ext cx="4343400" cy="369332"/>
          </a:xfrm>
          <a:custGeom>
            <a:avLst/>
            <a:gdLst>
              <a:gd name="connsiteX0" fmla="*/ 0 w 4343400"/>
              <a:gd name="connsiteY0" fmla="*/ 0 h 369332"/>
              <a:gd name="connsiteX1" fmla="*/ 4343400 w 4343400"/>
              <a:gd name="connsiteY1" fmla="*/ 0 h 369332"/>
              <a:gd name="connsiteX2" fmla="*/ 4343400 w 4343400"/>
              <a:gd name="connsiteY2" fmla="*/ 369332 h 369332"/>
              <a:gd name="connsiteX3" fmla="*/ 0 w 4343400"/>
              <a:gd name="connsiteY3" fmla="*/ 369332 h 369332"/>
              <a:gd name="connsiteX4" fmla="*/ 0 w 4343400"/>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369332">
                <a:moveTo>
                  <a:pt x="0" y="0"/>
                </a:moveTo>
                <a:lnTo>
                  <a:pt x="4343400" y="0"/>
                </a:lnTo>
                <a:lnTo>
                  <a:pt x="4343400" y="369332"/>
                </a:lnTo>
                <a:lnTo>
                  <a:pt x="0" y="369332"/>
                </a:lnTo>
                <a:lnTo>
                  <a:pt x="0" y="0"/>
                </a:lnTo>
                <a:close/>
              </a:path>
            </a:pathLst>
          </a:custGeom>
          <a:noFill/>
        </p:spPr>
        <p:txBody>
          <a:bodyPr wrap="square" rtlCol="0">
            <a:spAutoFit/>
          </a:bodyPr>
          <a:lstStyle/>
          <a:p>
            <a:r>
              <a:rPr lang="en-US" dirty="0" smtClean="0"/>
              <a:t> Ravi Kant </a:t>
            </a:r>
            <a:r>
              <a:rPr lang="en-US" dirty="0" err="1" smtClean="0"/>
              <a:t>Soni</a:t>
            </a:r>
            <a:r>
              <a:rPr lang="en-US" dirty="0" smtClean="0"/>
              <a:t> +918269000074</a:t>
            </a:r>
            <a:endParaRPr lang="en-US" dirty="0"/>
          </a:p>
        </p:txBody>
      </p:sp>
      <p:sp>
        <p:nvSpPr>
          <p:cNvPr id="8" name="Slide Number Placeholder 7"/>
          <p:cNvSpPr>
            <a:spLocks noGrp="1"/>
          </p:cNvSpPr>
          <p:nvPr>
            <p:ph type="sldNum" sz="quarter" idx="12"/>
          </p:nvPr>
        </p:nvSpPr>
        <p:spPr/>
        <p:txBody>
          <a:bodyPr/>
          <a:lstStyle/>
          <a:p>
            <a:fld id="{7278E106-62EC-41F2-90B3-FDFD6CA56EC6}" type="slidenum">
              <a:rPr lang="en-US" smtClean="0"/>
              <a:pPr/>
              <a:t>153</a:t>
            </a:fld>
            <a:endParaRPr lang="en-US" dirty="0"/>
          </a:p>
        </p:txBody>
      </p:sp>
      <p:sp>
        <p:nvSpPr>
          <p:cNvPr id="11" name="TextBox 10"/>
          <p:cNvSpPr txBox="1"/>
          <p:nvPr/>
        </p:nvSpPr>
        <p:spPr>
          <a:xfrm>
            <a:off x="0" y="76200"/>
            <a:ext cx="9144000" cy="430887"/>
          </a:xfrm>
          <a:prstGeom prst="rect">
            <a:avLst/>
          </a:prstGeom>
          <a:noFill/>
        </p:spPr>
        <p:txBody>
          <a:bodyPr wrap="square" rtlCol="0">
            <a:spAutoFit/>
          </a:bodyPr>
          <a:lstStyle/>
          <a:p>
            <a:pPr algn="ctr"/>
            <a:r>
              <a:rPr lang="en-US" sz="2200" b="1" dirty="0" smtClean="0">
                <a:solidFill>
                  <a:schemeClr val="bg1">
                    <a:lumMod val="95000"/>
                  </a:schemeClr>
                </a:solidFill>
              </a:rPr>
              <a:t>CONFIGURATION ON FTP FOR UPLOAD</a:t>
            </a:r>
            <a:endParaRPr lang="en-US" sz="2200" b="1" dirty="0">
              <a:solidFill>
                <a:schemeClr val="bg1">
                  <a:lumMod val="95000"/>
                </a:schemeClr>
              </a:solidFill>
            </a:endParaRPr>
          </a:p>
        </p:txBody>
      </p:sp>
      <p:sp>
        <p:nvSpPr>
          <p:cNvPr id="12" name="TextBox 11"/>
          <p:cNvSpPr txBox="1"/>
          <p:nvPr/>
        </p:nvSpPr>
        <p:spPr>
          <a:xfrm>
            <a:off x="152400" y="609600"/>
            <a:ext cx="8915400" cy="4524315"/>
          </a:xfrm>
          <a:prstGeom prst="rect">
            <a:avLst/>
          </a:prstGeom>
          <a:noFill/>
        </p:spPr>
        <p:txBody>
          <a:bodyPr wrap="square" rtlCol="0">
            <a:spAutoFit/>
          </a:bodyPr>
          <a:lstStyle/>
          <a:p>
            <a:r>
              <a:rPr lang="en-US" dirty="0" smtClean="0"/>
              <a:t>		For upload data on server from client, first allow t</a:t>
            </a:r>
          </a:p>
          <a:p>
            <a:r>
              <a:rPr lang="en-US" dirty="0" smtClean="0"/>
              <a:t>[root@station1 /]# vim   /etc/</a:t>
            </a:r>
            <a:r>
              <a:rPr lang="en-US" dirty="0" err="1" smtClean="0"/>
              <a:t>vsftpd</a:t>
            </a:r>
            <a:r>
              <a:rPr lang="en-US" dirty="0" smtClean="0"/>
              <a:t>/</a:t>
            </a:r>
            <a:r>
              <a:rPr lang="en-US" dirty="0" err="1" smtClean="0"/>
              <a:t>vsftpd.conf</a:t>
            </a:r>
            <a:endParaRPr lang="en-US" dirty="0" smtClean="0"/>
          </a:p>
          <a:p>
            <a:r>
              <a:rPr lang="en-US" dirty="0" smtClean="0"/>
              <a:t>	</a:t>
            </a:r>
          </a:p>
          <a:p>
            <a:r>
              <a:rPr lang="en-US" dirty="0" smtClean="0"/>
              <a:t>	</a:t>
            </a:r>
            <a:r>
              <a:rPr lang="en-US" b="1" dirty="0" smtClean="0"/>
              <a:t>#</a:t>
            </a:r>
            <a:r>
              <a:rPr lang="en-US" b="1" dirty="0" err="1" smtClean="0"/>
              <a:t>anon_upload_enable</a:t>
            </a:r>
            <a:r>
              <a:rPr lang="en-US" b="1" dirty="0" smtClean="0"/>
              <a:t>=YES</a:t>
            </a:r>
            <a:r>
              <a:rPr lang="en-US" dirty="0" smtClean="0"/>
              <a:t>		             [ Remove # {hash} for enable upload]</a:t>
            </a:r>
          </a:p>
          <a:p>
            <a:r>
              <a:rPr lang="en-US" dirty="0" smtClean="0"/>
              <a:t>	</a:t>
            </a:r>
          </a:p>
          <a:p>
            <a:r>
              <a:rPr lang="en-US" dirty="0" err="1" smtClean="0"/>
              <a:t>esc:wq</a:t>
            </a:r>
            <a:r>
              <a:rPr lang="en-US" dirty="0" smtClean="0"/>
              <a:t>		(save &amp; exit)</a:t>
            </a:r>
          </a:p>
          <a:p>
            <a:endParaRPr lang="en-US" dirty="0" smtClean="0"/>
          </a:p>
          <a:p>
            <a:endParaRPr lang="en-US" b="1" dirty="0" smtClean="0"/>
          </a:p>
          <a:p>
            <a:r>
              <a:rPr lang="en-US" dirty="0" smtClean="0"/>
              <a:t>[root@station1 /]# </a:t>
            </a:r>
            <a:r>
              <a:rPr lang="en-US" dirty="0" err="1" smtClean="0"/>
              <a:t>chmod</a:t>
            </a:r>
            <a:r>
              <a:rPr lang="en-US" dirty="0" smtClean="0"/>
              <a:t>  757  /</a:t>
            </a:r>
            <a:r>
              <a:rPr lang="en-US" dirty="0" err="1" smtClean="0"/>
              <a:t>var</a:t>
            </a:r>
            <a:r>
              <a:rPr lang="en-US" dirty="0" smtClean="0"/>
              <a:t>/ftp/pub</a:t>
            </a:r>
          </a:p>
          <a:p>
            <a:r>
              <a:rPr lang="en-US" dirty="0" smtClean="0"/>
              <a:t>		For assign to permission on pub folder where client can upload data</a:t>
            </a:r>
          </a:p>
          <a:p>
            <a:endParaRPr lang="en-US" dirty="0" smtClean="0"/>
          </a:p>
          <a:p>
            <a:r>
              <a:rPr lang="en-US" dirty="0" smtClean="0"/>
              <a:t>[root@station1 /]# service   </a:t>
            </a:r>
            <a:r>
              <a:rPr lang="en-US" dirty="0" err="1" smtClean="0"/>
              <a:t>vsftpd</a:t>
            </a:r>
            <a:r>
              <a:rPr lang="en-US" dirty="0" smtClean="0"/>
              <a:t>   restart</a:t>
            </a:r>
          </a:p>
          <a:p>
            <a:r>
              <a:rPr lang="en-US" dirty="0" smtClean="0"/>
              <a:t>		For restart the service of ftp</a:t>
            </a:r>
          </a:p>
          <a:p>
            <a:endParaRPr lang="en-US" b="1" dirty="0" smtClean="0"/>
          </a:p>
          <a:p>
            <a:r>
              <a:rPr lang="en-US" dirty="0" smtClean="0"/>
              <a:t>[root@station1 /]# </a:t>
            </a:r>
            <a:r>
              <a:rPr lang="en-US" dirty="0" err="1" smtClean="0"/>
              <a:t>chkconfig</a:t>
            </a:r>
            <a:r>
              <a:rPr lang="en-US" dirty="0" smtClean="0"/>
              <a:t>   </a:t>
            </a:r>
            <a:r>
              <a:rPr lang="en-US" dirty="0" err="1" smtClean="0"/>
              <a:t>vsftpd</a:t>
            </a:r>
            <a:r>
              <a:rPr lang="en-US" dirty="0" smtClean="0"/>
              <a:t>   on</a:t>
            </a:r>
          </a:p>
          <a:p>
            <a:r>
              <a:rPr lang="en-US" dirty="0" smtClean="0"/>
              <a:t>		For permanent on to ftp service</a:t>
            </a:r>
          </a:p>
        </p:txBody>
      </p:sp>
      <p:sp>
        <p:nvSpPr>
          <p:cNvPr id="13" name="Footer Placeholder 12"/>
          <p:cNvSpPr>
            <a:spLocks noGrp="1"/>
          </p:cNvSpPr>
          <p:nvPr>
            <p:ph type="ftr" sz="quarter" idx="11"/>
          </p:nvPr>
        </p:nvSpPr>
        <p:spPr/>
        <p:txBody>
          <a:bodyPr/>
          <a:lstStyle/>
          <a:p>
            <a:r>
              <a:rPr lang="en-US" dirty="0" smtClean="0"/>
              <a:t>SONI COMPUTER CLASSES</a:t>
            </a:r>
            <a:endParaRPr lang="en-US" dirty="0"/>
          </a:p>
        </p:txBody>
      </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rot="-1620000">
            <a:off x="2345776" y="2844596"/>
            <a:ext cx="4648200" cy="1323439"/>
          </a:xfrm>
          <a:prstGeom prst="rect">
            <a:avLst/>
          </a:prstGeom>
          <a:noFill/>
          <a:effectLst>
            <a:outerShdw sx="156000" sy="156000" rotWithShape="0">
              <a:schemeClr val="bg2">
                <a:lumMod val="90000"/>
                <a:alpha val="27000"/>
              </a:schemeClr>
            </a:outerShdw>
          </a:effectLst>
        </p:spPr>
        <p:txBody>
          <a:bodyPr wrap="square" rtlCol="0">
            <a:spAutoFit/>
          </a:bodyPr>
          <a:lstStyle/>
          <a:p>
            <a:r>
              <a:rPr lang="en-US" sz="4000" dirty="0" smtClean="0">
                <a:solidFill>
                  <a:srgbClr val="FDE1BF"/>
                </a:solidFill>
              </a:rPr>
              <a:t> Ravi Kant </a:t>
            </a:r>
            <a:r>
              <a:rPr lang="en-US" sz="4000" dirty="0" err="1" smtClean="0">
                <a:solidFill>
                  <a:srgbClr val="FDE1BF"/>
                </a:solidFill>
              </a:rPr>
              <a:t>Soni</a:t>
            </a:r>
            <a:r>
              <a:rPr lang="en-US" sz="4000" dirty="0" smtClean="0">
                <a:solidFill>
                  <a:srgbClr val="FDE1BF"/>
                </a:solidFill>
              </a:rPr>
              <a:t> +918269000074</a:t>
            </a:r>
            <a:endParaRPr lang="en-US" sz="4000" dirty="0">
              <a:solidFill>
                <a:srgbClr val="FDE1BF"/>
              </a:solidFill>
            </a:endParaRPr>
          </a:p>
        </p:txBody>
      </p:sp>
      <p:sp>
        <p:nvSpPr>
          <p:cNvPr id="4" name="Freeform 3"/>
          <p:cNvSpPr/>
          <p:nvPr/>
        </p:nvSpPr>
        <p:spPr>
          <a:xfrm>
            <a:off x="0" y="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5" name="Picture 4" descr="images1.jpg"/>
          <p:cNvPicPr>
            <a:picLocks noChangeAspect="1"/>
          </p:cNvPicPr>
          <p:nvPr/>
        </p:nvPicPr>
        <p:blipFill>
          <a:blip r:embed="rId3"/>
          <a:stretch>
            <a:fillRect/>
          </a:stretch>
        </p:blipFill>
        <p:spPr>
          <a:xfrm>
            <a:off x="1" y="-38100"/>
            <a:ext cx="617714" cy="571500"/>
          </a:xfrm>
          <a:prstGeom prst="rect">
            <a:avLst/>
          </a:prstGeom>
        </p:spPr>
      </p:pic>
      <p:sp>
        <p:nvSpPr>
          <p:cNvPr id="6" name="Freeform 5"/>
          <p:cNvSpPr/>
          <p:nvPr/>
        </p:nvSpPr>
        <p:spPr>
          <a:xfrm>
            <a:off x="0" y="632460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TextBox 6"/>
          <p:cNvSpPr txBox="1"/>
          <p:nvPr/>
        </p:nvSpPr>
        <p:spPr>
          <a:xfrm>
            <a:off x="5257800" y="6488668"/>
            <a:ext cx="4343400" cy="369332"/>
          </a:xfrm>
          <a:custGeom>
            <a:avLst/>
            <a:gdLst>
              <a:gd name="connsiteX0" fmla="*/ 0 w 4343400"/>
              <a:gd name="connsiteY0" fmla="*/ 0 h 369332"/>
              <a:gd name="connsiteX1" fmla="*/ 4343400 w 4343400"/>
              <a:gd name="connsiteY1" fmla="*/ 0 h 369332"/>
              <a:gd name="connsiteX2" fmla="*/ 4343400 w 4343400"/>
              <a:gd name="connsiteY2" fmla="*/ 369332 h 369332"/>
              <a:gd name="connsiteX3" fmla="*/ 0 w 4343400"/>
              <a:gd name="connsiteY3" fmla="*/ 369332 h 369332"/>
              <a:gd name="connsiteX4" fmla="*/ 0 w 4343400"/>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369332">
                <a:moveTo>
                  <a:pt x="0" y="0"/>
                </a:moveTo>
                <a:lnTo>
                  <a:pt x="4343400" y="0"/>
                </a:lnTo>
                <a:lnTo>
                  <a:pt x="4343400" y="369332"/>
                </a:lnTo>
                <a:lnTo>
                  <a:pt x="0" y="369332"/>
                </a:lnTo>
                <a:lnTo>
                  <a:pt x="0" y="0"/>
                </a:lnTo>
                <a:close/>
              </a:path>
            </a:pathLst>
          </a:custGeom>
          <a:noFill/>
        </p:spPr>
        <p:txBody>
          <a:bodyPr wrap="square" rtlCol="0">
            <a:spAutoFit/>
          </a:bodyPr>
          <a:lstStyle/>
          <a:p>
            <a:r>
              <a:rPr lang="en-US" dirty="0" smtClean="0"/>
              <a:t> Ravi Kant </a:t>
            </a:r>
            <a:r>
              <a:rPr lang="en-US" dirty="0" err="1" smtClean="0"/>
              <a:t>Soni</a:t>
            </a:r>
            <a:r>
              <a:rPr lang="en-US" dirty="0" smtClean="0"/>
              <a:t> +918269000074</a:t>
            </a:r>
            <a:endParaRPr lang="en-US" dirty="0"/>
          </a:p>
        </p:txBody>
      </p:sp>
      <p:sp>
        <p:nvSpPr>
          <p:cNvPr id="8" name="Slide Number Placeholder 7"/>
          <p:cNvSpPr>
            <a:spLocks noGrp="1"/>
          </p:cNvSpPr>
          <p:nvPr>
            <p:ph type="sldNum" sz="quarter" idx="12"/>
          </p:nvPr>
        </p:nvSpPr>
        <p:spPr/>
        <p:txBody>
          <a:bodyPr/>
          <a:lstStyle/>
          <a:p>
            <a:fld id="{7278E106-62EC-41F2-90B3-FDFD6CA56EC6}" type="slidenum">
              <a:rPr lang="en-US" smtClean="0"/>
              <a:pPr/>
              <a:t>154</a:t>
            </a:fld>
            <a:endParaRPr lang="en-US" dirty="0"/>
          </a:p>
        </p:txBody>
      </p:sp>
      <p:sp>
        <p:nvSpPr>
          <p:cNvPr id="11" name="TextBox 10"/>
          <p:cNvSpPr txBox="1"/>
          <p:nvPr/>
        </p:nvSpPr>
        <p:spPr>
          <a:xfrm>
            <a:off x="0" y="76200"/>
            <a:ext cx="9144000" cy="430887"/>
          </a:xfrm>
          <a:prstGeom prst="rect">
            <a:avLst/>
          </a:prstGeom>
          <a:noFill/>
        </p:spPr>
        <p:txBody>
          <a:bodyPr wrap="square" rtlCol="0">
            <a:spAutoFit/>
          </a:bodyPr>
          <a:lstStyle/>
          <a:p>
            <a:pPr algn="ctr"/>
            <a:r>
              <a:rPr lang="en-US" sz="2200" b="1" dirty="0" smtClean="0">
                <a:solidFill>
                  <a:schemeClr val="bg1">
                    <a:lumMod val="95000"/>
                  </a:schemeClr>
                </a:solidFill>
              </a:rPr>
              <a:t>UPLOAD FROM FTP CLIENT</a:t>
            </a:r>
            <a:endParaRPr lang="en-US" sz="2200" b="1" dirty="0">
              <a:solidFill>
                <a:schemeClr val="bg1">
                  <a:lumMod val="95000"/>
                </a:schemeClr>
              </a:solidFill>
            </a:endParaRPr>
          </a:p>
        </p:txBody>
      </p:sp>
      <p:sp>
        <p:nvSpPr>
          <p:cNvPr id="12" name="TextBox 11"/>
          <p:cNvSpPr txBox="1"/>
          <p:nvPr/>
        </p:nvSpPr>
        <p:spPr>
          <a:xfrm>
            <a:off x="152400" y="1391483"/>
            <a:ext cx="8991600" cy="3693319"/>
          </a:xfrm>
          <a:prstGeom prst="rect">
            <a:avLst/>
          </a:prstGeom>
          <a:noFill/>
        </p:spPr>
        <p:txBody>
          <a:bodyPr wrap="square" rtlCol="0">
            <a:spAutoFit/>
          </a:bodyPr>
          <a:lstStyle/>
          <a:p>
            <a:r>
              <a:rPr lang="en-US" dirty="0" smtClean="0"/>
              <a:t>			For connect to FTP server</a:t>
            </a:r>
          </a:p>
          <a:p>
            <a:endParaRPr lang="en-US" dirty="0" smtClean="0"/>
          </a:p>
          <a:p>
            <a:r>
              <a:rPr lang="en-US" dirty="0" smtClean="0"/>
              <a:t>[root@station2 /]# ftp  172.24.0.1</a:t>
            </a:r>
          </a:p>
          <a:p>
            <a:r>
              <a:rPr lang="en-US" dirty="0" smtClean="0"/>
              <a:t>Connected to 172.24.0.1</a:t>
            </a:r>
          </a:p>
          <a:p>
            <a:r>
              <a:rPr lang="en-US" dirty="0" smtClean="0"/>
              <a:t>User &lt;172.24.0.1:&lt;none&gt;&gt;:</a:t>
            </a:r>
            <a:r>
              <a:rPr lang="en-US" b="1" dirty="0" smtClean="0"/>
              <a:t>ftp</a:t>
            </a:r>
          </a:p>
          <a:p>
            <a:r>
              <a:rPr lang="en-US" dirty="0" err="1" smtClean="0"/>
              <a:t>Password:</a:t>
            </a:r>
            <a:r>
              <a:rPr lang="en-US" b="1" dirty="0" err="1" smtClean="0"/>
              <a:t>Enter</a:t>
            </a:r>
            <a:endParaRPr lang="en-US" b="1" dirty="0" smtClean="0"/>
          </a:p>
          <a:p>
            <a:r>
              <a:rPr lang="en-US" dirty="0" smtClean="0"/>
              <a:t>Login successful.</a:t>
            </a:r>
          </a:p>
          <a:p>
            <a:r>
              <a:rPr lang="en-US" dirty="0" smtClean="0"/>
              <a:t>ftp&gt;</a:t>
            </a:r>
            <a:r>
              <a:rPr lang="en-US" b="1" dirty="0" err="1" smtClean="0"/>
              <a:t>cd</a:t>
            </a:r>
            <a:r>
              <a:rPr lang="en-US" b="1" dirty="0" smtClean="0"/>
              <a:t>  pub				</a:t>
            </a:r>
            <a:r>
              <a:rPr lang="en-US" dirty="0" smtClean="0"/>
              <a:t>(For switch into pub folder for upload)</a:t>
            </a:r>
          </a:p>
          <a:p>
            <a:r>
              <a:rPr lang="en-US" dirty="0" smtClean="0"/>
              <a:t>Directory successfully changed</a:t>
            </a:r>
          </a:p>
          <a:p>
            <a:r>
              <a:rPr lang="en-US" dirty="0" smtClean="0"/>
              <a:t>ftp&gt;</a:t>
            </a:r>
            <a:r>
              <a:rPr lang="en-US" b="1" dirty="0" smtClean="0"/>
              <a:t>put  file1				</a:t>
            </a:r>
            <a:r>
              <a:rPr lang="en-US" dirty="0" smtClean="0"/>
              <a:t>(For upload the file on server at pub location)</a:t>
            </a:r>
          </a:p>
          <a:p>
            <a:r>
              <a:rPr lang="en-US" dirty="0" smtClean="0"/>
              <a:t>File </a:t>
            </a:r>
            <a:r>
              <a:rPr lang="en-US" dirty="0" err="1" smtClean="0"/>
              <a:t>recieved</a:t>
            </a:r>
            <a:r>
              <a:rPr lang="en-US" dirty="0" smtClean="0"/>
              <a:t> ok</a:t>
            </a:r>
          </a:p>
          <a:p>
            <a:r>
              <a:rPr lang="en-US" dirty="0" smtClean="0"/>
              <a:t>ftp&gt;</a:t>
            </a:r>
            <a:r>
              <a:rPr lang="en-US" b="1" dirty="0" smtClean="0"/>
              <a:t>bye</a:t>
            </a:r>
            <a:r>
              <a:rPr lang="en-US" dirty="0" smtClean="0"/>
              <a:t>					(For exit from server)	</a:t>
            </a:r>
          </a:p>
          <a:p>
            <a:endParaRPr lang="en-US" b="1" dirty="0" smtClean="0"/>
          </a:p>
        </p:txBody>
      </p:sp>
      <p:sp>
        <p:nvSpPr>
          <p:cNvPr id="14" name="TextBox 13"/>
          <p:cNvSpPr txBox="1"/>
          <p:nvPr/>
        </p:nvSpPr>
        <p:spPr>
          <a:xfrm>
            <a:off x="685800" y="762000"/>
            <a:ext cx="7848600"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r>
              <a:rPr lang="en-US" dirty="0" smtClean="0"/>
              <a:t>Anonymous user can upload all file at /</a:t>
            </a:r>
            <a:r>
              <a:rPr lang="en-US" dirty="0" err="1" smtClean="0"/>
              <a:t>var</a:t>
            </a:r>
            <a:r>
              <a:rPr lang="en-US" dirty="0" smtClean="0"/>
              <a:t>/ftp/pub location</a:t>
            </a:r>
          </a:p>
        </p:txBody>
      </p:sp>
      <p:sp>
        <p:nvSpPr>
          <p:cNvPr id="13" name="Footer Placeholder 12"/>
          <p:cNvSpPr>
            <a:spLocks noGrp="1"/>
          </p:cNvSpPr>
          <p:nvPr>
            <p:ph type="ftr" sz="quarter" idx="11"/>
          </p:nvPr>
        </p:nvSpPr>
        <p:spPr/>
        <p:txBody>
          <a:bodyPr/>
          <a:lstStyle/>
          <a:p>
            <a:r>
              <a:rPr lang="en-US" dirty="0" smtClean="0"/>
              <a:t>SONI COMPUTER CLASSES</a:t>
            </a:r>
            <a:endParaRPr lang="en-US" dirty="0"/>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rot="-1620000">
            <a:off x="2345776" y="2844596"/>
            <a:ext cx="4648200" cy="1323439"/>
          </a:xfrm>
          <a:prstGeom prst="rect">
            <a:avLst/>
          </a:prstGeom>
          <a:noFill/>
          <a:effectLst>
            <a:outerShdw sx="156000" sy="156000" rotWithShape="0">
              <a:schemeClr val="bg2">
                <a:lumMod val="90000"/>
                <a:alpha val="27000"/>
              </a:schemeClr>
            </a:outerShdw>
          </a:effectLst>
        </p:spPr>
        <p:txBody>
          <a:bodyPr wrap="square" rtlCol="0">
            <a:spAutoFit/>
          </a:bodyPr>
          <a:lstStyle/>
          <a:p>
            <a:r>
              <a:rPr lang="en-US" sz="4000" dirty="0" smtClean="0">
                <a:solidFill>
                  <a:srgbClr val="FDE1BF"/>
                </a:solidFill>
              </a:rPr>
              <a:t> Ravi Kant </a:t>
            </a:r>
            <a:r>
              <a:rPr lang="en-US" sz="4000" dirty="0" err="1" smtClean="0">
                <a:solidFill>
                  <a:srgbClr val="FDE1BF"/>
                </a:solidFill>
              </a:rPr>
              <a:t>Soni</a:t>
            </a:r>
            <a:r>
              <a:rPr lang="en-US" sz="4000" dirty="0" smtClean="0">
                <a:solidFill>
                  <a:srgbClr val="FDE1BF"/>
                </a:solidFill>
              </a:rPr>
              <a:t> +918269000074</a:t>
            </a:r>
            <a:endParaRPr lang="en-US" sz="4000" dirty="0">
              <a:solidFill>
                <a:srgbClr val="FDE1BF"/>
              </a:solidFill>
            </a:endParaRPr>
          </a:p>
        </p:txBody>
      </p:sp>
      <p:sp>
        <p:nvSpPr>
          <p:cNvPr id="4" name="Freeform 3"/>
          <p:cNvSpPr/>
          <p:nvPr/>
        </p:nvSpPr>
        <p:spPr>
          <a:xfrm>
            <a:off x="0" y="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5" name="Picture 4" descr="images1.jpg"/>
          <p:cNvPicPr>
            <a:picLocks noChangeAspect="1"/>
          </p:cNvPicPr>
          <p:nvPr/>
        </p:nvPicPr>
        <p:blipFill>
          <a:blip r:embed="rId3"/>
          <a:stretch>
            <a:fillRect/>
          </a:stretch>
        </p:blipFill>
        <p:spPr>
          <a:xfrm>
            <a:off x="1" y="-38100"/>
            <a:ext cx="617714" cy="571500"/>
          </a:xfrm>
          <a:prstGeom prst="rect">
            <a:avLst/>
          </a:prstGeom>
        </p:spPr>
      </p:pic>
      <p:sp>
        <p:nvSpPr>
          <p:cNvPr id="6" name="Freeform 5"/>
          <p:cNvSpPr/>
          <p:nvPr/>
        </p:nvSpPr>
        <p:spPr>
          <a:xfrm>
            <a:off x="0" y="632460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TextBox 6"/>
          <p:cNvSpPr txBox="1"/>
          <p:nvPr/>
        </p:nvSpPr>
        <p:spPr>
          <a:xfrm>
            <a:off x="5257800" y="6488668"/>
            <a:ext cx="4343400" cy="369332"/>
          </a:xfrm>
          <a:custGeom>
            <a:avLst/>
            <a:gdLst>
              <a:gd name="connsiteX0" fmla="*/ 0 w 4343400"/>
              <a:gd name="connsiteY0" fmla="*/ 0 h 369332"/>
              <a:gd name="connsiteX1" fmla="*/ 4343400 w 4343400"/>
              <a:gd name="connsiteY1" fmla="*/ 0 h 369332"/>
              <a:gd name="connsiteX2" fmla="*/ 4343400 w 4343400"/>
              <a:gd name="connsiteY2" fmla="*/ 369332 h 369332"/>
              <a:gd name="connsiteX3" fmla="*/ 0 w 4343400"/>
              <a:gd name="connsiteY3" fmla="*/ 369332 h 369332"/>
              <a:gd name="connsiteX4" fmla="*/ 0 w 4343400"/>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369332">
                <a:moveTo>
                  <a:pt x="0" y="0"/>
                </a:moveTo>
                <a:lnTo>
                  <a:pt x="4343400" y="0"/>
                </a:lnTo>
                <a:lnTo>
                  <a:pt x="4343400" y="369332"/>
                </a:lnTo>
                <a:lnTo>
                  <a:pt x="0" y="369332"/>
                </a:lnTo>
                <a:lnTo>
                  <a:pt x="0" y="0"/>
                </a:lnTo>
                <a:close/>
              </a:path>
            </a:pathLst>
          </a:custGeom>
          <a:noFill/>
        </p:spPr>
        <p:txBody>
          <a:bodyPr wrap="square" rtlCol="0">
            <a:spAutoFit/>
          </a:bodyPr>
          <a:lstStyle/>
          <a:p>
            <a:r>
              <a:rPr lang="en-US" dirty="0" smtClean="0"/>
              <a:t> Ravi Kant </a:t>
            </a:r>
            <a:r>
              <a:rPr lang="en-US" dirty="0" err="1" smtClean="0"/>
              <a:t>Soni</a:t>
            </a:r>
            <a:r>
              <a:rPr lang="en-US" dirty="0" smtClean="0"/>
              <a:t> +918269000074</a:t>
            </a:r>
            <a:endParaRPr lang="en-US" dirty="0"/>
          </a:p>
        </p:txBody>
      </p:sp>
      <p:sp>
        <p:nvSpPr>
          <p:cNvPr id="8" name="Slide Number Placeholder 7"/>
          <p:cNvSpPr>
            <a:spLocks noGrp="1"/>
          </p:cNvSpPr>
          <p:nvPr>
            <p:ph type="sldNum" sz="quarter" idx="12"/>
          </p:nvPr>
        </p:nvSpPr>
        <p:spPr/>
        <p:txBody>
          <a:bodyPr/>
          <a:lstStyle/>
          <a:p>
            <a:fld id="{7278E106-62EC-41F2-90B3-FDFD6CA56EC6}" type="slidenum">
              <a:rPr lang="en-US" smtClean="0"/>
              <a:pPr/>
              <a:t>155</a:t>
            </a:fld>
            <a:endParaRPr lang="en-US" dirty="0"/>
          </a:p>
        </p:txBody>
      </p:sp>
      <p:sp>
        <p:nvSpPr>
          <p:cNvPr id="18" name="TextBox 17"/>
          <p:cNvSpPr txBox="1"/>
          <p:nvPr/>
        </p:nvSpPr>
        <p:spPr>
          <a:xfrm>
            <a:off x="1752600" y="4611469"/>
            <a:ext cx="6705600" cy="646331"/>
          </a:xfrm>
          <a:prstGeom prst="rect">
            <a:avLst/>
          </a:prstGeom>
          <a:noFill/>
        </p:spPr>
        <p:txBody>
          <a:bodyPr wrap="square" rtlCol="0">
            <a:spAutoFit/>
          </a:bodyPr>
          <a:lstStyle/>
          <a:p>
            <a:r>
              <a:rPr lang="en-US" b="1" dirty="0" smtClean="0"/>
              <a:t>	 /etc/</a:t>
            </a:r>
            <a:r>
              <a:rPr lang="en-US" b="1" dirty="0" err="1" smtClean="0"/>
              <a:t>hosts.allow</a:t>
            </a:r>
            <a:endParaRPr lang="en-US" b="1" dirty="0" smtClean="0"/>
          </a:p>
          <a:p>
            <a:pPr algn="ctr"/>
            <a:r>
              <a:rPr lang="en-US" dirty="0" smtClean="0"/>
              <a:t>Entry of the IP or network who is allow to use </a:t>
            </a:r>
            <a:r>
              <a:rPr lang="en-US" dirty="0" err="1" smtClean="0"/>
              <a:t>tcp</a:t>
            </a:r>
            <a:r>
              <a:rPr lang="en-US" dirty="0" smtClean="0"/>
              <a:t> services ( like ftp )</a:t>
            </a:r>
            <a:endParaRPr lang="en-US" dirty="0"/>
          </a:p>
        </p:txBody>
      </p:sp>
      <p:sp>
        <p:nvSpPr>
          <p:cNvPr id="26" name="TextBox 25"/>
          <p:cNvSpPr txBox="1"/>
          <p:nvPr/>
        </p:nvSpPr>
        <p:spPr>
          <a:xfrm>
            <a:off x="1828800" y="5449669"/>
            <a:ext cx="7086600" cy="646331"/>
          </a:xfrm>
          <a:prstGeom prst="rect">
            <a:avLst/>
          </a:prstGeom>
          <a:noFill/>
        </p:spPr>
        <p:txBody>
          <a:bodyPr wrap="square" rtlCol="0">
            <a:spAutoFit/>
          </a:bodyPr>
          <a:lstStyle/>
          <a:p>
            <a:r>
              <a:rPr lang="en-US" b="1" dirty="0" smtClean="0"/>
              <a:t>	/etc/</a:t>
            </a:r>
            <a:r>
              <a:rPr lang="en-US" b="1" dirty="0" err="1" smtClean="0"/>
              <a:t>hosts.deny</a:t>
            </a:r>
            <a:endParaRPr lang="en-US" b="1" dirty="0" smtClean="0"/>
          </a:p>
          <a:p>
            <a:r>
              <a:rPr lang="en-US" dirty="0" smtClean="0"/>
              <a:t>Entry of the IP or network who is deny to use </a:t>
            </a:r>
            <a:r>
              <a:rPr lang="en-US" dirty="0" err="1" smtClean="0"/>
              <a:t>tcp</a:t>
            </a:r>
            <a:r>
              <a:rPr lang="en-US" dirty="0" smtClean="0"/>
              <a:t> services ( like ftp )</a:t>
            </a:r>
            <a:endParaRPr lang="en-US" dirty="0"/>
          </a:p>
        </p:txBody>
      </p:sp>
      <p:sp>
        <p:nvSpPr>
          <p:cNvPr id="33" name="TextBox 32"/>
          <p:cNvSpPr txBox="1"/>
          <p:nvPr/>
        </p:nvSpPr>
        <p:spPr>
          <a:xfrm>
            <a:off x="0" y="71735"/>
            <a:ext cx="9144000" cy="461665"/>
          </a:xfrm>
          <a:prstGeom prst="rect">
            <a:avLst/>
          </a:prstGeom>
          <a:noFill/>
        </p:spPr>
        <p:txBody>
          <a:bodyPr wrap="square" rtlCol="0">
            <a:spAutoFit/>
          </a:bodyPr>
          <a:lstStyle/>
          <a:p>
            <a:pPr algn="ctr"/>
            <a:r>
              <a:rPr lang="en-US" sz="2400" b="1" dirty="0" smtClean="0">
                <a:solidFill>
                  <a:schemeClr val="bg1"/>
                </a:solidFill>
              </a:rPr>
              <a:t>FTP SERVER SECURTIY</a:t>
            </a:r>
            <a:endParaRPr lang="en-US" sz="2400" b="1" dirty="0">
              <a:solidFill>
                <a:schemeClr val="bg1"/>
              </a:solidFill>
            </a:endParaRPr>
          </a:p>
        </p:txBody>
      </p:sp>
      <p:sp>
        <p:nvSpPr>
          <p:cNvPr id="34" name="TextBox 33"/>
          <p:cNvSpPr txBox="1"/>
          <p:nvPr/>
        </p:nvSpPr>
        <p:spPr>
          <a:xfrm>
            <a:off x="1143000" y="3773269"/>
            <a:ext cx="6324600" cy="646331"/>
          </a:xfrm>
          <a:prstGeom prst="rect">
            <a:avLst/>
          </a:prstGeom>
          <a:noFill/>
        </p:spPr>
        <p:txBody>
          <a:bodyPr wrap="square" rtlCol="0">
            <a:spAutoFit/>
          </a:bodyPr>
          <a:lstStyle/>
          <a:p>
            <a:pPr>
              <a:buFont typeface="Wingdings" pitchFamily="2" charset="2"/>
              <a:buChar char="v"/>
            </a:pPr>
            <a:endParaRPr lang="en-US" dirty="0" smtClean="0"/>
          </a:p>
          <a:p>
            <a:pPr>
              <a:buFont typeface="Wingdings" pitchFamily="2" charset="2"/>
              <a:buChar char="v"/>
            </a:pPr>
            <a:r>
              <a:rPr lang="en-US" dirty="0" smtClean="0"/>
              <a:t> 	Two files will be use for configure TCP WRAPPER </a:t>
            </a:r>
            <a:endParaRPr lang="en-US" dirty="0"/>
          </a:p>
        </p:txBody>
      </p:sp>
      <p:sp>
        <p:nvSpPr>
          <p:cNvPr id="12" name="TextBox 11"/>
          <p:cNvSpPr txBox="1"/>
          <p:nvPr/>
        </p:nvSpPr>
        <p:spPr>
          <a:xfrm>
            <a:off x="0" y="3500735"/>
            <a:ext cx="9144000" cy="369332"/>
          </a:xfrm>
          <a:prstGeom prst="rect">
            <a:avLst/>
          </a:prstGeom>
          <a:noFill/>
        </p:spPr>
        <p:txBody>
          <a:bodyPr wrap="square" rtlCol="0">
            <a:spAutoFit/>
          </a:bodyPr>
          <a:lstStyle/>
          <a:p>
            <a:pPr algn="ctr"/>
            <a:r>
              <a:rPr lang="en-US" b="1" dirty="0" smtClean="0">
                <a:solidFill>
                  <a:schemeClr val="bg2">
                    <a:lumMod val="10000"/>
                  </a:schemeClr>
                </a:solidFill>
              </a:rPr>
              <a:t>Configure TCP Wrapper Security for IP Based</a:t>
            </a:r>
            <a:endParaRPr lang="en-US" b="1" dirty="0">
              <a:solidFill>
                <a:schemeClr val="bg2">
                  <a:lumMod val="10000"/>
                </a:schemeClr>
              </a:solidFill>
            </a:endParaRPr>
          </a:p>
        </p:txBody>
      </p:sp>
      <p:sp>
        <p:nvSpPr>
          <p:cNvPr id="13" name="TextBox 12"/>
          <p:cNvSpPr txBox="1"/>
          <p:nvPr/>
        </p:nvSpPr>
        <p:spPr>
          <a:xfrm>
            <a:off x="762000" y="1085671"/>
            <a:ext cx="8001000" cy="1200329"/>
          </a:xfrm>
          <a:prstGeom prst="rect">
            <a:avLst/>
          </a:prstGeom>
          <a:noFill/>
        </p:spPr>
        <p:txBody>
          <a:bodyPr wrap="square" rtlCol="0">
            <a:spAutoFit/>
          </a:bodyPr>
          <a:lstStyle/>
          <a:p>
            <a:r>
              <a:rPr lang="en-US" dirty="0" smtClean="0"/>
              <a:t>		This file is use for deny to any user for login via ftp</a:t>
            </a:r>
          </a:p>
          <a:p>
            <a:r>
              <a:rPr lang="en-US" dirty="0" smtClean="0"/>
              <a:t>[root@station1 /]# vim  /etc/</a:t>
            </a:r>
            <a:r>
              <a:rPr lang="en-US" dirty="0" err="1" smtClean="0"/>
              <a:t>vsftpd</a:t>
            </a:r>
            <a:r>
              <a:rPr lang="en-US" dirty="0" smtClean="0"/>
              <a:t>/</a:t>
            </a:r>
            <a:r>
              <a:rPr lang="en-US" dirty="0" err="1" smtClean="0"/>
              <a:t>ftpusers</a:t>
            </a:r>
            <a:endParaRPr lang="en-US" dirty="0" smtClean="0"/>
          </a:p>
          <a:p>
            <a:r>
              <a:rPr lang="en-US" dirty="0" smtClean="0"/>
              <a:t>		</a:t>
            </a:r>
            <a:r>
              <a:rPr lang="en-US" b="1" dirty="0" smtClean="0"/>
              <a:t>root</a:t>
            </a:r>
          </a:p>
          <a:p>
            <a:r>
              <a:rPr lang="en-US" b="1" dirty="0" smtClean="0"/>
              <a:t>		user1</a:t>
            </a:r>
          </a:p>
        </p:txBody>
      </p:sp>
      <p:sp>
        <p:nvSpPr>
          <p:cNvPr id="14" name="TextBox 13"/>
          <p:cNvSpPr txBox="1"/>
          <p:nvPr/>
        </p:nvSpPr>
        <p:spPr>
          <a:xfrm>
            <a:off x="0" y="685800"/>
            <a:ext cx="9144000" cy="369332"/>
          </a:xfrm>
          <a:prstGeom prst="rect">
            <a:avLst/>
          </a:prstGeom>
          <a:noFill/>
        </p:spPr>
        <p:txBody>
          <a:bodyPr wrap="square" rtlCol="0">
            <a:spAutoFit/>
          </a:bodyPr>
          <a:lstStyle/>
          <a:p>
            <a:pPr algn="ctr"/>
            <a:r>
              <a:rPr lang="en-US" b="1" dirty="0" smtClean="0">
                <a:solidFill>
                  <a:schemeClr val="bg2">
                    <a:lumMod val="10000"/>
                  </a:schemeClr>
                </a:solidFill>
              </a:rPr>
              <a:t>User Based Security</a:t>
            </a:r>
            <a:endParaRPr lang="en-US" b="1" dirty="0">
              <a:solidFill>
                <a:schemeClr val="bg2">
                  <a:lumMod val="10000"/>
                </a:schemeClr>
              </a:solidFill>
            </a:endParaRPr>
          </a:p>
        </p:txBody>
      </p:sp>
      <p:sp>
        <p:nvSpPr>
          <p:cNvPr id="15" name="TextBox 14"/>
          <p:cNvSpPr txBox="1"/>
          <p:nvPr/>
        </p:nvSpPr>
        <p:spPr>
          <a:xfrm>
            <a:off x="0" y="3135868"/>
            <a:ext cx="9144000" cy="369332"/>
          </a:xfrm>
          <a:prstGeom prst="rect">
            <a:avLst/>
          </a:prstGeom>
          <a:noFill/>
        </p:spPr>
        <p:txBody>
          <a:bodyPr wrap="square" rtlCol="0">
            <a:spAutoFit/>
          </a:bodyPr>
          <a:lstStyle/>
          <a:p>
            <a:pPr algn="ctr"/>
            <a:r>
              <a:rPr lang="en-US" b="1" dirty="0" smtClean="0">
                <a:solidFill>
                  <a:schemeClr val="bg2">
                    <a:lumMod val="10000"/>
                  </a:schemeClr>
                </a:solidFill>
              </a:rPr>
              <a:t>IP Based Security</a:t>
            </a:r>
            <a:endParaRPr lang="en-US" b="1" dirty="0">
              <a:solidFill>
                <a:schemeClr val="bg2">
                  <a:lumMod val="10000"/>
                </a:schemeClr>
              </a:solidFill>
            </a:endParaRPr>
          </a:p>
        </p:txBody>
      </p:sp>
      <p:sp>
        <p:nvSpPr>
          <p:cNvPr id="16" name="Footer Placeholder 15"/>
          <p:cNvSpPr>
            <a:spLocks noGrp="1"/>
          </p:cNvSpPr>
          <p:nvPr>
            <p:ph type="ftr" sz="quarter" idx="11"/>
          </p:nvPr>
        </p:nvSpPr>
        <p:spPr/>
        <p:txBody>
          <a:bodyPr/>
          <a:lstStyle/>
          <a:p>
            <a:r>
              <a:rPr lang="en-US" dirty="0" smtClean="0"/>
              <a:t>SONI COMPUTER CLASSES</a:t>
            </a:r>
            <a:endParaRPr lang="en-US" dirty="0"/>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rot="-1620000">
            <a:off x="2345776" y="2844596"/>
            <a:ext cx="4648200" cy="1323439"/>
          </a:xfrm>
          <a:prstGeom prst="rect">
            <a:avLst/>
          </a:prstGeom>
          <a:noFill/>
          <a:effectLst>
            <a:outerShdw sx="156000" sy="156000" rotWithShape="0">
              <a:schemeClr val="bg2">
                <a:lumMod val="90000"/>
                <a:alpha val="27000"/>
              </a:schemeClr>
            </a:outerShdw>
          </a:effectLst>
        </p:spPr>
        <p:txBody>
          <a:bodyPr wrap="square" rtlCol="0">
            <a:spAutoFit/>
          </a:bodyPr>
          <a:lstStyle/>
          <a:p>
            <a:r>
              <a:rPr lang="en-US" sz="4000" dirty="0" smtClean="0">
                <a:solidFill>
                  <a:srgbClr val="FDE1BF"/>
                </a:solidFill>
              </a:rPr>
              <a:t> Ravi Kant </a:t>
            </a:r>
            <a:r>
              <a:rPr lang="en-US" sz="4000" dirty="0" err="1" smtClean="0">
                <a:solidFill>
                  <a:srgbClr val="FDE1BF"/>
                </a:solidFill>
              </a:rPr>
              <a:t>Soni</a:t>
            </a:r>
            <a:r>
              <a:rPr lang="en-US" sz="4000" dirty="0" smtClean="0">
                <a:solidFill>
                  <a:srgbClr val="FDE1BF"/>
                </a:solidFill>
              </a:rPr>
              <a:t> +918269000074</a:t>
            </a:r>
            <a:endParaRPr lang="en-US" sz="4000" dirty="0">
              <a:solidFill>
                <a:srgbClr val="FDE1BF"/>
              </a:solidFill>
            </a:endParaRPr>
          </a:p>
        </p:txBody>
      </p:sp>
      <p:sp>
        <p:nvSpPr>
          <p:cNvPr id="27" name="TextBox 26"/>
          <p:cNvSpPr txBox="1"/>
          <p:nvPr/>
        </p:nvSpPr>
        <p:spPr>
          <a:xfrm>
            <a:off x="76200" y="2133600"/>
            <a:ext cx="8915400" cy="1231106"/>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endParaRPr lang="en-US" sz="5400" b="1" dirty="0" smtClean="0">
              <a:solidFill>
                <a:schemeClr val="tx1"/>
              </a:solidFill>
            </a:endParaRPr>
          </a:p>
          <a:p>
            <a:pPr algn="ctr"/>
            <a:r>
              <a:rPr lang="en-US" sz="2000" dirty="0" smtClean="0">
                <a:solidFill>
                  <a:srgbClr val="00B050"/>
                </a:solidFill>
              </a:rPr>
              <a:t>Result : Allow to only 172.24.0.0 N/W and deny to all other network </a:t>
            </a:r>
          </a:p>
        </p:txBody>
      </p:sp>
      <p:sp>
        <p:nvSpPr>
          <p:cNvPr id="4" name="Freeform 3"/>
          <p:cNvSpPr/>
          <p:nvPr/>
        </p:nvSpPr>
        <p:spPr>
          <a:xfrm>
            <a:off x="0" y="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5" name="Picture 4" descr="images1.jpg"/>
          <p:cNvPicPr>
            <a:picLocks noChangeAspect="1"/>
          </p:cNvPicPr>
          <p:nvPr/>
        </p:nvPicPr>
        <p:blipFill>
          <a:blip r:embed="rId3"/>
          <a:stretch>
            <a:fillRect/>
          </a:stretch>
        </p:blipFill>
        <p:spPr>
          <a:xfrm>
            <a:off x="1" y="-38100"/>
            <a:ext cx="617714" cy="571500"/>
          </a:xfrm>
          <a:prstGeom prst="rect">
            <a:avLst/>
          </a:prstGeom>
        </p:spPr>
      </p:pic>
      <p:sp>
        <p:nvSpPr>
          <p:cNvPr id="6" name="Freeform 5"/>
          <p:cNvSpPr/>
          <p:nvPr/>
        </p:nvSpPr>
        <p:spPr>
          <a:xfrm>
            <a:off x="0" y="632460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TextBox 6"/>
          <p:cNvSpPr txBox="1"/>
          <p:nvPr/>
        </p:nvSpPr>
        <p:spPr>
          <a:xfrm>
            <a:off x="5257800" y="6488668"/>
            <a:ext cx="4343400" cy="369332"/>
          </a:xfrm>
          <a:custGeom>
            <a:avLst/>
            <a:gdLst>
              <a:gd name="connsiteX0" fmla="*/ 0 w 4343400"/>
              <a:gd name="connsiteY0" fmla="*/ 0 h 369332"/>
              <a:gd name="connsiteX1" fmla="*/ 4343400 w 4343400"/>
              <a:gd name="connsiteY1" fmla="*/ 0 h 369332"/>
              <a:gd name="connsiteX2" fmla="*/ 4343400 w 4343400"/>
              <a:gd name="connsiteY2" fmla="*/ 369332 h 369332"/>
              <a:gd name="connsiteX3" fmla="*/ 0 w 4343400"/>
              <a:gd name="connsiteY3" fmla="*/ 369332 h 369332"/>
              <a:gd name="connsiteX4" fmla="*/ 0 w 4343400"/>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369332">
                <a:moveTo>
                  <a:pt x="0" y="0"/>
                </a:moveTo>
                <a:lnTo>
                  <a:pt x="4343400" y="0"/>
                </a:lnTo>
                <a:lnTo>
                  <a:pt x="4343400" y="369332"/>
                </a:lnTo>
                <a:lnTo>
                  <a:pt x="0" y="369332"/>
                </a:lnTo>
                <a:lnTo>
                  <a:pt x="0" y="0"/>
                </a:lnTo>
                <a:close/>
              </a:path>
            </a:pathLst>
          </a:custGeom>
          <a:noFill/>
        </p:spPr>
        <p:txBody>
          <a:bodyPr wrap="square" rtlCol="0">
            <a:spAutoFit/>
          </a:bodyPr>
          <a:lstStyle/>
          <a:p>
            <a:r>
              <a:rPr lang="en-US" dirty="0" smtClean="0"/>
              <a:t> Ravi Kant </a:t>
            </a:r>
            <a:r>
              <a:rPr lang="en-US" dirty="0" err="1" smtClean="0"/>
              <a:t>Soni</a:t>
            </a:r>
            <a:r>
              <a:rPr lang="en-US" dirty="0" smtClean="0"/>
              <a:t> +918269000074</a:t>
            </a:r>
            <a:endParaRPr lang="en-US" dirty="0"/>
          </a:p>
        </p:txBody>
      </p:sp>
      <p:sp>
        <p:nvSpPr>
          <p:cNvPr id="8" name="Slide Number Placeholder 7"/>
          <p:cNvSpPr>
            <a:spLocks noGrp="1"/>
          </p:cNvSpPr>
          <p:nvPr>
            <p:ph type="sldNum" sz="quarter" idx="12"/>
          </p:nvPr>
        </p:nvSpPr>
        <p:spPr/>
        <p:txBody>
          <a:bodyPr/>
          <a:lstStyle/>
          <a:p>
            <a:fld id="{7278E106-62EC-41F2-90B3-FDFD6CA56EC6}" type="slidenum">
              <a:rPr lang="en-US" smtClean="0"/>
              <a:pPr/>
              <a:t>156</a:t>
            </a:fld>
            <a:endParaRPr lang="en-US" dirty="0"/>
          </a:p>
        </p:txBody>
      </p:sp>
      <p:sp>
        <p:nvSpPr>
          <p:cNvPr id="23" name="TextBox 22"/>
          <p:cNvSpPr txBox="1"/>
          <p:nvPr/>
        </p:nvSpPr>
        <p:spPr>
          <a:xfrm>
            <a:off x="152400" y="2138065"/>
            <a:ext cx="4572000" cy="646331"/>
          </a:xfrm>
          <a:prstGeom prst="rect">
            <a:avLst/>
          </a:prstGeom>
          <a:noFill/>
        </p:spPr>
        <p:txBody>
          <a:bodyPr wrap="square" rtlCol="0">
            <a:spAutoFit/>
          </a:bodyPr>
          <a:lstStyle/>
          <a:p>
            <a:r>
              <a:rPr lang="en-US" dirty="0" smtClean="0"/>
              <a:t>[root@station1 /]#  vim  /etc/</a:t>
            </a:r>
            <a:r>
              <a:rPr lang="en-US" dirty="0" err="1" smtClean="0"/>
              <a:t>hosts.allow</a:t>
            </a:r>
            <a:endParaRPr lang="en-US" dirty="0" smtClean="0"/>
          </a:p>
          <a:p>
            <a:r>
              <a:rPr lang="en-US" dirty="0" err="1" smtClean="0"/>
              <a:t>vsftpd</a:t>
            </a:r>
            <a:r>
              <a:rPr lang="en-US" dirty="0" smtClean="0"/>
              <a:t>:	172.24.0.0/255.255.0.0</a:t>
            </a:r>
            <a:endParaRPr lang="en-US" dirty="0"/>
          </a:p>
        </p:txBody>
      </p:sp>
      <p:sp>
        <p:nvSpPr>
          <p:cNvPr id="24" name="TextBox 23"/>
          <p:cNvSpPr txBox="1"/>
          <p:nvPr/>
        </p:nvSpPr>
        <p:spPr>
          <a:xfrm>
            <a:off x="4876800" y="2173069"/>
            <a:ext cx="4572000" cy="646331"/>
          </a:xfrm>
          <a:prstGeom prst="rect">
            <a:avLst/>
          </a:prstGeom>
          <a:noFill/>
        </p:spPr>
        <p:txBody>
          <a:bodyPr wrap="square" rtlCol="0">
            <a:spAutoFit/>
          </a:bodyPr>
          <a:lstStyle/>
          <a:p>
            <a:r>
              <a:rPr lang="en-US" dirty="0" smtClean="0"/>
              <a:t>[root@station1 /]#  vim  /etc/</a:t>
            </a:r>
            <a:r>
              <a:rPr lang="en-US" dirty="0" err="1" smtClean="0"/>
              <a:t>hosts.deny</a:t>
            </a:r>
            <a:endParaRPr lang="en-US" dirty="0" smtClean="0"/>
          </a:p>
          <a:p>
            <a:r>
              <a:rPr lang="en-US" dirty="0" err="1" smtClean="0"/>
              <a:t>vsftpd</a:t>
            </a:r>
            <a:r>
              <a:rPr lang="en-US" dirty="0" smtClean="0"/>
              <a:t>:	ALL</a:t>
            </a:r>
            <a:endParaRPr lang="en-US" dirty="0"/>
          </a:p>
        </p:txBody>
      </p:sp>
      <p:sp>
        <p:nvSpPr>
          <p:cNvPr id="33" name="TextBox 32"/>
          <p:cNvSpPr txBox="1"/>
          <p:nvPr/>
        </p:nvSpPr>
        <p:spPr>
          <a:xfrm>
            <a:off x="0" y="0"/>
            <a:ext cx="9144000" cy="461665"/>
          </a:xfrm>
          <a:prstGeom prst="rect">
            <a:avLst/>
          </a:prstGeom>
          <a:noFill/>
        </p:spPr>
        <p:txBody>
          <a:bodyPr wrap="square" rtlCol="0">
            <a:spAutoFit/>
          </a:bodyPr>
          <a:lstStyle/>
          <a:p>
            <a:pPr algn="ctr"/>
            <a:r>
              <a:rPr lang="en-US" sz="2400" b="1" dirty="0" smtClean="0">
                <a:solidFill>
                  <a:schemeClr val="bg1"/>
                </a:solidFill>
              </a:rPr>
              <a:t>TCP WRAPPER CONFIGURATION</a:t>
            </a:r>
            <a:endParaRPr lang="en-US" sz="2400" b="1" dirty="0">
              <a:solidFill>
                <a:schemeClr val="bg1"/>
              </a:solidFill>
            </a:endParaRPr>
          </a:p>
        </p:txBody>
      </p:sp>
      <p:sp>
        <p:nvSpPr>
          <p:cNvPr id="16" name="TextBox 15"/>
          <p:cNvSpPr txBox="1"/>
          <p:nvPr/>
        </p:nvSpPr>
        <p:spPr>
          <a:xfrm>
            <a:off x="76200" y="3505200"/>
            <a:ext cx="8915400" cy="1231106"/>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endParaRPr lang="en-US" sz="5400" b="1" dirty="0" smtClean="0">
              <a:solidFill>
                <a:schemeClr val="tx1"/>
              </a:solidFill>
            </a:endParaRPr>
          </a:p>
          <a:p>
            <a:pPr algn="ctr"/>
            <a:r>
              <a:rPr lang="en-US" sz="2000" dirty="0" smtClean="0">
                <a:solidFill>
                  <a:srgbClr val="00B050"/>
                </a:solidFill>
              </a:rPr>
              <a:t>Result : Allow to all N/W and deny to 172.24.0.1 IP</a:t>
            </a:r>
          </a:p>
        </p:txBody>
      </p:sp>
      <p:sp>
        <p:nvSpPr>
          <p:cNvPr id="17" name="TextBox 16"/>
          <p:cNvSpPr txBox="1"/>
          <p:nvPr/>
        </p:nvSpPr>
        <p:spPr>
          <a:xfrm>
            <a:off x="76200" y="3509665"/>
            <a:ext cx="4572000" cy="646331"/>
          </a:xfrm>
          <a:prstGeom prst="rect">
            <a:avLst/>
          </a:prstGeom>
          <a:noFill/>
        </p:spPr>
        <p:txBody>
          <a:bodyPr wrap="square" rtlCol="0">
            <a:spAutoFit/>
          </a:bodyPr>
          <a:lstStyle/>
          <a:p>
            <a:r>
              <a:rPr lang="en-US" dirty="0" smtClean="0"/>
              <a:t>[root@station1 /]#  vim  /etc/</a:t>
            </a:r>
            <a:r>
              <a:rPr lang="en-US" dirty="0" err="1" smtClean="0"/>
              <a:t>hosts.allow</a:t>
            </a:r>
            <a:endParaRPr lang="en-US" dirty="0" smtClean="0"/>
          </a:p>
          <a:p>
            <a:r>
              <a:rPr lang="en-US" dirty="0" err="1" smtClean="0"/>
              <a:t>vsftpd</a:t>
            </a:r>
            <a:r>
              <a:rPr lang="en-US" dirty="0" smtClean="0"/>
              <a:t>:	ALL	EXCEPT      172.24.0.1</a:t>
            </a:r>
            <a:endParaRPr lang="en-US" dirty="0"/>
          </a:p>
        </p:txBody>
      </p:sp>
      <p:sp>
        <p:nvSpPr>
          <p:cNvPr id="19" name="TextBox 18"/>
          <p:cNvSpPr txBox="1"/>
          <p:nvPr/>
        </p:nvSpPr>
        <p:spPr>
          <a:xfrm>
            <a:off x="4876800" y="3544669"/>
            <a:ext cx="4572000" cy="646331"/>
          </a:xfrm>
          <a:prstGeom prst="rect">
            <a:avLst/>
          </a:prstGeom>
          <a:noFill/>
        </p:spPr>
        <p:txBody>
          <a:bodyPr wrap="square" rtlCol="0">
            <a:spAutoFit/>
          </a:bodyPr>
          <a:lstStyle/>
          <a:p>
            <a:r>
              <a:rPr lang="en-US" dirty="0" smtClean="0"/>
              <a:t>[root@station1 /]#  vim  /etc/</a:t>
            </a:r>
            <a:r>
              <a:rPr lang="en-US" dirty="0" err="1" smtClean="0"/>
              <a:t>hosts.deny</a:t>
            </a:r>
            <a:endParaRPr lang="en-US" dirty="0" smtClean="0"/>
          </a:p>
          <a:p>
            <a:r>
              <a:rPr lang="en-US" dirty="0" err="1" smtClean="0"/>
              <a:t>vsftpd</a:t>
            </a:r>
            <a:r>
              <a:rPr lang="en-US" dirty="0" smtClean="0"/>
              <a:t>:	172.24.0.1</a:t>
            </a:r>
            <a:endParaRPr lang="en-US" dirty="0"/>
          </a:p>
        </p:txBody>
      </p:sp>
      <p:sp>
        <p:nvSpPr>
          <p:cNvPr id="29" name="TextBox 28"/>
          <p:cNvSpPr txBox="1"/>
          <p:nvPr/>
        </p:nvSpPr>
        <p:spPr>
          <a:xfrm>
            <a:off x="76200" y="4941094"/>
            <a:ext cx="8915400" cy="1231106"/>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endParaRPr lang="en-US" sz="5400" b="1" dirty="0" smtClean="0">
              <a:solidFill>
                <a:schemeClr val="tx1"/>
              </a:solidFill>
            </a:endParaRPr>
          </a:p>
          <a:p>
            <a:pPr algn="ctr"/>
            <a:r>
              <a:rPr lang="en-US" sz="2000" dirty="0" smtClean="0">
                <a:solidFill>
                  <a:srgbClr val="00B050"/>
                </a:solidFill>
              </a:rPr>
              <a:t>Result : Allow to all N/W and deny to 172.24.0.1  172.24.0.2   IP  </a:t>
            </a:r>
          </a:p>
        </p:txBody>
      </p:sp>
      <p:sp>
        <p:nvSpPr>
          <p:cNvPr id="30" name="TextBox 29"/>
          <p:cNvSpPr txBox="1"/>
          <p:nvPr/>
        </p:nvSpPr>
        <p:spPr>
          <a:xfrm>
            <a:off x="76200" y="4945559"/>
            <a:ext cx="4648200" cy="646331"/>
          </a:xfrm>
          <a:prstGeom prst="rect">
            <a:avLst/>
          </a:prstGeom>
          <a:noFill/>
        </p:spPr>
        <p:txBody>
          <a:bodyPr wrap="square" rtlCol="0">
            <a:spAutoFit/>
          </a:bodyPr>
          <a:lstStyle/>
          <a:p>
            <a:r>
              <a:rPr lang="en-US" dirty="0" smtClean="0"/>
              <a:t>[root@station1 /]#  vim  /etc/</a:t>
            </a:r>
            <a:r>
              <a:rPr lang="en-US" dirty="0" err="1" smtClean="0"/>
              <a:t>hosts.allow</a:t>
            </a:r>
            <a:endParaRPr lang="en-US" dirty="0" smtClean="0"/>
          </a:p>
          <a:p>
            <a:r>
              <a:rPr lang="en-US" dirty="0" err="1" smtClean="0"/>
              <a:t>vsftpd</a:t>
            </a:r>
            <a:r>
              <a:rPr lang="en-US" dirty="0" smtClean="0"/>
              <a:t>:	ALL    EXCEPT    172.24.0.1  172.24.0.2</a:t>
            </a:r>
            <a:endParaRPr lang="en-US" dirty="0"/>
          </a:p>
        </p:txBody>
      </p:sp>
      <p:sp>
        <p:nvSpPr>
          <p:cNvPr id="31" name="TextBox 30"/>
          <p:cNvSpPr txBox="1"/>
          <p:nvPr/>
        </p:nvSpPr>
        <p:spPr>
          <a:xfrm>
            <a:off x="4876800" y="4980563"/>
            <a:ext cx="4572000" cy="646331"/>
          </a:xfrm>
          <a:prstGeom prst="rect">
            <a:avLst/>
          </a:prstGeom>
          <a:noFill/>
        </p:spPr>
        <p:txBody>
          <a:bodyPr wrap="square" rtlCol="0">
            <a:spAutoFit/>
          </a:bodyPr>
          <a:lstStyle/>
          <a:p>
            <a:r>
              <a:rPr lang="en-US" dirty="0" smtClean="0"/>
              <a:t>[root@station1 /]#  vim  /etc/</a:t>
            </a:r>
            <a:r>
              <a:rPr lang="en-US" dirty="0" err="1" smtClean="0"/>
              <a:t>hosts.deny</a:t>
            </a:r>
            <a:endParaRPr lang="en-US" dirty="0" smtClean="0"/>
          </a:p>
          <a:p>
            <a:r>
              <a:rPr lang="en-US" dirty="0" err="1" smtClean="0"/>
              <a:t>vsftpd</a:t>
            </a:r>
            <a:r>
              <a:rPr lang="en-US" dirty="0" smtClean="0"/>
              <a:t>:	172.24.0.1   172.24.0.2</a:t>
            </a:r>
            <a:endParaRPr lang="en-US" dirty="0"/>
          </a:p>
        </p:txBody>
      </p:sp>
      <p:sp>
        <p:nvSpPr>
          <p:cNvPr id="18" name="TextBox 17"/>
          <p:cNvSpPr txBox="1"/>
          <p:nvPr/>
        </p:nvSpPr>
        <p:spPr>
          <a:xfrm>
            <a:off x="76200" y="685800"/>
            <a:ext cx="8915400" cy="1261884"/>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endParaRPr lang="en-US" sz="3600" b="1" dirty="0" smtClean="0">
              <a:solidFill>
                <a:schemeClr val="tx1"/>
              </a:solidFill>
            </a:endParaRPr>
          </a:p>
          <a:p>
            <a:pPr algn="ctr"/>
            <a:endParaRPr lang="en-US" sz="2000" dirty="0" smtClean="0"/>
          </a:p>
          <a:p>
            <a:pPr algn="ctr"/>
            <a:r>
              <a:rPr lang="en-US" sz="2000" dirty="0" smtClean="0">
                <a:solidFill>
                  <a:srgbClr val="00B050"/>
                </a:solidFill>
              </a:rPr>
              <a:t>Result : Allow to only 172.24.0.1 IP and deny to all other network and IP</a:t>
            </a:r>
          </a:p>
        </p:txBody>
      </p:sp>
      <p:sp>
        <p:nvSpPr>
          <p:cNvPr id="20" name="TextBox 19"/>
          <p:cNvSpPr txBox="1"/>
          <p:nvPr/>
        </p:nvSpPr>
        <p:spPr>
          <a:xfrm>
            <a:off x="152400" y="690265"/>
            <a:ext cx="4572000" cy="646331"/>
          </a:xfrm>
          <a:prstGeom prst="rect">
            <a:avLst/>
          </a:prstGeom>
          <a:noFill/>
        </p:spPr>
        <p:txBody>
          <a:bodyPr wrap="square" rtlCol="0">
            <a:spAutoFit/>
          </a:bodyPr>
          <a:lstStyle/>
          <a:p>
            <a:r>
              <a:rPr lang="en-US" dirty="0" smtClean="0"/>
              <a:t>[root@station1 /]# vim  /etc/</a:t>
            </a:r>
            <a:r>
              <a:rPr lang="en-US" dirty="0" err="1" smtClean="0"/>
              <a:t>hosts.allow</a:t>
            </a:r>
            <a:endParaRPr lang="en-US" dirty="0" smtClean="0"/>
          </a:p>
          <a:p>
            <a:r>
              <a:rPr lang="en-US" dirty="0" err="1" smtClean="0"/>
              <a:t>vsftpd</a:t>
            </a:r>
            <a:r>
              <a:rPr lang="en-US" dirty="0" smtClean="0"/>
              <a:t>: 172.24.0.1</a:t>
            </a:r>
            <a:endParaRPr lang="en-US" dirty="0"/>
          </a:p>
        </p:txBody>
      </p:sp>
      <p:sp>
        <p:nvSpPr>
          <p:cNvPr id="21" name="TextBox 20"/>
          <p:cNvSpPr txBox="1"/>
          <p:nvPr/>
        </p:nvSpPr>
        <p:spPr>
          <a:xfrm>
            <a:off x="4724400" y="690265"/>
            <a:ext cx="4572000" cy="646331"/>
          </a:xfrm>
          <a:prstGeom prst="rect">
            <a:avLst/>
          </a:prstGeom>
          <a:noFill/>
        </p:spPr>
        <p:txBody>
          <a:bodyPr wrap="square" rtlCol="0">
            <a:spAutoFit/>
          </a:bodyPr>
          <a:lstStyle/>
          <a:p>
            <a:r>
              <a:rPr lang="en-US" dirty="0" smtClean="0"/>
              <a:t>[root@station1 /]# vim  /etc/</a:t>
            </a:r>
            <a:r>
              <a:rPr lang="en-US" dirty="0" err="1" smtClean="0"/>
              <a:t>hosts.deny</a:t>
            </a:r>
            <a:endParaRPr lang="en-US" dirty="0" smtClean="0"/>
          </a:p>
          <a:p>
            <a:r>
              <a:rPr lang="en-US" dirty="0" err="1" smtClean="0"/>
              <a:t>vsftpd</a:t>
            </a:r>
            <a:r>
              <a:rPr lang="en-US" dirty="0" smtClean="0"/>
              <a:t>:	ALL</a:t>
            </a:r>
            <a:endParaRPr lang="en-US" dirty="0"/>
          </a:p>
        </p:txBody>
      </p:sp>
      <p:sp>
        <p:nvSpPr>
          <p:cNvPr id="22" name="TextBox 21"/>
          <p:cNvSpPr txBox="1"/>
          <p:nvPr/>
        </p:nvSpPr>
        <p:spPr>
          <a:xfrm>
            <a:off x="8686800" y="6093023"/>
            <a:ext cx="838200" cy="307777"/>
          </a:xfrm>
          <a:prstGeom prst="rect">
            <a:avLst/>
          </a:prstGeom>
          <a:noFill/>
        </p:spPr>
        <p:txBody>
          <a:bodyPr wrap="square" rtlCol="0">
            <a:spAutoFit/>
          </a:bodyPr>
          <a:lstStyle/>
          <a:p>
            <a:r>
              <a:rPr lang="en-US" sz="1400" b="1" dirty="0" smtClean="0"/>
              <a:t>END</a:t>
            </a:r>
            <a:endParaRPr lang="en-US" sz="1400" b="1" dirty="0"/>
          </a:p>
        </p:txBody>
      </p:sp>
      <p:sp>
        <p:nvSpPr>
          <p:cNvPr id="25" name="Footer Placeholder 24"/>
          <p:cNvSpPr>
            <a:spLocks noGrp="1"/>
          </p:cNvSpPr>
          <p:nvPr>
            <p:ph type="ftr" sz="quarter" idx="11"/>
          </p:nvPr>
        </p:nvSpPr>
        <p:spPr/>
        <p:txBody>
          <a:bodyPr/>
          <a:lstStyle/>
          <a:p>
            <a:r>
              <a:rPr lang="en-US" dirty="0" smtClean="0"/>
              <a:t>SONI COMPUTER CLASSES</a:t>
            </a:r>
            <a:endParaRPr lang="en-US" dirty="0"/>
          </a:p>
        </p:txBody>
      </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rot="-1620000">
            <a:off x="2345776" y="2844596"/>
            <a:ext cx="4648200" cy="1323439"/>
          </a:xfrm>
          <a:prstGeom prst="rect">
            <a:avLst/>
          </a:prstGeom>
          <a:noFill/>
          <a:effectLst>
            <a:outerShdw sx="156000" sy="156000" rotWithShape="0">
              <a:schemeClr val="bg2">
                <a:lumMod val="90000"/>
                <a:alpha val="27000"/>
              </a:schemeClr>
            </a:outerShdw>
          </a:effectLst>
        </p:spPr>
        <p:txBody>
          <a:bodyPr wrap="square" rtlCol="0">
            <a:spAutoFit/>
          </a:bodyPr>
          <a:lstStyle/>
          <a:p>
            <a:r>
              <a:rPr lang="en-US" sz="4000" dirty="0" smtClean="0">
                <a:solidFill>
                  <a:srgbClr val="FDE1BF"/>
                </a:solidFill>
              </a:rPr>
              <a:t> Ravi Kant </a:t>
            </a:r>
            <a:r>
              <a:rPr lang="en-US" sz="4000" dirty="0" err="1" smtClean="0">
                <a:solidFill>
                  <a:srgbClr val="FDE1BF"/>
                </a:solidFill>
              </a:rPr>
              <a:t>Soni</a:t>
            </a:r>
            <a:r>
              <a:rPr lang="en-US" sz="4000" dirty="0" smtClean="0">
                <a:solidFill>
                  <a:srgbClr val="FDE1BF"/>
                </a:solidFill>
              </a:rPr>
              <a:t> +918269000074</a:t>
            </a:r>
            <a:endParaRPr lang="en-US" sz="4000" dirty="0">
              <a:solidFill>
                <a:srgbClr val="FDE1BF"/>
              </a:solidFill>
            </a:endParaRPr>
          </a:p>
        </p:txBody>
      </p:sp>
      <p:sp>
        <p:nvSpPr>
          <p:cNvPr id="4" name="Freeform 3"/>
          <p:cNvSpPr/>
          <p:nvPr/>
        </p:nvSpPr>
        <p:spPr>
          <a:xfrm>
            <a:off x="0" y="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5" name="Picture 4" descr="images1.jpg"/>
          <p:cNvPicPr>
            <a:picLocks noChangeAspect="1"/>
          </p:cNvPicPr>
          <p:nvPr/>
        </p:nvPicPr>
        <p:blipFill>
          <a:blip r:embed="rId3"/>
          <a:stretch>
            <a:fillRect/>
          </a:stretch>
        </p:blipFill>
        <p:spPr>
          <a:xfrm>
            <a:off x="1" y="-38100"/>
            <a:ext cx="617714" cy="571500"/>
          </a:xfrm>
          <a:prstGeom prst="rect">
            <a:avLst/>
          </a:prstGeom>
        </p:spPr>
      </p:pic>
      <p:sp>
        <p:nvSpPr>
          <p:cNvPr id="6" name="Freeform 5"/>
          <p:cNvSpPr/>
          <p:nvPr/>
        </p:nvSpPr>
        <p:spPr>
          <a:xfrm>
            <a:off x="0" y="632460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TextBox 6"/>
          <p:cNvSpPr txBox="1"/>
          <p:nvPr/>
        </p:nvSpPr>
        <p:spPr>
          <a:xfrm>
            <a:off x="5257800" y="6488668"/>
            <a:ext cx="4343400" cy="369332"/>
          </a:xfrm>
          <a:custGeom>
            <a:avLst/>
            <a:gdLst>
              <a:gd name="connsiteX0" fmla="*/ 0 w 4343400"/>
              <a:gd name="connsiteY0" fmla="*/ 0 h 369332"/>
              <a:gd name="connsiteX1" fmla="*/ 4343400 w 4343400"/>
              <a:gd name="connsiteY1" fmla="*/ 0 h 369332"/>
              <a:gd name="connsiteX2" fmla="*/ 4343400 w 4343400"/>
              <a:gd name="connsiteY2" fmla="*/ 369332 h 369332"/>
              <a:gd name="connsiteX3" fmla="*/ 0 w 4343400"/>
              <a:gd name="connsiteY3" fmla="*/ 369332 h 369332"/>
              <a:gd name="connsiteX4" fmla="*/ 0 w 4343400"/>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369332">
                <a:moveTo>
                  <a:pt x="0" y="0"/>
                </a:moveTo>
                <a:lnTo>
                  <a:pt x="4343400" y="0"/>
                </a:lnTo>
                <a:lnTo>
                  <a:pt x="4343400" y="369332"/>
                </a:lnTo>
                <a:lnTo>
                  <a:pt x="0" y="369332"/>
                </a:lnTo>
                <a:lnTo>
                  <a:pt x="0" y="0"/>
                </a:lnTo>
                <a:close/>
              </a:path>
            </a:pathLst>
          </a:custGeom>
          <a:noFill/>
        </p:spPr>
        <p:txBody>
          <a:bodyPr wrap="square" rtlCol="0">
            <a:spAutoFit/>
          </a:bodyPr>
          <a:lstStyle/>
          <a:p>
            <a:r>
              <a:rPr lang="en-US" dirty="0" smtClean="0"/>
              <a:t> Ravi Kant </a:t>
            </a:r>
            <a:r>
              <a:rPr lang="en-US" dirty="0" err="1" smtClean="0"/>
              <a:t>Soni</a:t>
            </a:r>
            <a:r>
              <a:rPr lang="en-US" dirty="0" smtClean="0"/>
              <a:t> +918269000074</a:t>
            </a:r>
            <a:endParaRPr lang="en-US" dirty="0"/>
          </a:p>
        </p:txBody>
      </p:sp>
      <p:sp>
        <p:nvSpPr>
          <p:cNvPr id="8" name="Slide Number Placeholder 7"/>
          <p:cNvSpPr>
            <a:spLocks noGrp="1"/>
          </p:cNvSpPr>
          <p:nvPr>
            <p:ph type="sldNum" sz="quarter" idx="12"/>
          </p:nvPr>
        </p:nvSpPr>
        <p:spPr/>
        <p:txBody>
          <a:bodyPr/>
          <a:lstStyle/>
          <a:p>
            <a:fld id="{7278E106-62EC-41F2-90B3-FDFD6CA56EC6}" type="slidenum">
              <a:rPr lang="en-US" smtClean="0"/>
              <a:pPr/>
              <a:t>157</a:t>
            </a:fld>
            <a:endParaRPr lang="en-US" dirty="0"/>
          </a:p>
        </p:txBody>
      </p:sp>
      <p:sp>
        <p:nvSpPr>
          <p:cNvPr id="33" name="TextBox 32"/>
          <p:cNvSpPr txBox="1"/>
          <p:nvPr/>
        </p:nvSpPr>
        <p:spPr>
          <a:xfrm>
            <a:off x="0" y="71735"/>
            <a:ext cx="9144000" cy="461665"/>
          </a:xfrm>
          <a:prstGeom prst="rect">
            <a:avLst/>
          </a:prstGeom>
          <a:noFill/>
        </p:spPr>
        <p:txBody>
          <a:bodyPr wrap="square" rtlCol="0">
            <a:spAutoFit/>
          </a:bodyPr>
          <a:lstStyle/>
          <a:p>
            <a:pPr algn="ctr"/>
            <a:r>
              <a:rPr lang="en-US" sz="2400" b="1" dirty="0" smtClean="0">
                <a:solidFill>
                  <a:schemeClr val="bg1"/>
                </a:solidFill>
              </a:rPr>
              <a:t>SSH ( SECURE SHELL )</a:t>
            </a:r>
            <a:endParaRPr lang="en-US" sz="2400" b="1" dirty="0">
              <a:solidFill>
                <a:schemeClr val="bg1"/>
              </a:solidFill>
            </a:endParaRPr>
          </a:p>
        </p:txBody>
      </p:sp>
      <p:sp>
        <p:nvSpPr>
          <p:cNvPr id="13" name="TextBox 12"/>
          <p:cNvSpPr txBox="1"/>
          <p:nvPr/>
        </p:nvSpPr>
        <p:spPr>
          <a:xfrm>
            <a:off x="152400" y="685800"/>
            <a:ext cx="8839200" cy="1923604"/>
          </a:xfrm>
          <a:prstGeom prst="rect">
            <a:avLst/>
          </a:prstGeom>
          <a:noFill/>
        </p:spPr>
        <p:txBody>
          <a:bodyPr wrap="square" rtlCol="0">
            <a:spAutoFit/>
          </a:bodyPr>
          <a:lstStyle/>
          <a:p>
            <a:pPr algn="just"/>
            <a:r>
              <a:rPr lang="en-US" sz="1700" dirty="0" err="1" smtClean="0"/>
              <a:t>OpenSSH</a:t>
            </a:r>
            <a:r>
              <a:rPr lang="en-US" sz="1700" dirty="0" smtClean="0"/>
              <a:t> is a </a:t>
            </a:r>
            <a:r>
              <a:rPr lang="en-US" sz="1700" b="1" dirty="0" smtClean="0"/>
              <a:t>FREE</a:t>
            </a:r>
            <a:r>
              <a:rPr lang="en-US" sz="1700" dirty="0" smtClean="0"/>
              <a:t> version of the SSH connectivity tools that technical users of the Internet rely on. </a:t>
            </a:r>
            <a:r>
              <a:rPr lang="en-US" sz="1700" dirty="0" err="1" smtClean="0"/>
              <a:t>OpenSSH</a:t>
            </a:r>
            <a:r>
              <a:rPr lang="en-US" sz="1700" dirty="0" smtClean="0"/>
              <a:t> encrypts all traffic (including passwords) to effectively eliminate eavesdropping, connection hijacking, and other attacks. Additionally, </a:t>
            </a:r>
            <a:r>
              <a:rPr lang="en-US" sz="1700" dirty="0" err="1" smtClean="0"/>
              <a:t>OpenSSH</a:t>
            </a:r>
            <a:r>
              <a:rPr lang="en-US" sz="1700" dirty="0" smtClean="0"/>
              <a:t> provides secure tunneling capabilities and several authentication methods, and supports all SSH protocol versions. Whenever data is sent by a computer to the network, SSH automatically encrypts it. When the data reaches its intended recipient, SSH automatically decrypts (unscrambles) it. By default </a:t>
            </a:r>
            <a:r>
              <a:rPr lang="en-US" sz="1700" dirty="0" err="1" smtClean="0"/>
              <a:t>ssh</a:t>
            </a:r>
            <a:r>
              <a:rPr lang="en-US" sz="1700" dirty="0" smtClean="0"/>
              <a:t> is installed on all linux computers and allow to all users from all network. SSH works on port no. 22</a:t>
            </a:r>
          </a:p>
        </p:txBody>
      </p:sp>
      <p:pic>
        <p:nvPicPr>
          <p:cNvPr id="21506" name="Picture 2"/>
          <p:cNvPicPr>
            <a:picLocks noChangeAspect="1" noChangeArrowheads="1"/>
          </p:cNvPicPr>
          <p:nvPr/>
        </p:nvPicPr>
        <p:blipFill>
          <a:blip r:embed="rId4"/>
          <a:srcRect/>
          <a:stretch>
            <a:fillRect/>
          </a:stretch>
        </p:blipFill>
        <p:spPr bwMode="auto">
          <a:xfrm>
            <a:off x="1852535" y="2600325"/>
            <a:ext cx="6377065" cy="3724275"/>
          </a:xfrm>
          <a:prstGeom prst="rect">
            <a:avLst/>
          </a:prstGeom>
          <a:noFill/>
          <a:ln w="9525">
            <a:noFill/>
            <a:miter lim="800000"/>
            <a:headEnd/>
            <a:tailEnd/>
          </a:ln>
          <a:effectLst/>
        </p:spPr>
      </p:pic>
      <p:sp>
        <p:nvSpPr>
          <p:cNvPr id="11" name="TextBox 10"/>
          <p:cNvSpPr txBox="1"/>
          <p:nvPr/>
        </p:nvSpPr>
        <p:spPr>
          <a:xfrm>
            <a:off x="2057400" y="2771001"/>
            <a:ext cx="1447800" cy="276999"/>
          </a:xfrm>
          <a:prstGeom prst="rect">
            <a:avLst/>
          </a:prstGeom>
          <a:solidFill>
            <a:srgbClr val="0B0D6F"/>
          </a:solidFill>
        </p:spPr>
        <p:txBody>
          <a:bodyPr wrap="square" rtlCol="0">
            <a:spAutoFit/>
          </a:bodyPr>
          <a:lstStyle/>
          <a:p>
            <a:r>
              <a:rPr lang="en-US" sz="1200" dirty="0" smtClean="0">
                <a:solidFill>
                  <a:schemeClr val="bg1"/>
                </a:solidFill>
              </a:rPr>
              <a:t>Windows  or LINUX</a:t>
            </a:r>
            <a:endParaRPr lang="en-US" sz="1200" dirty="0">
              <a:solidFill>
                <a:schemeClr val="bg1"/>
              </a:solidFill>
            </a:endParaRPr>
          </a:p>
        </p:txBody>
      </p:sp>
      <p:sp>
        <p:nvSpPr>
          <p:cNvPr id="12" name="TextBox 11"/>
          <p:cNvSpPr txBox="1"/>
          <p:nvPr/>
        </p:nvSpPr>
        <p:spPr>
          <a:xfrm>
            <a:off x="7239000" y="2743200"/>
            <a:ext cx="762000" cy="338554"/>
          </a:xfrm>
          <a:prstGeom prst="rect">
            <a:avLst/>
          </a:prstGeom>
          <a:solidFill>
            <a:srgbClr val="0B0D6F"/>
          </a:solidFill>
        </p:spPr>
        <p:txBody>
          <a:bodyPr wrap="square" rtlCol="0">
            <a:spAutoFit/>
          </a:bodyPr>
          <a:lstStyle/>
          <a:p>
            <a:r>
              <a:rPr lang="en-US" sz="1600" dirty="0" smtClean="0">
                <a:solidFill>
                  <a:schemeClr val="bg1"/>
                </a:solidFill>
              </a:rPr>
              <a:t>LINUX</a:t>
            </a:r>
            <a:endParaRPr lang="en-US" sz="1600" dirty="0">
              <a:solidFill>
                <a:schemeClr val="bg1"/>
              </a:solidFill>
            </a:endParaRPr>
          </a:p>
        </p:txBody>
      </p:sp>
      <p:sp>
        <p:nvSpPr>
          <p:cNvPr id="14" name="Footer Placeholder 13"/>
          <p:cNvSpPr>
            <a:spLocks noGrp="1"/>
          </p:cNvSpPr>
          <p:nvPr>
            <p:ph type="ftr" sz="quarter" idx="11"/>
          </p:nvPr>
        </p:nvSpPr>
        <p:spPr/>
        <p:txBody>
          <a:bodyPr/>
          <a:lstStyle/>
          <a:p>
            <a:r>
              <a:rPr lang="en-US" dirty="0" smtClean="0"/>
              <a:t>SONI COMPUTER CLASSES</a:t>
            </a:r>
            <a:endParaRPr lang="en-US" dirty="0"/>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rot="-1620000">
            <a:off x="2345776" y="2844596"/>
            <a:ext cx="4648200" cy="1323439"/>
          </a:xfrm>
          <a:prstGeom prst="rect">
            <a:avLst/>
          </a:prstGeom>
          <a:noFill/>
          <a:effectLst>
            <a:outerShdw sx="156000" sy="156000" rotWithShape="0">
              <a:schemeClr val="bg2">
                <a:lumMod val="90000"/>
                <a:alpha val="27000"/>
              </a:schemeClr>
            </a:outerShdw>
          </a:effectLst>
        </p:spPr>
        <p:txBody>
          <a:bodyPr wrap="square" rtlCol="0">
            <a:spAutoFit/>
          </a:bodyPr>
          <a:lstStyle/>
          <a:p>
            <a:r>
              <a:rPr lang="en-US" sz="4000" dirty="0" smtClean="0">
                <a:solidFill>
                  <a:srgbClr val="FDE1BF"/>
                </a:solidFill>
              </a:rPr>
              <a:t> Ravi Kant </a:t>
            </a:r>
            <a:r>
              <a:rPr lang="en-US" sz="4000" dirty="0" err="1" smtClean="0">
                <a:solidFill>
                  <a:srgbClr val="FDE1BF"/>
                </a:solidFill>
              </a:rPr>
              <a:t>Soni</a:t>
            </a:r>
            <a:r>
              <a:rPr lang="en-US" sz="4000" dirty="0" smtClean="0">
                <a:solidFill>
                  <a:srgbClr val="FDE1BF"/>
                </a:solidFill>
              </a:rPr>
              <a:t> +918269000074</a:t>
            </a:r>
            <a:endParaRPr lang="en-US" sz="4000" dirty="0">
              <a:solidFill>
                <a:srgbClr val="FDE1BF"/>
              </a:solidFill>
            </a:endParaRPr>
          </a:p>
        </p:txBody>
      </p:sp>
      <p:sp>
        <p:nvSpPr>
          <p:cNvPr id="4" name="Freeform 3"/>
          <p:cNvSpPr/>
          <p:nvPr/>
        </p:nvSpPr>
        <p:spPr>
          <a:xfrm>
            <a:off x="0" y="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5" name="Picture 4" descr="images1.jpg"/>
          <p:cNvPicPr>
            <a:picLocks noChangeAspect="1"/>
          </p:cNvPicPr>
          <p:nvPr/>
        </p:nvPicPr>
        <p:blipFill>
          <a:blip r:embed="rId3"/>
          <a:stretch>
            <a:fillRect/>
          </a:stretch>
        </p:blipFill>
        <p:spPr>
          <a:xfrm>
            <a:off x="1" y="-38100"/>
            <a:ext cx="617714" cy="571500"/>
          </a:xfrm>
          <a:prstGeom prst="rect">
            <a:avLst/>
          </a:prstGeom>
        </p:spPr>
      </p:pic>
      <p:sp>
        <p:nvSpPr>
          <p:cNvPr id="6" name="Freeform 5"/>
          <p:cNvSpPr/>
          <p:nvPr/>
        </p:nvSpPr>
        <p:spPr>
          <a:xfrm>
            <a:off x="0" y="632460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TextBox 6"/>
          <p:cNvSpPr txBox="1"/>
          <p:nvPr/>
        </p:nvSpPr>
        <p:spPr>
          <a:xfrm>
            <a:off x="5257800" y="6488668"/>
            <a:ext cx="4343400" cy="369332"/>
          </a:xfrm>
          <a:custGeom>
            <a:avLst/>
            <a:gdLst>
              <a:gd name="connsiteX0" fmla="*/ 0 w 4343400"/>
              <a:gd name="connsiteY0" fmla="*/ 0 h 369332"/>
              <a:gd name="connsiteX1" fmla="*/ 4343400 w 4343400"/>
              <a:gd name="connsiteY1" fmla="*/ 0 h 369332"/>
              <a:gd name="connsiteX2" fmla="*/ 4343400 w 4343400"/>
              <a:gd name="connsiteY2" fmla="*/ 369332 h 369332"/>
              <a:gd name="connsiteX3" fmla="*/ 0 w 4343400"/>
              <a:gd name="connsiteY3" fmla="*/ 369332 h 369332"/>
              <a:gd name="connsiteX4" fmla="*/ 0 w 4343400"/>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369332">
                <a:moveTo>
                  <a:pt x="0" y="0"/>
                </a:moveTo>
                <a:lnTo>
                  <a:pt x="4343400" y="0"/>
                </a:lnTo>
                <a:lnTo>
                  <a:pt x="4343400" y="369332"/>
                </a:lnTo>
                <a:lnTo>
                  <a:pt x="0" y="369332"/>
                </a:lnTo>
                <a:lnTo>
                  <a:pt x="0" y="0"/>
                </a:lnTo>
                <a:close/>
              </a:path>
            </a:pathLst>
          </a:custGeom>
          <a:noFill/>
        </p:spPr>
        <p:txBody>
          <a:bodyPr wrap="square" rtlCol="0">
            <a:spAutoFit/>
          </a:bodyPr>
          <a:lstStyle/>
          <a:p>
            <a:r>
              <a:rPr lang="en-US" dirty="0" smtClean="0"/>
              <a:t> Ravi Kant </a:t>
            </a:r>
            <a:r>
              <a:rPr lang="en-US" dirty="0" err="1" smtClean="0"/>
              <a:t>Soni</a:t>
            </a:r>
            <a:r>
              <a:rPr lang="en-US" dirty="0" smtClean="0"/>
              <a:t> +918269000074</a:t>
            </a:r>
            <a:endParaRPr lang="en-US" dirty="0"/>
          </a:p>
        </p:txBody>
      </p:sp>
      <p:sp>
        <p:nvSpPr>
          <p:cNvPr id="8" name="Slide Number Placeholder 7"/>
          <p:cNvSpPr>
            <a:spLocks noGrp="1"/>
          </p:cNvSpPr>
          <p:nvPr>
            <p:ph type="sldNum" sz="quarter" idx="12"/>
          </p:nvPr>
        </p:nvSpPr>
        <p:spPr/>
        <p:txBody>
          <a:bodyPr/>
          <a:lstStyle/>
          <a:p>
            <a:fld id="{7278E106-62EC-41F2-90B3-FDFD6CA56EC6}" type="slidenum">
              <a:rPr lang="en-US" smtClean="0"/>
              <a:pPr/>
              <a:t>158</a:t>
            </a:fld>
            <a:endParaRPr lang="en-US" dirty="0"/>
          </a:p>
        </p:txBody>
      </p:sp>
      <p:sp>
        <p:nvSpPr>
          <p:cNvPr id="11" name="TextBox 10"/>
          <p:cNvSpPr txBox="1"/>
          <p:nvPr/>
        </p:nvSpPr>
        <p:spPr>
          <a:xfrm>
            <a:off x="304800" y="3516868"/>
            <a:ext cx="2895600" cy="369332"/>
          </a:xfrm>
          <a:prstGeom prst="rect">
            <a:avLst/>
          </a:prstGeom>
          <a:noFill/>
        </p:spPr>
        <p:txBody>
          <a:bodyPr wrap="square" rtlCol="0">
            <a:spAutoFit/>
          </a:bodyPr>
          <a:lstStyle/>
          <a:p>
            <a:r>
              <a:rPr lang="en-US" b="1" dirty="0" smtClean="0"/>
              <a:t>SSH CLIENT</a:t>
            </a:r>
            <a:endParaRPr lang="en-US" b="1" dirty="0"/>
          </a:p>
        </p:txBody>
      </p:sp>
      <p:sp>
        <p:nvSpPr>
          <p:cNvPr id="14" name="TextBox 13"/>
          <p:cNvSpPr txBox="1"/>
          <p:nvPr/>
        </p:nvSpPr>
        <p:spPr>
          <a:xfrm>
            <a:off x="228600" y="3863876"/>
            <a:ext cx="8915400" cy="2308324"/>
          </a:xfrm>
          <a:prstGeom prst="rect">
            <a:avLst/>
          </a:prstGeom>
          <a:noFill/>
        </p:spPr>
        <p:txBody>
          <a:bodyPr wrap="square" rtlCol="0">
            <a:spAutoFit/>
          </a:bodyPr>
          <a:lstStyle/>
          <a:p>
            <a:r>
              <a:rPr lang="en-US" dirty="0" smtClean="0"/>
              <a:t>[root@station2 /]# </a:t>
            </a:r>
            <a:r>
              <a:rPr lang="en-US" dirty="0" err="1" smtClean="0"/>
              <a:t>ssh</a:t>
            </a:r>
            <a:r>
              <a:rPr lang="en-US" dirty="0" smtClean="0"/>
              <a:t>  172.24.0.1</a:t>
            </a:r>
          </a:p>
          <a:p>
            <a:r>
              <a:rPr lang="en-US" dirty="0" smtClean="0"/>
              <a:t>		For connect to 172.24.0.1 machine via </a:t>
            </a:r>
            <a:r>
              <a:rPr lang="en-US" dirty="0" err="1" smtClean="0"/>
              <a:t>ssh</a:t>
            </a:r>
            <a:r>
              <a:rPr lang="en-US" dirty="0" smtClean="0"/>
              <a:t> with root user</a:t>
            </a:r>
          </a:p>
          <a:p>
            <a:endParaRPr lang="en-US" dirty="0" smtClean="0"/>
          </a:p>
          <a:p>
            <a:r>
              <a:rPr lang="en-US" dirty="0" smtClean="0"/>
              <a:t>[root@station2 /]# </a:t>
            </a:r>
            <a:r>
              <a:rPr lang="en-US" dirty="0" err="1" smtClean="0"/>
              <a:t>ssh</a:t>
            </a:r>
            <a:r>
              <a:rPr lang="en-US" dirty="0" smtClean="0"/>
              <a:t>  abc@172.24.0.1</a:t>
            </a:r>
          </a:p>
          <a:p>
            <a:r>
              <a:rPr lang="en-US" dirty="0" smtClean="0"/>
              <a:t>		For connect to 172.24.0.1 machine via </a:t>
            </a:r>
            <a:r>
              <a:rPr lang="en-US" dirty="0" err="1" smtClean="0"/>
              <a:t>ssh</a:t>
            </a:r>
            <a:r>
              <a:rPr lang="en-US" dirty="0" smtClean="0"/>
              <a:t> with </a:t>
            </a:r>
            <a:r>
              <a:rPr lang="en-US" dirty="0" err="1" smtClean="0"/>
              <a:t>abc</a:t>
            </a:r>
            <a:r>
              <a:rPr lang="en-US" dirty="0" smtClean="0"/>
              <a:t> user</a:t>
            </a:r>
          </a:p>
          <a:p>
            <a:endParaRPr lang="en-US" dirty="0" smtClean="0"/>
          </a:p>
          <a:p>
            <a:r>
              <a:rPr lang="en-US" dirty="0" smtClean="0"/>
              <a:t>[root@station2 /]# </a:t>
            </a:r>
            <a:r>
              <a:rPr lang="en-US" dirty="0" err="1" smtClean="0"/>
              <a:t>scp</a:t>
            </a:r>
            <a:r>
              <a:rPr lang="en-US" dirty="0" smtClean="0"/>
              <a:t>  -r  172.24.0.1:/root/test  /</a:t>
            </a:r>
            <a:r>
              <a:rPr lang="en-US" dirty="0" err="1" smtClean="0"/>
              <a:t>tmp</a:t>
            </a:r>
            <a:endParaRPr lang="en-US" dirty="0" smtClean="0"/>
          </a:p>
          <a:p>
            <a:r>
              <a:rPr lang="en-US" dirty="0" smtClean="0"/>
              <a:t>		For secure copy test file from 172.24.0.1 at /</a:t>
            </a:r>
            <a:r>
              <a:rPr lang="en-US" dirty="0" err="1" smtClean="0"/>
              <a:t>tmp</a:t>
            </a:r>
            <a:r>
              <a:rPr lang="en-US" dirty="0" smtClean="0"/>
              <a:t> on local machine</a:t>
            </a:r>
          </a:p>
        </p:txBody>
      </p:sp>
      <p:pic>
        <p:nvPicPr>
          <p:cNvPr id="21506" name="Picture 2"/>
          <p:cNvPicPr>
            <a:picLocks noChangeAspect="1" noChangeArrowheads="1"/>
          </p:cNvPicPr>
          <p:nvPr/>
        </p:nvPicPr>
        <p:blipFill>
          <a:blip r:embed="rId4"/>
          <a:srcRect/>
          <a:stretch>
            <a:fillRect/>
          </a:stretch>
        </p:blipFill>
        <p:spPr bwMode="auto">
          <a:xfrm>
            <a:off x="2190750" y="619125"/>
            <a:ext cx="4762500" cy="2809875"/>
          </a:xfrm>
          <a:prstGeom prst="rect">
            <a:avLst/>
          </a:prstGeom>
          <a:noFill/>
          <a:ln w="9525">
            <a:noFill/>
            <a:miter lim="800000"/>
            <a:headEnd/>
            <a:tailEnd/>
          </a:ln>
          <a:effectLst/>
        </p:spPr>
      </p:pic>
      <p:sp>
        <p:nvSpPr>
          <p:cNvPr id="12" name="Footer Placeholder 11"/>
          <p:cNvSpPr>
            <a:spLocks noGrp="1"/>
          </p:cNvSpPr>
          <p:nvPr>
            <p:ph type="ftr" sz="quarter" idx="11"/>
          </p:nvPr>
        </p:nvSpPr>
        <p:spPr/>
        <p:txBody>
          <a:bodyPr/>
          <a:lstStyle/>
          <a:p>
            <a:r>
              <a:rPr lang="en-US" dirty="0" smtClean="0"/>
              <a:t>SONI COMPUTER CLASSES</a:t>
            </a:r>
            <a:endParaRPr lang="en-US" dirty="0"/>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rot="-1620000">
            <a:off x="2345776" y="2844596"/>
            <a:ext cx="4648200" cy="1323439"/>
          </a:xfrm>
          <a:prstGeom prst="rect">
            <a:avLst/>
          </a:prstGeom>
          <a:noFill/>
          <a:effectLst>
            <a:outerShdw sx="156000" sy="156000" rotWithShape="0">
              <a:schemeClr val="bg2">
                <a:lumMod val="90000"/>
                <a:alpha val="27000"/>
              </a:schemeClr>
            </a:outerShdw>
          </a:effectLst>
        </p:spPr>
        <p:txBody>
          <a:bodyPr wrap="square" rtlCol="0">
            <a:spAutoFit/>
          </a:bodyPr>
          <a:lstStyle/>
          <a:p>
            <a:r>
              <a:rPr lang="en-US" sz="4000" dirty="0" smtClean="0">
                <a:solidFill>
                  <a:srgbClr val="FDE1BF"/>
                </a:solidFill>
              </a:rPr>
              <a:t> Ravi Kant </a:t>
            </a:r>
            <a:r>
              <a:rPr lang="en-US" sz="4000" dirty="0" err="1" smtClean="0">
                <a:solidFill>
                  <a:srgbClr val="FDE1BF"/>
                </a:solidFill>
              </a:rPr>
              <a:t>Soni</a:t>
            </a:r>
            <a:r>
              <a:rPr lang="en-US" sz="4000" dirty="0" smtClean="0">
                <a:solidFill>
                  <a:srgbClr val="FDE1BF"/>
                </a:solidFill>
              </a:rPr>
              <a:t> +918269000074</a:t>
            </a:r>
            <a:endParaRPr lang="en-US" sz="4000" dirty="0">
              <a:solidFill>
                <a:srgbClr val="FDE1BF"/>
              </a:solidFill>
            </a:endParaRPr>
          </a:p>
        </p:txBody>
      </p:sp>
      <p:sp>
        <p:nvSpPr>
          <p:cNvPr id="4" name="Freeform 3"/>
          <p:cNvSpPr/>
          <p:nvPr/>
        </p:nvSpPr>
        <p:spPr>
          <a:xfrm>
            <a:off x="0" y="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5" name="Picture 4" descr="images1.jpg"/>
          <p:cNvPicPr>
            <a:picLocks noChangeAspect="1"/>
          </p:cNvPicPr>
          <p:nvPr/>
        </p:nvPicPr>
        <p:blipFill>
          <a:blip r:embed="rId3"/>
          <a:stretch>
            <a:fillRect/>
          </a:stretch>
        </p:blipFill>
        <p:spPr>
          <a:xfrm>
            <a:off x="1" y="-38100"/>
            <a:ext cx="617714" cy="571500"/>
          </a:xfrm>
          <a:prstGeom prst="rect">
            <a:avLst/>
          </a:prstGeom>
        </p:spPr>
      </p:pic>
      <p:sp>
        <p:nvSpPr>
          <p:cNvPr id="6" name="Freeform 5"/>
          <p:cNvSpPr/>
          <p:nvPr/>
        </p:nvSpPr>
        <p:spPr>
          <a:xfrm>
            <a:off x="0" y="632460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TextBox 6"/>
          <p:cNvSpPr txBox="1"/>
          <p:nvPr/>
        </p:nvSpPr>
        <p:spPr>
          <a:xfrm>
            <a:off x="5257800" y="6488668"/>
            <a:ext cx="4343400" cy="369332"/>
          </a:xfrm>
          <a:custGeom>
            <a:avLst/>
            <a:gdLst>
              <a:gd name="connsiteX0" fmla="*/ 0 w 4343400"/>
              <a:gd name="connsiteY0" fmla="*/ 0 h 369332"/>
              <a:gd name="connsiteX1" fmla="*/ 4343400 w 4343400"/>
              <a:gd name="connsiteY1" fmla="*/ 0 h 369332"/>
              <a:gd name="connsiteX2" fmla="*/ 4343400 w 4343400"/>
              <a:gd name="connsiteY2" fmla="*/ 369332 h 369332"/>
              <a:gd name="connsiteX3" fmla="*/ 0 w 4343400"/>
              <a:gd name="connsiteY3" fmla="*/ 369332 h 369332"/>
              <a:gd name="connsiteX4" fmla="*/ 0 w 4343400"/>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369332">
                <a:moveTo>
                  <a:pt x="0" y="0"/>
                </a:moveTo>
                <a:lnTo>
                  <a:pt x="4343400" y="0"/>
                </a:lnTo>
                <a:lnTo>
                  <a:pt x="4343400" y="369332"/>
                </a:lnTo>
                <a:lnTo>
                  <a:pt x="0" y="369332"/>
                </a:lnTo>
                <a:lnTo>
                  <a:pt x="0" y="0"/>
                </a:lnTo>
                <a:close/>
              </a:path>
            </a:pathLst>
          </a:custGeom>
          <a:noFill/>
        </p:spPr>
        <p:txBody>
          <a:bodyPr wrap="square" rtlCol="0">
            <a:spAutoFit/>
          </a:bodyPr>
          <a:lstStyle/>
          <a:p>
            <a:r>
              <a:rPr lang="en-US" dirty="0" smtClean="0"/>
              <a:t> Ravi Kant </a:t>
            </a:r>
            <a:r>
              <a:rPr lang="en-US" dirty="0" err="1" smtClean="0"/>
              <a:t>Soni</a:t>
            </a:r>
            <a:r>
              <a:rPr lang="en-US" dirty="0" smtClean="0"/>
              <a:t> +918269000074</a:t>
            </a:r>
            <a:endParaRPr lang="en-US" dirty="0"/>
          </a:p>
        </p:txBody>
      </p:sp>
      <p:sp>
        <p:nvSpPr>
          <p:cNvPr id="8" name="Slide Number Placeholder 7"/>
          <p:cNvSpPr>
            <a:spLocks noGrp="1"/>
          </p:cNvSpPr>
          <p:nvPr>
            <p:ph type="sldNum" sz="quarter" idx="12"/>
          </p:nvPr>
        </p:nvSpPr>
        <p:spPr/>
        <p:txBody>
          <a:bodyPr/>
          <a:lstStyle/>
          <a:p>
            <a:fld id="{7278E106-62EC-41F2-90B3-FDFD6CA56EC6}" type="slidenum">
              <a:rPr lang="en-US" smtClean="0"/>
              <a:pPr/>
              <a:t>159</a:t>
            </a:fld>
            <a:endParaRPr lang="en-US" dirty="0"/>
          </a:p>
        </p:txBody>
      </p:sp>
      <p:sp>
        <p:nvSpPr>
          <p:cNvPr id="18" name="TextBox 17"/>
          <p:cNvSpPr txBox="1"/>
          <p:nvPr/>
        </p:nvSpPr>
        <p:spPr>
          <a:xfrm>
            <a:off x="1752600" y="5553670"/>
            <a:ext cx="6705600" cy="923330"/>
          </a:xfrm>
          <a:prstGeom prst="rect">
            <a:avLst/>
          </a:prstGeom>
          <a:noFill/>
        </p:spPr>
        <p:txBody>
          <a:bodyPr wrap="square" rtlCol="0">
            <a:spAutoFit/>
          </a:bodyPr>
          <a:lstStyle/>
          <a:p>
            <a:r>
              <a:rPr lang="en-US" b="1" dirty="0" smtClean="0"/>
              <a:t>	 /etc/</a:t>
            </a:r>
            <a:r>
              <a:rPr lang="en-US" b="1" dirty="0" err="1" smtClean="0"/>
              <a:t>hosts.allow</a:t>
            </a:r>
            <a:endParaRPr lang="en-US" b="1" dirty="0" smtClean="0"/>
          </a:p>
          <a:p>
            <a:r>
              <a:rPr lang="en-US" b="1" dirty="0" smtClean="0"/>
              <a:t>	/etc/</a:t>
            </a:r>
            <a:r>
              <a:rPr lang="en-US" b="1" dirty="0" err="1" smtClean="0"/>
              <a:t>hosts.deny</a:t>
            </a:r>
            <a:endParaRPr lang="en-US" b="1" dirty="0" smtClean="0"/>
          </a:p>
          <a:p>
            <a:endParaRPr lang="en-US" b="1" dirty="0" smtClean="0"/>
          </a:p>
        </p:txBody>
      </p:sp>
      <p:sp>
        <p:nvSpPr>
          <p:cNvPr id="33" name="TextBox 32"/>
          <p:cNvSpPr txBox="1"/>
          <p:nvPr/>
        </p:nvSpPr>
        <p:spPr>
          <a:xfrm>
            <a:off x="0" y="71735"/>
            <a:ext cx="9144000" cy="461665"/>
          </a:xfrm>
          <a:prstGeom prst="rect">
            <a:avLst/>
          </a:prstGeom>
          <a:noFill/>
        </p:spPr>
        <p:txBody>
          <a:bodyPr wrap="square" rtlCol="0">
            <a:spAutoFit/>
          </a:bodyPr>
          <a:lstStyle/>
          <a:p>
            <a:pPr algn="ctr"/>
            <a:r>
              <a:rPr lang="en-US" sz="2400" b="1" dirty="0" smtClean="0">
                <a:solidFill>
                  <a:schemeClr val="bg1"/>
                </a:solidFill>
              </a:rPr>
              <a:t>SSH SERVER SECURTIY</a:t>
            </a:r>
            <a:endParaRPr lang="en-US" sz="2400" b="1" dirty="0">
              <a:solidFill>
                <a:schemeClr val="bg1"/>
              </a:solidFill>
            </a:endParaRPr>
          </a:p>
        </p:txBody>
      </p:sp>
      <p:sp>
        <p:nvSpPr>
          <p:cNvPr id="12" name="TextBox 11"/>
          <p:cNvSpPr txBox="1"/>
          <p:nvPr/>
        </p:nvSpPr>
        <p:spPr>
          <a:xfrm>
            <a:off x="0" y="5040868"/>
            <a:ext cx="9144000" cy="369332"/>
          </a:xfrm>
          <a:prstGeom prst="rect">
            <a:avLst/>
          </a:prstGeom>
          <a:noFill/>
        </p:spPr>
        <p:txBody>
          <a:bodyPr wrap="square" rtlCol="0">
            <a:spAutoFit/>
          </a:bodyPr>
          <a:lstStyle/>
          <a:p>
            <a:pPr algn="ctr"/>
            <a:r>
              <a:rPr lang="en-US" b="1" dirty="0" smtClean="0">
                <a:solidFill>
                  <a:schemeClr val="bg2">
                    <a:lumMod val="10000"/>
                  </a:schemeClr>
                </a:solidFill>
              </a:rPr>
              <a:t>Configure TCP Wrapper Security for IP Based</a:t>
            </a:r>
            <a:endParaRPr lang="en-US" b="1" dirty="0">
              <a:solidFill>
                <a:schemeClr val="bg2">
                  <a:lumMod val="10000"/>
                </a:schemeClr>
              </a:solidFill>
            </a:endParaRPr>
          </a:p>
        </p:txBody>
      </p:sp>
      <p:sp>
        <p:nvSpPr>
          <p:cNvPr id="13" name="TextBox 12"/>
          <p:cNvSpPr txBox="1"/>
          <p:nvPr/>
        </p:nvSpPr>
        <p:spPr>
          <a:xfrm>
            <a:off x="304800" y="990600"/>
            <a:ext cx="8839200" cy="3785652"/>
          </a:xfrm>
          <a:prstGeom prst="rect">
            <a:avLst/>
          </a:prstGeom>
          <a:noFill/>
        </p:spPr>
        <p:txBody>
          <a:bodyPr wrap="square" rtlCol="0">
            <a:spAutoFit/>
          </a:bodyPr>
          <a:lstStyle/>
          <a:p>
            <a:r>
              <a:rPr lang="en-US" dirty="0" smtClean="0"/>
              <a:t>This file is use for allow to specific user for login via </a:t>
            </a:r>
            <a:r>
              <a:rPr lang="en-US" dirty="0" err="1" smtClean="0"/>
              <a:t>ssh</a:t>
            </a:r>
            <a:r>
              <a:rPr lang="en-US" dirty="0" smtClean="0"/>
              <a:t>, by default deny  to all other users</a:t>
            </a:r>
          </a:p>
          <a:p>
            <a:endParaRPr lang="en-US" sz="600" dirty="0" smtClean="0"/>
          </a:p>
          <a:p>
            <a:r>
              <a:rPr lang="en-US" dirty="0" smtClean="0"/>
              <a:t>[root@station1 /]# vim  /etc/</a:t>
            </a:r>
            <a:r>
              <a:rPr lang="en-US" dirty="0" err="1" smtClean="0"/>
              <a:t>ssh</a:t>
            </a:r>
            <a:r>
              <a:rPr lang="en-US" dirty="0" smtClean="0"/>
              <a:t>/</a:t>
            </a:r>
            <a:r>
              <a:rPr lang="en-US" dirty="0" err="1" smtClean="0"/>
              <a:t>sshd_config</a:t>
            </a:r>
            <a:endParaRPr lang="en-US" dirty="0" smtClean="0"/>
          </a:p>
          <a:p>
            <a:r>
              <a:rPr lang="en-US" dirty="0" smtClean="0"/>
              <a:t>		</a:t>
            </a:r>
            <a:r>
              <a:rPr lang="en-US" b="1" dirty="0" err="1" smtClean="0"/>
              <a:t>allowusers</a:t>
            </a:r>
            <a:r>
              <a:rPr lang="en-US" b="1" dirty="0" smtClean="0"/>
              <a:t>   root  user1</a:t>
            </a:r>
          </a:p>
          <a:p>
            <a:endParaRPr lang="en-US" dirty="0" smtClean="0"/>
          </a:p>
          <a:p>
            <a:r>
              <a:rPr lang="en-US" dirty="0" smtClean="0"/>
              <a:t> [root@station1 /]# service  </a:t>
            </a:r>
            <a:r>
              <a:rPr lang="en-US" dirty="0" err="1" smtClean="0"/>
              <a:t>sshd</a:t>
            </a:r>
            <a:r>
              <a:rPr lang="en-US" dirty="0" smtClean="0"/>
              <a:t>  restart</a:t>
            </a:r>
          </a:p>
          <a:p>
            <a:r>
              <a:rPr lang="en-US" b="1" dirty="0" smtClean="0"/>
              <a:t>		For restart the service off </a:t>
            </a:r>
            <a:r>
              <a:rPr lang="en-US" b="1" dirty="0" err="1" smtClean="0"/>
              <a:t>ssh</a:t>
            </a:r>
            <a:endParaRPr lang="en-US" b="1" dirty="0" smtClean="0"/>
          </a:p>
          <a:p>
            <a:endParaRPr lang="en-US" b="1" dirty="0" smtClean="0"/>
          </a:p>
          <a:p>
            <a:r>
              <a:rPr lang="en-US" dirty="0" smtClean="0"/>
              <a:t>[root@station1 /]# </a:t>
            </a:r>
            <a:r>
              <a:rPr lang="en-US" dirty="0" err="1" smtClean="0"/>
              <a:t>chkconfig</a:t>
            </a:r>
            <a:r>
              <a:rPr lang="en-US" dirty="0" smtClean="0"/>
              <a:t>  </a:t>
            </a:r>
            <a:r>
              <a:rPr lang="en-US" dirty="0" err="1" smtClean="0"/>
              <a:t>sshd</a:t>
            </a:r>
            <a:r>
              <a:rPr lang="en-US" dirty="0" smtClean="0"/>
              <a:t>  on</a:t>
            </a:r>
          </a:p>
          <a:p>
            <a:r>
              <a:rPr lang="en-US" dirty="0" smtClean="0"/>
              <a:t>		For permanently on to </a:t>
            </a:r>
            <a:r>
              <a:rPr lang="en-US" dirty="0" err="1" smtClean="0"/>
              <a:t>ssh</a:t>
            </a:r>
            <a:r>
              <a:rPr lang="en-US" dirty="0" smtClean="0"/>
              <a:t> service</a:t>
            </a:r>
          </a:p>
          <a:p>
            <a:endParaRPr lang="en-US" b="1" dirty="0" smtClean="0"/>
          </a:p>
          <a:p>
            <a:r>
              <a:rPr lang="en-US" dirty="0" smtClean="0"/>
              <a:t>[root@station1 /]# </a:t>
            </a:r>
            <a:r>
              <a:rPr lang="en-US" dirty="0" err="1" smtClean="0"/>
              <a:t>chkconfig</a:t>
            </a:r>
            <a:r>
              <a:rPr lang="en-US" dirty="0" smtClean="0"/>
              <a:t>  --list  </a:t>
            </a:r>
            <a:r>
              <a:rPr lang="en-US" dirty="0" err="1" smtClean="0"/>
              <a:t>sshd</a:t>
            </a:r>
            <a:endParaRPr lang="en-US" dirty="0" smtClean="0"/>
          </a:p>
          <a:p>
            <a:r>
              <a:rPr lang="en-US" dirty="0" smtClean="0"/>
              <a:t>		For view the status of </a:t>
            </a:r>
            <a:r>
              <a:rPr lang="en-US" dirty="0" err="1" smtClean="0"/>
              <a:t>sshd</a:t>
            </a:r>
            <a:r>
              <a:rPr lang="en-US" dirty="0" smtClean="0"/>
              <a:t>,</a:t>
            </a:r>
          </a:p>
          <a:p>
            <a:endParaRPr lang="en-US" b="1" dirty="0" smtClean="0"/>
          </a:p>
        </p:txBody>
      </p:sp>
      <p:sp>
        <p:nvSpPr>
          <p:cNvPr id="14" name="TextBox 13"/>
          <p:cNvSpPr txBox="1"/>
          <p:nvPr/>
        </p:nvSpPr>
        <p:spPr>
          <a:xfrm>
            <a:off x="0" y="609600"/>
            <a:ext cx="9144000" cy="369332"/>
          </a:xfrm>
          <a:prstGeom prst="rect">
            <a:avLst/>
          </a:prstGeom>
          <a:noFill/>
        </p:spPr>
        <p:txBody>
          <a:bodyPr wrap="square" rtlCol="0">
            <a:spAutoFit/>
          </a:bodyPr>
          <a:lstStyle/>
          <a:p>
            <a:pPr algn="ctr"/>
            <a:r>
              <a:rPr lang="en-US" b="1" dirty="0" smtClean="0">
                <a:solidFill>
                  <a:schemeClr val="bg2">
                    <a:lumMod val="10000"/>
                  </a:schemeClr>
                </a:solidFill>
              </a:rPr>
              <a:t>User Based Security</a:t>
            </a:r>
            <a:endParaRPr lang="en-US" b="1" dirty="0">
              <a:solidFill>
                <a:schemeClr val="bg2">
                  <a:lumMod val="10000"/>
                </a:schemeClr>
              </a:solidFill>
            </a:endParaRPr>
          </a:p>
        </p:txBody>
      </p:sp>
      <p:sp>
        <p:nvSpPr>
          <p:cNvPr id="15" name="TextBox 14"/>
          <p:cNvSpPr txBox="1"/>
          <p:nvPr/>
        </p:nvSpPr>
        <p:spPr>
          <a:xfrm>
            <a:off x="0" y="4676001"/>
            <a:ext cx="9144000" cy="369332"/>
          </a:xfrm>
          <a:prstGeom prst="rect">
            <a:avLst/>
          </a:prstGeom>
          <a:noFill/>
        </p:spPr>
        <p:txBody>
          <a:bodyPr wrap="square" rtlCol="0">
            <a:spAutoFit/>
          </a:bodyPr>
          <a:lstStyle/>
          <a:p>
            <a:pPr algn="ctr"/>
            <a:r>
              <a:rPr lang="en-US" b="1" dirty="0" smtClean="0">
                <a:solidFill>
                  <a:schemeClr val="bg2">
                    <a:lumMod val="10000"/>
                  </a:schemeClr>
                </a:solidFill>
              </a:rPr>
              <a:t>IP Based Security</a:t>
            </a:r>
            <a:endParaRPr lang="en-US" b="1" dirty="0">
              <a:solidFill>
                <a:schemeClr val="bg2">
                  <a:lumMod val="10000"/>
                </a:schemeClr>
              </a:solidFill>
            </a:endParaRPr>
          </a:p>
        </p:txBody>
      </p:sp>
      <p:cxnSp>
        <p:nvCxnSpPr>
          <p:cNvPr id="16" name="Straight Connector 15"/>
          <p:cNvCxnSpPr/>
          <p:nvPr/>
        </p:nvCxnSpPr>
        <p:spPr>
          <a:xfrm flipV="1">
            <a:off x="0" y="4495800"/>
            <a:ext cx="9144000" cy="76200"/>
          </a:xfrm>
          <a:prstGeom prst="line">
            <a:avLst/>
          </a:prstGeom>
        </p:spPr>
        <p:style>
          <a:lnRef idx="3">
            <a:schemeClr val="accent2"/>
          </a:lnRef>
          <a:fillRef idx="0">
            <a:schemeClr val="accent2"/>
          </a:fillRef>
          <a:effectRef idx="2">
            <a:schemeClr val="accent2"/>
          </a:effectRef>
          <a:fontRef idx="minor">
            <a:schemeClr val="tx1"/>
          </a:fontRef>
        </p:style>
      </p:cxnSp>
      <p:sp>
        <p:nvSpPr>
          <p:cNvPr id="17" name="Footer Placeholder 16"/>
          <p:cNvSpPr>
            <a:spLocks noGrp="1"/>
          </p:cNvSpPr>
          <p:nvPr>
            <p:ph type="ftr" sz="quarter" idx="11"/>
          </p:nvPr>
        </p:nvSpPr>
        <p:spPr/>
        <p:txBody>
          <a:bodyPr/>
          <a:lstStyle/>
          <a:p>
            <a:r>
              <a:rPr lang="en-US" dirty="0" smtClean="0"/>
              <a:t>SONI COMPUTER CLASSES</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45"/>
          <p:cNvSpPr txBox="1"/>
          <p:nvPr/>
        </p:nvSpPr>
        <p:spPr>
          <a:xfrm rot="-1620000">
            <a:off x="2345776" y="2844596"/>
            <a:ext cx="4648200" cy="1323439"/>
          </a:xfrm>
          <a:prstGeom prst="rect">
            <a:avLst/>
          </a:prstGeom>
          <a:noFill/>
          <a:effectLst>
            <a:outerShdw sx="156000" sy="156000" rotWithShape="0">
              <a:schemeClr val="bg2">
                <a:lumMod val="90000"/>
                <a:alpha val="27000"/>
              </a:schemeClr>
            </a:outerShdw>
          </a:effectLst>
        </p:spPr>
        <p:txBody>
          <a:bodyPr wrap="square" rtlCol="0">
            <a:spAutoFit/>
          </a:bodyPr>
          <a:lstStyle/>
          <a:p>
            <a:r>
              <a:rPr lang="en-US" sz="4000" dirty="0" smtClean="0">
                <a:solidFill>
                  <a:srgbClr val="FDE1BF"/>
                </a:solidFill>
              </a:rPr>
              <a:t> Ravi Kant </a:t>
            </a:r>
            <a:r>
              <a:rPr lang="en-US" sz="4000" dirty="0" err="1" smtClean="0">
                <a:solidFill>
                  <a:srgbClr val="FDE1BF"/>
                </a:solidFill>
              </a:rPr>
              <a:t>Soni</a:t>
            </a:r>
            <a:r>
              <a:rPr lang="en-US" sz="4000" dirty="0" smtClean="0">
                <a:solidFill>
                  <a:srgbClr val="FDE1BF"/>
                </a:solidFill>
              </a:rPr>
              <a:t> +918269000074</a:t>
            </a:r>
            <a:endParaRPr lang="en-US" sz="4000" dirty="0">
              <a:solidFill>
                <a:srgbClr val="FDE1BF"/>
              </a:solidFill>
            </a:endParaRPr>
          </a:p>
        </p:txBody>
      </p:sp>
      <p:sp>
        <p:nvSpPr>
          <p:cNvPr id="45" name="Rectangle 44"/>
          <p:cNvSpPr/>
          <p:nvPr/>
        </p:nvSpPr>
        <p:spPr>
          <a:xfrm>
            <a:off x="0" y="6324600"/>
            <a:ext cx="9144000" cy="5334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cxnSp>
        <p:nvCxnSpPr>
          <p:cNvPr id="5" name="Straight Connector 4"/>
          <p:cNvCxnSpPr/>
          <p:nvPr/>
        </p:nvCxnSpPr>
        <p:spPr>
          <a:xfrm>
            <a:off x="2362200" y="2438400"/>
            <a:ext cx="4648200" cy="1588"/>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5400000">
            <a:off x="2057797" y="2743597"/>
            <a:ext cx="608806" cy="1588"/>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5400000">
            <a:off x="6706394" y="2742406"/>
            <a:ext cx="609600" cy="1588"/>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flipH="1" flipV="1">
            <a:off x="4344194" y="2209006"/>
            <a:ext cx="762000" cy="1588"/>
          </a:xfrm>
          <a:prstGeom prst="straightConnector1">
            <a:avLst/>
          </a:prstGeom>
          <a:ln w="31750">
            <a:tailEnd type="arrow"/>
          </a:ln>
          <a:scene3d>
            <a:camera prst="orthographicFront">
              <a:rot lat="10800000" lon="0" rev="0"/>
            </a:camera>
            <a:lightRig rig="threePt" dir="t"/>
          </a:scene3d>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048000" y="1143000"/>
            <a:ext cx="3352800" cy="584775"/>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n-US" sz="3200" b="1" dirty="0" smtClean="0"/>
              <a:t>  IDE CONTROLLER</a:t>
            </a:r>
            <a:endParaRPr lang="en-US" sz="3200" b="1" dirty="0"/>
          </a:p>
        </p:txBody>
      </p:sp>
      <p:cxnSp>
        <p:nvCxnSpPr>
          <p:cNvPr id="17" name="Straight Connector 16"/>
          <p:cNvCxnSpPr/>
          <p:nvPr/>
        </p:nvCxnSpPr>
        <p:spPr>
          <a:xfrm>
            <a:off x="1295400" y="3657600"/>
            <a:ext cx="2057400" cy="1588"/>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5400000">
            <a:off x="1029494" y="3923506"/>
            <a:ext cx="533400" cy="1588"/>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5400000">
            <a:off x="3085306" y="3923506"/>
            <a:ext cx="533400" cy="1588"/>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019800" y="3657600"/>
            <a:ext cx="2057400" cy="1588"/>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5400000">
            <a:off x="5753894" y="3923506"/>
            <a:ext cx="533400" cy="1588"/>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400000">
            <a:off x="7809706" y="3923506"/>
            <a:ext cx="533400" cy="1588"/>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828800" y="2971800"/>
            <a:ext cx="1371600" cy="369332"/>
          </a:xfrm>
          <a:prstGeom prst="rect">
            <a:avLst/>
          </a:prstGeom>
          <a:noFill/>
        </p:spPr>
        <p:txBody>
          <a:bodyPr wrap="square" rtlCol="0">
            <a:spAutoFit/>
          </a:bodyPr>
          <a:lstStyle/>
          <a:p>
            <a:r>
              <a:rPr lang="en-US" b="1" dirty="0" smtClean="0"/>
              <a:t>PRIMARY</a:t>
            </a:r>
            <a:endParaRPr lang="en-US" b="1" dirty="0"/>
          </a:p>
        </p:txBody>
      </p:sp>
      <p:sp>
        <p:nvSpPr>
          <p:cNvPr id="30" name="TextBox 29"/>
          <p:cNvSpPr txBox="1"/>
          <p:nvPr/>
        </p:nvSpPr>
        <p:spPr>
          <a:xfrm>
            <a:off x="6477000" y="2983468"/>
            <a:ext cx="1371600" cy="369332"/>
          </a:xfrm>
          <a:prstGeom prst="rect">
            <a:avLst/>
          </a:prstGeom>
          <a:noFill/>
        </p:spPr>
        <p:txBody>
          <a:bodyPr wrap="square" rtlCol="0">
            <a:spAutoFit/>
          </a:bodyPr>
          <a:lstStyle/>
          <a:p>
            <a:r>
              <a:rPr lang="en-US" b="1" dirty="0" smtClean="0"/>
              <a:t>SECONDARY</a:t>
            </a:r>
            <a:endParaRPr lang="en-US" b="1" dirty="0"/>
          </a:p>
        </p:txBody>
      </p:sp>
      <p:cxnSp>
        <p:nvCxnSpPr>
          <p:cNvPr id="33" name="Straight Arrow Connector 32"/>
          <p:cNvCxnSpPr/>
          <p:nvPr/>
        </p:nvCxnSpPr>
        <p:spPr>
          <a:xfrm rot="5400000">
            <a:off x="2247106" y="3467100"/>
            <a:ext cx="229394" cy="794"/>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rot="5400000">
            <a:off x="6896100" y="3466306"/>
            <a:ext cx="229394" cy="794"/>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838200" y="4114800"/>
            <a:ext cx="1752600" cy="369332"/>
          </a:xfrm>
          <a:prstGeom prst="rect">
            <a:avLst/>
          </a:prstGeom>
          <a:noFill/>
        </p:spPr>
        <p:txBody>
          <a:bodyPr wrap="square" rtlCol="0">
            <a:spAutoFit/>
          </a:bodyPr>
          <a:lstStyle/>
          <a:p>
            <a:r>
              <a:rPr lang="en-US" b="1" dirty="0" smtClean="0"/>
              <a:t>Master</a:t>
            </a:r>
            <a:endParaRPr lang="en-US" b="1" dirty="0"/>
          </a:p>
        </p:txBody>
      </p:sp>
      <p:sp>
        <p:nvSpPr>
          <p:cNvPr id="38" name="TextBox 37"/>
          <p:cNvSpPr txBox="1"/>
          <p:nvPr/>
        </p:nvSpPr>
        <p:spPr>
          <a:xfrm>
            <a:off x="2971800" y="4114800"/>
            <a:ext cx="1524000" cy="369332"/>
          </a:xfrm>
          <a:prstGeom prst="rect">
            <a:avLst/>
          </a:prstGeom>
          <a:noFill/>
        </p:spPr>
        <p:txBody>
          <a:bodyPr wrap="square" rtlCol="0">
            <a:spAutoFit/>
          </a:bodyPr>
          <a:lstStyle/>
          <a:p>
            <a:r>
              <a:rPr lang="en-US" b="1" dirty="0" smtClean="0"/>
              <a:t>Slave</a:t>
            </a:r>
            <a:endParaRPr lang="en-US" b="1" dirty="0"/>
          </a:p>
        </p:txBody>
      </p:sp>
      <p:sp>
        <p:nvSpPr>
          <p:cNvPr id="39" name="TextBox 38"/>
          <p:cNvSpPr txBox="1"/>
          <p:nvPr/>
        </p:nvSpPr>
        <p:spPr>
          <a:xfrm>
            <a:off x="5562600" y="4126468"/>
            <a:ext cx="1752600" cy="369332"/>
          </a:xfrm>
          <a:prstGeom prst="rect">
            <a:avLst/>
          </a:prstGeom>
          <a:noFill/>
        </p:spPr>
        <p:txBody>
          <a:bodyPr wrap="square" rtlCol="0">
            <a:spAutoFit/>
          </a:bodyPr>
          <a:lstStyle/>
          <a:p>
            <a:r>
              <a:rPr lang="en-US" b="1" dirty="0" smtClean="0"/>
              <a:t>Master</a:t>
            </a:r>
            <a:endParaRPr lang="en-US" b="1" dirty="0"/>
          </a:p>
        </p:txBody>
      </p:sp>
      <p:sp>
        <p:nvSpPr>
          <p:cNvPr id="40" name="TextBox 39"/>
          <p:cNvSpPr txBox="1"/>
          <p:nvPr/>
        </p:nvSpPr>
        <p:spPr>
          <a:xfrm>
            <a:off x="7696200" y="4126468"/>
            <a:ext cx="1524000" cy="369332"/>
          </a:xfrm>
          <a:prstGeom prst="rect">
            <a:avLst/>
          </a:prstGeom>
          <a:noFill/>
        </p:spPr>
        <p:txBody>
          <a:bodyPr wrap="square" rtlCol="0">
            <a:spAutoFit/>
          </a:bodyPr>
          <a:lstStyle/>
          <a:p>
            <a:r>
              <a:rPr lang="en-US" b="1" dirty="0" smtClean="0"/>
              <a:t>Slave</a:t>
            </a:r>
            <a:endParaRPr lang="en-US" b="1" dirty="0"/>
          </a:p>
        </p:txBody>
      </p:sp>
      <p:sp>
        <p:nvSpPr>
          <p:cNvPr id="41" name="TextBox 40"/>
          <p:cNvSpPr txBox="1"/>
          <p:nvPr/>
        </p:nvSpPr>
        <p:spPr>
          <a:xfrm>
            <a:off x="685800" y="4431268"/>
            <a:ext cx="1143000" cy="369332"/>
          </a:xfrm>
          <a:prstGeom prst="rect">
            <a:avLst/>
          </a:prstGeom>
          <a:noFill/>
        </p:spPr>
        <p:txBody>
          <a:bodyPr wrap="square" rtlCol="0">
            <a:spAutoFit/>
          </a:bodyPr>
          <a:lstStyle/>
          <a:p>
            <a:r>
              <a:rPr lang="en-US" dirty="0" smtClean="0"/>
              <a:t>/dev/</a:t>
            </a:r>
            <a:r>
              <a:rPr lang="en-US" dirty="0" err="1" smtClean="0"/>
              <a:t>hda</a:t>
            </a:r>
            <a:endParaRPr lang="en-US" dirty="0"/>
          </a:p>
        </p:txBody>
      </p:sp>
      <p:sp>
        <p:nvSpPr>
          <p:cNvPr id="42" name="TextBox 41"/>
          <p:cNvSpPr txBox="1"/>
          <p:nvPr/>
        </p:nvSpPr>
        <p:spPr>
          <a:xfrm>
            <a:off x="2819400" y="4431268"/>
            <a:ext cx="1143000" cy="369332"/>
          </a:xfrm>
          <a:prstGeom prst="rect">
            <a:avLst/>
          </a:prstGeom>
          <a:noFill/>
        </p:spPr>
        <p:txBody>
          <a:bodyPr wrap="square" rtlCol="0">
            <a:spAutoFit/>
          </a:bodyPr>
          <a:lstStyle/>
          <a:p>
            <a:r>
              <a:rPr lang="en-US" dirty="0" smtClean="0"/>
              <a:t>/dev/</a:t>
            </a:r>
            <a:r>
              <a:rPr lang="en-US" dirty="0" err="1" smtClean="0"/>
              <a:t>hdb</a:t>
            </a:r>
            <a:endParaRPr lang="en-US" dirty="0"/>
          </a:p>
        </p:txBody>
      </p:sp>
      <p:sp>
        <p:nvSpPr>
          <p:cNvPr id="43" name="TextBox 42"/>
          <p:cNvSpPr txBox="1"/>
          <p:nvPr/>
        </p:nvSpPr>
        <p:spPr>
          <a:xfrm>
            <a:off x="5410200" y="4419600"/>
            <a:ext cx="1143000" cy="369332"/>
          </a:xfrm>
          <a:prstGeom prst="rect">
            <a:avLst/>
          </a:prstGeom>
          <a:noFill/>
        </p:spPr>
        <p:txBody>
          <a:bodyPr wrap="square" rtlCol="0">
            <a:spAutoFit/>
          </a:bodyPr>
          <a:lstStyle/>
          <a:p>
            <a:r>
              <a:rPr lang="en-US" dirty="0" smtClean="0"/>
              <a:t>/dev/</a:t>
            </a:r>
            <a:r>
              <a:rPr lang="en-US" dirty="0" err="1" smtClean="0"/>
              <a:t>hdc</a:t>
            </a:r>
            <a:endParaRPr lang="en-US" dirty="0"/>
          </a:p>
        </p:txBody>
      </p:sp>
      <p:sp>
        <p:nvSpPr>
          <p:cNvPr id="44" name="TextBox 43"/>
          <p:cNvSpPr txBox="1"/>
          <p:nvPr/>
        </p:nvSpPr>
        <p:spPr>
          <a:xfrm>
            <a:off x="7543800" y="4419600"/>
            <a:ext cx="1143000" cy="369332"/>
          </a:xfrm>
          <a:prstGeom prst="rect">
            <a:avLst/>
          </a:prstGeom>
          <a:noFill/>
        </p:spPr>
        <p:txBody>
          <a:bodyPr wrap="square" rtlCol="0">
            <a:spAutoFit/>
          </a:bodyPr>
          <a:lstStyle/>
          <a:p>
            <a:r>
              <a:rPr lang="en-US" dirty="0" smtClean="0"/>
              <a:t>/dev/</a:t>
            </a:r>
            <a:r>
              <a:rPr lang="en-US" dirty="0" err="1" smtClean="0"/>
              <a:t>hdd</a:t>
            </a:r>
            <a:endParaRPr lang="en-US" dirty="0"/>
          </a:p>
        </p:txBody>
      </p:sp>
      <p:sp>
        <p:nvSpPr>
          <p:cNvPr id="31" name="Rectangle 30"/>
          <p:cNvSpPr/>
          <p:nvPr/>
        </p:nvSpPr>
        <p:spPr>
          <a:xfrm>
            <a:off x="0" y="0"/>
            <a:ext cx="9144000" cy="5334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34" name="Picture 33" descr="images1.jpg"/>
          <p:cNvPicPr>
            <a:picLocks noChangeAspect="1"/>
          </p:cNvPicPr>
          <p:nvPr/>
        </p:nvPicPr>
        <p:blipFill>
          <a:blip r:embed="rId2"/>
          <a:stretch>
            <a:fillRect/>
          </a:stretch>
        </p:blipFill>
        <p:spPr>
          <a:xfrm>
            <a:off x="1" y="-38100"/>
            <a:ext cx="617714" cy="571500"/>
          </a:xfrm>
          <a:prstGeom prst="rect">
            <a:avLst/>
          </a:prstGeom>
        </p:spPr>
      </p:pic>
      <p:sp>
        <p:nvSpPr>
          <p:cNvPr id="35" name="TextBox 34"/>
          <p:cNvSpPr txBox="1"/>
          <p:nvPr/>
        </p:nvSpPr>
        <p:spPr>
          <a:xfrm>
            <a:off x="5257800" y="6488668"/>
            <a:ext cx="4343400" cy="369332"/>
          </a:xfrm>
          <a:prstGeom prst="rect">
            <a:avLst/>
          </a:prstGeom>
          <a:noFill/>
        </p:spPr>
        <p:txBody>
          <a:bodyPr wrap="square" rtlCol="0">
            <a:spAutoFit/>
          </a:bodyPr>
          <a:lstStyle/>
          <a:p>
            <a:r>
              <a:rPr lang="en-US" dirty="0" smtClean="0"/>
              <a:t> Ravi Kant </a:t>
            </a:r>
            <a:r>
              <a:rPr lang="en-US" dirty="0" err="1" smtClean="0"/>
              <a:t>Soni</a:t>
            </a:r>
            <a:r>
              <a:rPr lang="en-US" dirty="0" smtClean="0"/>
              <a:t> +918269000074</a:t>
            </a:r>
            <a:endParaRPr lang="en-US" dirty="0"/>
          </a:p>
        </p:txBody>
      </p:sp>
      <p:sp>
        <p:nvSpPr>
          <p:cNvPr id="32" name="Slide Number Placeholder 31"/>
          <p:cNvSpPr>
            <a:spLocks noGrp="1"/>
          </p:cNvSpPr>
          <p:nvPr>
            <p:ph type="sldNum" sz="quarter" idx="12"/>
          </p:nvPr>
        </p:nvSpPr>
        <p:spPr/>
        <p:txBody>
          <a:bodyPr/>
          <a:lstStyle/>
          <a:p>
            <a:fld id="{7278E106-62EC-41F2-90B3-FDFD6CA56EC6}" type="slidenum">
              <a:rPr lang="en-US" smtClean="0"/>
              <a:pPr/>
              <a:t>16</a:t>
            </a:fld>
            <a:endParaRPr lang="en-US" dirty="0"/>
          </a:p>
        </p:txBody>
      </p:sp>
      <p:sp>
        <p:nvSpPr>
          <p:cNvPr id="47" name="Footer Placeholder 46"/>
          <p:cNvSpPr>
            <a:spLocks noGrp="1"/>
          </p:cNvSpPr>
          <p:nvPr>
            <p:ph type="ftr" sz="quarter" idx="11"/>
          </p:nvPr>
        </p:nvSpPr>
        <p:spPr/>
        <p:txBody>
          <a:bodyPr/>
          <a:lstStyle/>
          <a:p>
            <a:r>
              <a:rPr lang="en-US" dirty="0" smtClean="0"/>
              <a:t>SONI COMPUTER CLASSES</a:t>
            </a:r>
            <a:endParaRPr lang="en-US" dirty="0"/>
          </a:p>
        </p:txBody>
      </p:sp>
    </p:spTree>
  </p:cSld>
  <p:clrMapOvr>
    <a:masterClrMapping/>
  </p:clrMapOvr>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rot="-1620000">
            <a:off x="2345776" y="2844596"/>
            <a:ext cx="4648200" cy="1323439"/>
          </a:xfrm>
          <a:prstGeom prst="rect">
            <a:avLst/>
          </a:prstGeom>
          <a:noFill/>
          <a:effectLst>
            <a:outerShdw sx="156000" sy="156000" rotWithShape="0">
              <a:schemeClr val="bg2">
                <a:lumMod val="90000"/>
                <a:alpha val="27000"/>
              </a:schemeClr>
            </a:outerShdw>
          </a:effectLst>
        </p:spPr>
        <p:txBody>
          <a:bodyPr wrap="square" rtlCol="0">
            <a:spAutoFit/>
          </a:bodyPr>
          <a:lstStyle/>
          <a:p>
            <a:r>
              <a:rPr lang="en-US" sz="4000" dirty="0" smtClean="0">
                <a:solidFill>
                  <a:srgbClr val="FDE1BF"/>
                </a:solidFill>
              </a:rPr>
              <a:t> Ravi Kant </a:t>
            </a:r>
            <a:r>
              <a:rPr lang="en-US" sz="4000" dirty="0" err="1" smtClean="0">
                <a:solidFill>
                  <a:srgbClr val="FDE1BF"/>
                </a:solidFill>
              </a:rPr>
              <a:t>Soni</a:t>
            </a:r>
            <a:r>
              <a:rPr lang="en-US" sz="4000" dirty="0" smtClean="0">
                <a:solidFill>
                  <a:srgbClr val="FDE1BF"/>
                </a:solidFill>
              </a:rPr>
              <a:t> +918269000074</a:t>
            </a:r>
            <a:endParaRPr lang="en-US" sz="4000" dirty="0">
              <a:solidFill>
                <a:srgbClr val="FDE1BF"/>
              </a:solidFill>
            </a:endParaRPr>
          </a:p>
        </p:txBody>
      </p:sp>
      <p:sp>
        <p:nvSpPr>
          <p:cNvPr id="27" name="TextBox 26"/>
          <p:cNvSpPr txBox="1"/>
          <p:nvPr/>
        </p:nvSpPr>
        <p:spPr>
          <a:xfrm>
            <a:off x="76200" y="2133600"/>
            <a:ext cx="8915400" cy="1231106"/>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endParaRPr lang="en-US" sz="5400" b="1" dirty="0" smtClean="0">
              <a:solidFill>
                <a:schemeClr val="tx1"/>
              </a:solidFill>
            </a:endParaRPr>
          </a:p>
          <a:p>
            <a:pPr algn="ctr"/>
            <a:r>
              <a:rPr lang="en-US" sz="2000" dirty="0" smtClean="0">
                <a:solidFill>
                  <a:srgbClr val="00B050"/>
                </a:solidFill>
              </a:rPr>
              <a:t>Result : Allow to only 172.24.0.0 N/W and deny to all other network </a:t>
            </a:r>
          </a:p>
        </p:txBody>
      </p:sp>
      <p:sp>
        <p:nvSpPr>
          <p:cNvPr id="4" name="Freeform 3"/>
          <p:cNvSpPr/>
          <p:nvPr/>
        </p:nvSpPr>
        <p:spPr>
          <a:xfrm>
            <a:off x="0" y="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5" name="Picture 4" descr="images1.jpg"/>
          <p:cNvPicPr>
            <a:picLocks noChangeAspect="1"/>
          </p:cNvPicPr>
          <p:nvPr/>
        </p:nvPicPr>
        <p:blipFill>
          <a:blip r:embed="rId3"/>
          <a:stretch>
            <a:fillRect/>
          </a:stretch>
        </p:blipFill>
        <p:spPr>
          <a:xfrm>
            <a:off x="1" y="-38100"/>
            <a:ext cx="617714" cy="571500"/>
          </a:xfrm>
          <a:prstGeom prst="rect">
            <a:avLst/>
          </a:prstGeom>
        </p:spPr>
      </p:pic>
      <p:sp>
        <p:nvSpPr>
          <p:cNvPr id="6" name="Freeform 5"/>
          <p:cNvSpPr/>
          <p:nvPr/>
        </p:nvSpPr>
        <p:spPr>
          <a:xfrm>
            <a:off x="0" y="632460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TextBox 6"/>
          <p:cNvSpPr txBox="1"/>
          <p:nvPr/>
        </p:nvSpPr>
        <p:spPr>
          <a:xfrm>
            <a:off x="5257800" y="6488668"/>
            <a:ext cx="4343400" cy="369332"/>
          </a:xfrm>
          <a:custGeom>
            <a:avLst/>
            <a:gdLst>
              <a:gd name="connsiteX0" fmla="*/ 0 w 4343400"/>
              <a:gd name="connsiteY0" fmla="*/ 0 h 369332"/>
              <a:gd name="connsiteX1" fmla="*/ 4343400 w 4343400"/>
              <a:gd name="connsiteY1" fmla="*/ 0 h 369332"/>
              <a:gd name="connsiteX2" fmla="*/ 4343400 w 4343400"/>
              <a:gd name="connsiteY2" fmla="*/ 369332 h 369332"/>
              <a:gd name="connsiteX3" fmla="*/ 0 w 4343400"/>
              <a:gd name="connsiteY3" fmla="*/ 369332 h 369332"/>
              <a:gd name="connsiteX4" fmla="*/ 0 w 4343400"/>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369332">
                <a:moveTo>
                  <a:pt x="0" y="0"/>
                </a:moveTo>
                <a:lnTo>
                  <a:pt x="4343400" y="0"/>
                </a:lnTo>
                <a:lnTo>
                  <a:pt x="4343400" y="369332"/>
                </a:lnTo>
                <a:lnTo>
                  <a:pt x="0" y="369332"/>
                </a:lnTo>
                <a:lnTo>
                  <a:pt x="0" y="0"/>
                </a:lnTo>
                <a:close/>
              </a:path>
            </a:pathLst>
          </a:custGeom>
          <a:noFill/>
        </p:spPr>
        <p:txBody>
          <a:bodyPr wrap="square" rtlCol="0">
            <a:spAutoFit/>
          </a:bodyPr>
          <a:lstStyle/>
          <a:p>
            <a:r>
              <a:rPr lang="en-US" dirty="0" smtClean="0"/>
              <a:t> Ravi Kant </a:t>
            </a:r>
            <a:r>
              <a:rPr lang="en-US" dirty="0" err="1" smtClean="0"/>
              <a:t>Soni</a:t>
            </a:r>
            <a:r>
              <a:rPr lang="en-US" dirty="0" smtClean="0"/>
              <a:t> +918269000074</a:t>
            </a:r>
            <a:endParaRPr lang="en-US" dirty="0"/>
          </a:p>
        </p:txBody>
      </p:sp>
      <p:sp>
        <p:nvSpPr>
          <p:cNvPr id="8" name="Slide Number Placeholder 7"/>
          <p:cNvSpPr>
            <a:spLocks noGrp="1"/>
          </p:cNvSpPr>
          <p:nvPr>
            <p:ph type="sldNum" sz="quarter" idx="12"/>
          </p:nvPr>
        </p:nvSpPr>
        <p:spPr/>
        <p:txBody>
          <a:bodyPr/>
          <a:lstStyle/>
          <a:p>
            <a:fld id="{7278E106-62EC-41F2-90B3-FDFD6CA56EC6}" type="slidenum">
              <a:rPr lang="en-US" smtClean="0"/>
              <a:pPr/>
              <a:t>160</a:t>
            </a:fld>
            <a:endParaRPr lang="en-US" dirty="0"/>
          </a:p>
        </p:txBody>
      </p:sp>
      <p:sp>
        <p:nvSpPr>
          <p:cNvPr id="23" name="TextBox 22"/>
          <p:cNvSpPr txBox="1"/>
          <p:nvPr/>
        </p:nvSpPr>
        <p:spPr>
          <a:xfrm>
            <a:off x="152400" y="2138065"/>
            <a:ext cx="4572000" cy="646331"/>
          </a:xfrm>
          <a:prstGeom prst="rect">
            <a:avLst/>
          </a:prstGeom>
          <a:noFill/>
        </p:spPr>
        <p:txBody>
          <a:bodyPr wrap="square" rtlCol="0">
            <a:spAutoFit/>
          </a:bodyPr>
          <a:lstStyle/>
          <a:p>
            <a:r>
              <a:rPr lang="en-US" dirty="0" smtClean="0"/>
              <a:t>[root@station1 /]#  vim  /etc/</a:t>
            </a:r>
            <a:r>
              <a:rPr lang="en-US" dirty="0" err="1" smtClean="0"/>
              <a:t>hosts.allow</a:t>
            </a:r>
            <a:endParaRPr lang="en-US" dirty="0" smtClean="0"/>
          </a:p>
          <a:p>
            <a:r>
              <a:rPr lang="en-US" dirty="0" err="1" smtClean="0"/>
              <a:t>sshd</a:t>
            </a:r>
            <a:r>
              <a:rPr lang="en-US" dirty="0" smtClean="0"/>
              <a:t>:	172.24.0.0/255.255.0.0</a:t>
            </a:r>
            <a:endParaRPr lang="en-US" dirty="0"/>
          </a:p>
        </p:txBody>
      </p:sp>
      <p:sp>
        <p:nvSpPr>
          <p:cNvPr id="24" name="TextBox 23"/>
          <p:cNvSpPr txBox="1"/>
          <p:nvPr/>
        </p:nvSpPr>
        <p:spPr>
          <a:xfrm>
            <a:off x="4876800" y="2173069"/>
            <a:ext cx="4572000" cy="646331"/>
          </a:xfrm>
          <a:prstGeom prst="rect">
            <a:avLst/>
          </a:prstGeom>
          <a:noFill/>
        </p:spPr>
        <p:txBody>
          <a:bodyPr wrap="square" rtlCol="0">
            <a:spAutoFit/>
          </a:bodyPr>
          <a:lstStyle/>
          <a:p>
            <a:r>
              <a:rPr lang="en-US" dirty="0" smtClean="0"/>
              <a:t>[root@station1 /]#  vim  /etc/</a:t>
            </a:r>
            <a:r>
              <a:rPr lang="en-US" dirty="0" err="1" smtClean="0"/>
              <a:t>hosts.deny</a:t>
            </a:r>
            <a:endParaRPr lang="en-US" dirty="0" smtClean="0"/>
          </a:p>
          <a:p>
            <a:r>
              <a:rPr lang="en-US" dirty="0" err="1" smtClean="0"/>
              <a:t>sshd</a:t>
            </a:r>
            <a:r>
              <a:rPr lang="en-US" dirty="0" smtClean="0"/>
              <a:t>:	ALL</a:t>
            </a:r>
            <a:endParaRPr lang="en-US" dirty="0"/>
          </a:p>
        </p:txBody>
      </p:sp>
      <p:sp>
        <p:nvSpPr>
          <p:cNvPr id="33" name="TextBox 32"/>
          <p:cNvSpPr txBox="1"/>
          <p:nvPr/>
        </p:nvSpPr>
        <p:spPr>
          <a:xfrm>
            <a:off x="0" y="0"/>
            <a:ext cx="9144000" cy="461665"/>
          </a:xfrm>
          <a:prstGeom prst="rect">
            <a:avLst/>
          </a:prstGeom>
          <a:noFill/>
        </p:spPr>
        <p:txBody>
          <a:bodyPr wrap="square" rtlCol="0">
            <a:spAutoFit/>
          </a:bodyPr>
          <a:lstStyle/>
          <a:p>
            <a:pPr algn="ctr"/>
            <a:r>
              <a:rPr lang="en-US" sz="2400" b="1" dirty="0" smtClean="0">
                <a:solidFill>
                  <a:schemeClr val="bg1"/>
                </a:solidFill>
              </a:rPr>
              <a:t>TCP WRAPPER CONFIGURATION</a:t>
            </a:r>
            <a:endParaRPr lang="en-US" sz="2400" b="1" dirty="0">
              <a:solidFill>
                <a:schemeClr val="bg1"/>
              </a:solidFill>
            </a:endParaRPr>
          </a:p>
        </p:txBody>
      </p:sp>
      <p:sp>
        <p:nvSpPr>
          <p:cNvPr id="16" name="TextBox 15"/>
          <p:cNvSpPr txBox="1"/>
          <p:nvPr/>
        </p:nvSpPr>
        <p:spPr>
          <a:xfrm>
            <a:off x="76200" y="3505200"/>
            <a:ext cx="8915400" cy="1231106"/>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endParaRPr lang="en-US" sz="5400" b="1" dirty="0" smtClean="0">
              <a:solidFill>
                <a:schemeClr val="tx1"/>
              </a:solidFill>
            </a:endParaRPr>
          </a:p>
          <a:p>
            <a:pPr algn="ctr"/>
            <a:r>
              <a:rPr lang="en-US" sz="2000" dirty="0" smtClean="0">
                <a:solidFill>
                  <a:srgbClr val="00B050"/>
                </a:solidFill>
              </a:rPr>
              <a:t>Result : Allow to all N/W and deny to 172.24.0.1 IP</a:t>
            </a:r>
          </a:p>
        </p:txBody>
      </p:sp>
      <p:sp>
        <p:nvSpPr>
          <p:cNvPr id="17" name="TextBox 16"/>
          <p:cNvSpPr txBox="1"/>
          <p:nvPr/>
        </p:nvSpPr>
        <p:spPr>
          <a:xfrm>
            <a:off x="76200" y="3509665"/>
            <a:ext cx="4572000" cy="646331"/>
          </a:xfrm>
          <a:prstGeom prst="rect">
            <a:avLst/>
          </a:prstGeom>
          <a:noFill/>
        </p:spPr>
        <p:txBody>
          <a:bodyPr wrap="square" rtlCol="0">
            <a:spAutoFit/>
          </a:bodyPr>
          <a:lstStyle/>
          <a:p>
            <a:r>
              <a:rPr lang="en-US" dirty="0" smtClean="0"/>
              <a:t>[root@station1 /]#  vim  /etc/</a:t>
            </a:r>
            <a:r>
              <a:rPr lang="en-US" dirty="0" err="1" smtClean="0"/>
              <a:t>hosts.allow</a:t>
            </a:r>
            <a:endParaRPr lang="en-US" dirty="0" smtClean="0"/>
          </a:p>
          <a:p>
            <a:r>
              <a:rPr lang="en-US" dirty="0" err="1" smtClean="0"/>
              <a:t>sshd</a:t>
            </a:r>
            <a:r>
              <a:rPr lang="en-US" dirty="0" smtClean="0"/>
              <a:t>:	ALL	EXCEPT      172.24.0.1</a:t>
            </a:r>
            <a:endParaRPr lang="en-US" dirty="0"/>
          </a:p>
        </p:txBody>
      </p:sp>
      <p:sp>
        <p:nvSpPr>
          <p:cNvPr id="19" name="TextBox 18"/>
          <p:cNvSpPr txBox="1"/>
          <p:nvPr/>
        </p:nvSpPr>
        <p:spPr>
          <a:xfrm>
            <a:off x="4876800" y="3544669"/>
            <a:ext cx="4572000" cy="646331"/>
          </a:xfrm>
          <a:prstGeom prst="rect">
            <a:avLst/>
          </a:prstGeom>
          <a:noFill/>
        </p:spPr>
        <p:txBody>
          <a:bodyPr wrap="square" rtlCol="0">
            <a:spAutoFit/>
          </a:bodyPr>
          <a:lstStyle/>
          <a:p>
            <a:r>
              <a:rPr lang="en-US" dirty="0" smtClean="0"/>
              <a:t>[root@station1 /]#  vim  /etc/</a:t>
            </a:r>
            <a:r>
              <a:rPr lang="en-US" dirty="0" err="1" smtClean="0"/>
              <a:t>hosts.deny</a:t>
            </a:r>
            <a:endParaRPr lang="en-US" dirty="0" smtClean="0"/>
          </a:p>
          <a:p>
            <a:r>
              <a:rPr lang="en-US" dirty="0" err="1" smtClean="0"/>
              <a:t>sshd</a:t>
            </a:r>
            <a:r>
              <a:rPr lang="en-US" dirty="0" smtClean="0"/>
              <a:t>:	172.24.0.1</a:t>
            </a:r>
            <a:endParaRPr lang="en-US" dirty="0"/>
          </a:p>
        </p:txBody>
      </p:sp>
      <p:sp>
        <p:nvSpPr>
          <p:cNvPr id="29" name="TextBox 28"/>
          <p:cNvSpPr txBox="1"/>
          <p:nvPr/>
        </p:nvSpPr>
        <p:spPr>
          <a:xfrm>
            <a:off x="76200" y="4941094"/>
            <a:ext cx="8915400" cy="1231106"/>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endParaRPr lang="en-US" sz="5400" b="1" dirty="0" smtClean="0">
              <a:solidFill>
                <a:schemeClr val="tx1"/>
              </a:solidFill>
            </a:endParaRPr>
          </a:p>
          <a:p>
            <a:pPr algn="ctr"/>
            <a:r>
              <a:rPr lang="en-US" sz="2000" dirty="0" smtClean="0">
                <a:solidFill>
                  <a:srgbClr val="00B050"/>
                </a:solidFill>
              </a:rPr>
              <a:t>Result : Allow to all N/W and deny to 172.24.0.1  172.24.0.2   IP  </a:t>
            </a:r>
          </a:p>
        </p:txBody>
      </p:sp>
      <p:sp>
        <p:nvSpPr>
          <p:cNvPr id="30" name="TextBox 29"/>
          <p:cNvSpPr txBox="1"/>
          <p:nvPr/>
        </p:nvSpPr>
        <p:spPr>
          <a:xfrm>
            <a:off x="76200" y="4945559"/>
            <a:ext cx="4648200" cy="646331"/>
          </a:xfrm>
          <a:prstGeom prst="rect">
            <a:avLst/>
          </a:prstGeom>
          <a:noFill/>
        </p:spPr>
        <p:txBody>
          <a:bodyPr wrap="square" rtlCol="0">
            <a:spAutoFit/>
          </a:bodyPr>
          <a:lstStyle/>
          <a:p>
            <a:r>
              <a:rPr lang="en-US" dirty="0" smtClean="0"/>
              <a:t>[root@station1 /]#  vim  /etc/</a:t>
            </a:r>
            <a:r>
              <a:rPr lang="en-US" dirty="0" err="1" smtClean="0"/>
              <a:t>hosts.allow</a:t>
            </a:r>
            <a:endParaRPr lang="en-US" dirty="0" smtClean="0"/>
          </a:p>
          <a:p>
            <a:r>
              <a:rPr lang="en-US" dirty="0" err="1" smtClean="0"/>
              <a:t>sshd</a:t>
            </a:r>
            <a:r>
              <a:rPr lang="en-US" dirty="0" smtClean="0"/>
              <a:t>:	ALL    EXCEPT    172.24.0.1  172.24.0.2</a:t>
            </a:r>
            <a:endParaRPr lang="en-US" dirty="0"/>
          </a:p>
        </p:txBody>
      </p:sp>
      <p:sp>
        <p:nvSpPr>
          <p:cNvPr id="31" name="TextBox 30"/>
          <p:cNvSpPr txBox="1"/>
          <p:nvPr/>
        </p:nvSpPr>
        <p:spPr>
          <a:xfrm>
            <a:off x="4876800" y="4980563"/>
            <a:ext cx="4572000" cy="646331"/>
          </a:xfrm>
          <a:prstGeom prst="rect">
            <a:avLst/>
          </a:prstGeom>
          <a:noFill/>
        </p:spPr>
        <p:txBody>
          <a:bodyPr wrap="square" rtlCol="0">
            <a:spAutoFit/>
          </a:bodyPr>
          <a:lstStyle/>
          <a:p>
            <a:r>
              <a:rPr lang="en-US" dirty="0" smtClean="0"/>
              <a:t>[root@station1 /]#  vim  /etc/</a:t>
            </a:r>
            <a:r>
              <a:rPr lang="en-US" dirty="0" err="1" smtClean="0"/>
              <a:t>hosts.deny</a:t>
            </a:r>
            <a:endParaRPr lang="en-US" dirty="0" smtClean="0"/>
          </a:p>
          <a:p>
            <a:r>
              <a:rPr lang="en-US" dirty="0" err="1" smtClean="0"/>
              <a:t>sshd</a:t>
            </a:r>
            <a:r>
              <a:rPr lang="en-US" dirty="0" smtClean="0"/>
              <a:t>:	172.24.0.1   172.24.0.2</a:t>
            </a:r>
            <a:endParaRPr lang="en-US" dirty="0"/>
          </a:p>
        </p:txBody>
      </p:sp>
      <p:sp>
        <p:nvSpPr>
          <p:cNvPr id="18" name="TextBox 17"/>
          <p:cNvSpPr txBox="1"/>
          <p:nvPr/>
        </p:nvSpPr>
        <p:spPr>
          <a:xfrm>
            <a:off x="76200" y="685800"/>
            <a:ext cx="8915400" cy="1261884"/>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endParaRPr lang="en-US" sz="3600" b="1" dirty="0" smtClean="0">
              <a:solidFill>
                <a:schemeClr val="tx1"/>
              </a:solidFill>
            </a:endParaRPr>
          </a:p>
          <a:p>
            <a:pPr algn="ctr"/>
            <a:endParaRPr lang="en-US" sz="2000" dirty="0" smtClean="0"/>
          </a:p>
          <a:p>
            <a:pPr algn="ctr"/>
            <a:r>
              <a:rPr lang="en-US" sz="2000" dirty="0" smtClean="0">
                <a:solidFill>
                  <a:srgbClr val="00B050"/>
                </a:solidFill>
              </a:rPr>
              <a:t>Result : Allow to only 172.24.0.1 IP and deny to all other network and IP</a:t>
            </a:r>
          </a:p>
        </p:txBody>
      </p:sp>
      <p:sp>
        <p:nvSpPr>
          <p:cNvPr id="20" name="TextBox 19"/>
          <p:cNvSpPr txBox="1"/>
          <p:nvPr/>
        </p:nvSpPr>
        <p:spPr>
          <a:xfrm>
            <a:off x="152400" y="690265"/>
            <a:ext cx="4572000" cy="646331"/>
          </a:xfrm>
          <a:prstGeom prst="rect">
            <a:avLst/>
          </a:prstGeom>
          <a:noFill/>
        </p:spPr>
        <p:txBody>
          <a:bodyPr wrap="square" rtlCol="0">
            <a:spAutoFit/>
          </a:bodyPr>
          <a:lstStyle/>
          <a:p>
            <a:r>
              <a:rPr lang="en-US" dirty="0" smtClean="0"/>
              <a:t>[root@station1 /]# vim  /etc/</a:t>
            </a:r>
            <a:r>
              <a:rPr lang="en-US" dirty="0" err="1" smtClean="0"/>
              <a:t>hosts.allow</a:t>
            </a:r>
            <a:endParaRPr lang="en-US" dirty="0" smtClean="0"/>
          </a:p>
          <a:p>
            <a:r>
              <a:rPr lang="en-US" dirty="0" err="1" smtClean="0"/>
              <a:t>sshd</a:t>
            </a:r>
            <a:r>
              <a:rPr lang="en-US" dirty="0" smtClean="0"/>
              <a:t>: 172.24.0.1</a:t>
            </a:r>
            <a:endParaRPr lang="en-US" dirty="0"/>
          </a:p>
        </p:txBody>
      </p:sp>
      <p:sp>
        <p:nvSpPr>
          <p:cNvPr id="21" name="TextBox 20"/>
          <p:cNvSpPr txBox="1"/>
          <p:nvPr/>
        </p:nvSpPr>
        <p:spPr>
          <a:xfrm>
            <a:off x="4724400" y="690265"/>
            <a:ext cx="4572000" cy="646331"/>
          </a:xfrm>
          <a:prstGeom prst="rect">
            <a:avLst/>
          </a:prstGeom>
          <a:noFill/>
        </p:spPr>
        <p:txBody>
          <a:bodyPr wrap="square" rtlCol="0">
            <a:spAutoFit/>
          </a:bodyPr>
          <a:lstStyle/>
          <a:p>
            <a:r>
              <a:rPr lang="en-US" dirty="0" smtClean="0"/>
              <a:t>[root@station1 /]# vim  /etc/</a:t>
            </a:r>
            <a:r>
              <a:rPr lang="en-US" dirty="0" err="1" smtClean="0"/>
              <a:t>hosts.deny</a:t>
            </a:r>
            <a:endParaRPr lang="en-US" dirty="0" smtClean="0"/>
          </a:p>
          <a:p>
            <a:r>
              <a:rPr lang="en-US" dirty="0" err="1" smtClean="0"/>
              <a:t>sshd</a:t>
            </a:r>
            <a:r>
              <a:rPr lang="en-US" dirty="0" smtClean="0"/>
              <a:t>:	ALL</a:t>
            </a:r>
            <a:endParaRPr lang="en-US" dirty="0"/>
          </a:p>
        </p:txBody>
      </p:sp>
      <p:sp>
        <p:nvSpPr>
          <p:cNvPr id="22" name="TextBox 21"/>
          <p:cNvSpPr txBox="1"/>
          <p:nvPr/>
        </p:nvSpPr>
        <p:spPr>
          <a:xfrm>
            <a:off x="8686800" y="6093023"/>
            <a:ext cx="838200" cy="307777"/>
          </a:xfrm>
          <a:prstGeom prst="rect">
            <a:avLst/>
          </a:prstGeom>
          <a:noFill/>
        </p:spPr>
        <p:txBody>
          <a:bodyPr wrap="square" rtlCol="0">
            <a:spAutoFit/>
          </a:bodyPr>
          <a:lstStyle/>
          <a:p>
            <a:r>
              <a:rPr lang="en-US" sz="1400" b="1" dirty="0" smtClean="0"/>
              <a:t>END</a:t>
            </a:r>
            <a:endParaRPr lang="en-US" sz="1400" b="1" dirty="0"/>
          </a:p>
        </p:txBody>
      </p:sp>
      <p:sp>
        <p:nvSpPr>
          <p:cNvPr id="25" name="Footer Placeholder 24"/>
          <p:cNvSpPr>
            <a:spLocks noGrp="1"/>
          </p:cNvSpPr>
          <p:nvPr>
            <p:ph type="ftr" sz="quarter" idx="11"/>
          </p:nvPr>
        </p:nvSpPr>
        <p:spPr/>
        <p:txBody>
          <a:bodyPr/>
          <a:lstStyle/>
          <a:p>
            <a:r>
              <a:rPr lang="en-US" dirty="0" smtClean="0"/>
              <a:t>SONI COMPUTER CLASSES</a:t>
            </a:r>
            <a:endParaRPr lang="en-US" dirty="0"/>
          </a:p>
        </p:txBody>
      </p:sp>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rot="-1620000">
            <a:off x="2345776" y="2844596"/>
            <a:ext cx="4648200" cy="1323439"/>
          </a:xfrm>
          <a:prstGeom prst="rect">
            <a:avLst/>
          </a:prstGeom>
          <a:noFill/>
          <a:effectLst>
            <a:outerShdw sx="156000" sy="156000" rotWithShape="0">
              <a:schemeClr val="bg2">
                <a:lumMod val="90000"/>
                <a:alpha val="27000"/>
              </a:schemeClr>
            </a:outerShdw>
          </a:effectLst>
        </p:spPr>
        <p:txBody>
          <a:bodyPr wrap="square" rtlCol="0">
            <a:spAutoFit/>
          </a:bodyPr>
          <a:lstStyle/>
          <a:p>
            <a:r>
              <a:rPr lang="en-US" sz="4000" dirty="0" smtClean="0">
                <a:solidFill>
                  <a:srgbClr val="FDE1BF"/>
                </a:solidFill>
              </a:rPr>
              <a:t> Ravi Kant </a:t>
            </a:r>
            <a:r>
              <a:rPr lang="en-US" sz="4000" dirty="0" err="1" smtClean="0">
                <a:solidFill>
                  <a:srgbClr val="FDE1BF"/>
                </a:solidFill>
              </a:rPr>
              <a:t>Soni</a:t>
            </a:r>
            <a:r>
              <a:rPr lang="en-US" sz="4000" dirty="0" smtClean="0">
                <a:solidFill>
                  <a:srgbClr val="FDE1BF"/>
                </a:solidFill>
              </a:rPr>
              <a:t> +918269000074</a:t>
            </a:r>
            <a:endParaRPr lang="en-US" sz="4000" dirty="0">
              <a:solidFill>
                <a:srgbClr val="FDE1BF"/>
              </a:solidFill>
            </a:endParaRPr>
          </a:p>
        </p:txBody>
      </p:sp>
      <p:sp>
        <p:nvSpPr>
          <p:cNvPr id="4" name="Freeform 3"/>
          <p:cNvSpPr/>
          <p:nvPr/>
        </p:nvSpPr>
        <p:spPr>
          <a:xfrm>
            <a:off x="0" y="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5" name="Picture 4" descr="images1.jpg"/>
          <p:cNvPicPr>
            <a:picLocks noChangeAspect="1"/>
          </p:cNvPicPr>
          <p:nvPr/>
        </p:nvPicPr>
        <p:blipFill>
          <a:blip r:embed="rId3"/>
          <a:stretch>
            <a:fillRect/>
          </a:stretch>
        </p:blipFill>
        <p:spPr>
          <a:xfrm>
            <a:off x="1" y="-38100"/>
            <a:ext cx="617714" cy="571500"/>
          </a:xfrm>
          <a:prstGeom prst="rect">
            <a:avLst/>
          </a:prstGeom>
        </p:spPr>
      </p:pic>
      <p:sp>
        <p:nvSpPr>
          <p:cNvPr id="6" name="Freeform 5"/>
          <p:cNvSpPr/>
          <p:nvPr/>
        </p:nvSpPr>
        <p:spPr>
          <a:xfrm>
            <a:off x="0" y="632460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TextBox 6"/>
          <p:cNvSpPr txBox="1"/>
          <p:nvPr/>
        </p:nvSpPr>
        <p:spPr>
          <a:xfrm>
            <a:off x="5257800" y="6488668"/>
            <a:ext cx="4343400" cy="369332"/>
          </a:xfrm>
          <a:custGeom>
            <a:avLst/>
            <a:gdLst>
              <a:gd name="connsiteX0" fmla="*/ 0 w 4343400"/>
              <a:gd name="connsiteY0" fmla="*/ 0 h 369332"/>
              <a:gd name="connsiteX1" fmla="*/ 4343400 w 4343400"/>
              <a:gd name="connsiteY1" fmla="*/ 0 h 369332"/>
              <a:gd name="connsiteX2" fmla="*/ 4343400 w 4343400"/>
              <a:gd name="connsiteY2" fmla="*/ 369332 h 369332"/>
              <a:gd name="connsiteX3" fmla="*/ 0 w 4343400"/>
              <a:gd name="connsiteY3" fmla="*/ 369332 h 369332"/>
              <a:gd name="connsiteX4" fmla="*/ 0 w 4343400"/>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369332">
                <a:moveTo>
                  <a:pt x="0" y="0"/>
                </a:moveTo>
                <a:lnTo>
                  <a:pt x="4343400" y="0"/>
                </a:lnTo>
                <a:lnTo>
                  <a:pt x="4343400" y="369332"/>
                </a:lnTo>
                <a:lnTo>
                  <a:pt x="0" y="369332"/>
                </a:lnTo>
                <a:lnTo>
                  <a:pt x="0" y="0"/>
                </a:lnTo>
                <a:close/>
              </a:path>
            </a:pathLst>
          </a:custGeom>
          <a:noFill/>
        </p:spPr>
        <p:txBody>
          <a:bodyPr wrap="square" rtlCol="0">
            <a:spAutoFit/>
          </a:bodyPr>
          <a:lstStyle/>
          <a:p>
            <a:r>
              <a:rPr lang="en-US" dirty="0" smtClean="0"/>
              <a:t> Ravi Kant </a:t>
            </a:r>
            <a:r>
              <a:rPr lang="en-US" dirty="0" err="1" smtClean="0"/>
              <a:t>Soni</a:t>
            </a:r>
            <a:r>
              <a:rPr lang="en-US" dirty="0" smtClean="0"/>
              <a:t> +918269000074</a:t>
            </a:r>
            <a:endParaRPr lang="en-US" dirty="0"/>
          </a:p>
        </p:txBody>
      </p:sp>
      <p:sp>
        <p:nvSpPr>
          <p:cNvPr id="8" name="Slide Number Placeholder 7"/>
          <p:cNvSpPr>
            <a:spLocks noGrp="1"/>
          </p:cNvSpPr>
          <p:nvPr>
            <p:ph type="sldNum" sz="quarter" idx="12"/>
          </p:nvPr>
        </p:nvSpPr>
        <p:spPr/>
        <p:txBody>
          <a:bodyPr/>
          <a:lstStyle/>
          <a:p>
            <a:fld id="{7278E106-62EC-41F2-90B3-FDFD6CA56EC6}" type="slidenum">
              <a:rPr lang="en-US" smtClean="0"/>
              <a:pPr/>
              <a:t>161</a:t>
            </a:fld>
            <a:endParaRPr lang="en-US" dirty="0"/>
          </a:p>
        </p:txBody>
      </p:sp>
      <p:sp>
        <p:nvSpPr>
          <p:cNvPr id="33" name="TextBox 32"/>
          <p:cNvSpPr txBox="1"/>
          <p:nvPr/>
        </p:nvSpPr>
        <p:spPr>
          <a:xfrm>
            <a:off x="0" y="71735"/>
            <a:ext cx="9144000" cy="461665"/>
          </a:xfrm>
          <a:prstGeom prst="rect">
            <a:avLst/>
          </a:prstGeom>
          <a:noFill/>
        </p:spPr>
        <p:txBody>
          <a:bodyPr wrap="square" rtlCol="0">
            <a:spAutoFit/>
          </a:bodyPr>
          <a:lstStyle/>
          <a:p>
            <a:pPr algn="ctr"/>
            <a:r>
              <a:rPr lang="en-US" sz="2400" b="1" dirty="0" smtClean="0">
                <a:solidFill>
                  <a:schemeClr val="bg1"/>
                </a:solidFill>
              </a:rPr>
              <a:t>TELNET</a:t>
            </a:r>
            <a:endParaRPr lang="en-US" sz="2400" b="1" dirty="0">
              <a:solidFill>
                <a:schemeClr val="bg1"/>
              </a:solidFill>
            </a:endParaRPr>
          </a:p>
        </p:txBody>
      </p:sp>
      <p:sp>
        <p:nvSpPr>
          <p:cNvPr id="13" name="TextBox 12"/>
          <p:cNvSpPr txBox="1"/>
          <p:nvPr/>
        </p:nvSpPr>
        <p:spPr>
          <a:xfrm>
            <a:off x="152400" y="990600"/>
            <a:ext cx="8839200" cy="1815882"/>
          </a:xfrm>
          <a:prstGeom prst="rect">
            <a:avLst/>
          </a:prstGeom>
          <a:noFill/>
        </p:spPr>
        <p:txBody>
          <a:bodyPr wrap="square" rtlCol="0">
            <a:spAutoFit/>
          </a:bodyPr>
          <a:lstStyle/>
          <a:p>
            <a:pPr algn="just"/>
            <a:r>
              <a:rPr lang="en-US" sz="1600" b="1" dirty="0" smtClean="0"/>
              <a:t>Telnet</a:t>
            </a:r>
            <a:r>
              <a:rPr lang="en-US" sz="1600" dirty="0" smtClean="0"/>
              <a:t> (teletype network) is a network protocol used on the Internet or local area networks. You can then enter commands through the Telnet program and they will be executed as if you were entering them directly on the server console. This enables you to control the server and communicate with other servers on the network. To start a Telnet session, you must log in to a server by entering a valid username and password. Telnet provides plain text authentication not a encrypted. Telnet is available on all Operating System but you have to install &amp; configure in linux OS. Root user is not allow to login in telnet . Telnet works on port no 23</a:t>
            </a:r>
          </a:p>
        </p:txBody>
      </p:sp>
      <p:pic>
        <p:nvPicPr>
          <p:cNvPr id="14" name="Picture 3"/>
          <p:cNvPicPr>
            <a:picLocks noChangeAspect="1" noChangeArrowheads="1"/>
          </p:cNvPicPr>
          <p:nvPr/>
        </p:nvPicPr>
        <p:blipFill>
          <a:blip r:embed="rId4"/>
          <a:srcRect/>
          <a:stretch>
            <a:fillRect/>
          </a:stretch>
        </p:blipFill>
        <p:spPr bwMode="auto">
          <a:xfrm>
            <a:off x="2209800" y="3124200"/>
            <a:ext cx="4762500" cy="2809875"/>
          </a:xfrm>
          <a:prstGeom prst="rect">
            <a:avLst/>
          </a:prstGeom>
          <a:noFill/>
          <a:ln w="9525">
            <a:noFill/>
            <a:miter lim="800000"/>
            <a:headEnd/>
            <a:tailEnd/>
          </a:ln>
          <a:effectLst/>
        </p:spPr>
      </p:pic>
      <p:sp>
        <p:nvSpPr>
          <p:cNvPr id="11" name="Footer Placeholder 10"/>
          <p:cNvSpPr>
            <a:spLocks noGrp="1"/>
          </p:cNvSpPr>
          <p:nvPr>
            <p:ph type="ftr" sz="quarter" idx="11"/>
          </p:nvPr>
        </p:nvSpPr>
        <p:spPr/>
        <p:txBody>
          <a:bodyPr/>
          <a:lstStyle/>
          <a:p>
            <a:r>
              <a:rPr lang="en-US" dirty="0" smtClean="0"/>
              <a:t>SONI COMPUTER CLASSES</a:t>
            </a:r>
            <a:endParaRPr lang="en-US" dirty="0"/>
          </a:p>
        </p:txBody>
      </p:sp>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rot="-1620000">
            <a:off x="2345776" y="2844596"/>
            <a:ext cx="4648200" cy="1323439"/>
          </a:xfrm>
          <a:prstGeom prst="rect">
            <a:avLst/>
          </a:prstGeom>
          <a:noFill/>
          <a:effectLst>
            <a:outerShdw sx="156000" sy="156000" rotWithShape="0">
              <a:schemeClr val="bg2">
                <a:lumMod val="90000"/>
                <a:alpha val="27000"/>
              </a:schemeClr>
            </a:outerShdw>
          </a:effectLst>
        </p:spPr>
        <p:txBody>
          <a:bodyPr wrap="square" rtlCol="0">
            <a:spAutoFit/>
          </a:bodyPr>
          <a:lstStyle/>
          <a:p>
            <a:r>
              <a:rPr lang="en-US" sz="4000" dirty="0" smtClean="0">
                <a:solidFill>
                  <a:srgbClr val="FDE1BF"/>
                </a:solidFill>
              </a:rPr>
              <a:t> Ravi Kant </a:t>
            </a:r>
            <a:r>
              <a:rPr lang="en-US" sz="4000" dirty="0" err="1" smtClean="0">
                <a:solidFill>
                  <a:srgbClr val="FDE1BF"/>
                </a:solidFill>
              </a:rPr>
              <a:t>Soni</a:t>
            </a:r>
            <a:r>
              <a:rPr lang="en-US" sz="4000" dirty="0" smtClean="0">
                <a:solidFill>
                  <a:srgbClr val="FDE1BF"/>
                </a:solidFill>
              </a:rPr>
              <a:t> +918269000074</a:t>
            </a:r>
            <a:endParaRPr lang="en-US" sz="4000" dirty="0">
              <a:solidFill>
                <a:srgbClr val="FDE1BF"/>
              </a:solidFill>
            </a:endParaRPr>
          </a:p>
        </p:txBody>
      </p:sp>
      <p:sp>
        <p:nvSpPr>
          <p:cNvPr id="4" name="Freeform 3"/>
          <p:cNvSpPr/>
          <p:nvPr/>
        </p:nvSpPr>
        <p:spPr>
          <a:xfrm>
            <a:off x="0" y="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5" name="Picture 4" descr="images1.jpg"/>
          <p:cNvPicPr>
            <a:picLocks noChangeAspect="1"/>
          </p:cNvPicPr>
          <p:nvPr/>
        </p:nvPicPr>
        <p:blipFill>
          <a:blip r:embed="rId3"/>
          <a:stretch>
            <a:fillRect/>
          </a:stretch>
        </p:blipFill>
        <p:spPr>
          <a:xfrm>
            <a:off x="1" y="-38100"/>
            <a:ext cx="617714" cy="571500"/>
          </a:xfrm>
          <a:prstGeom prst="rect">
            <a:avLst/>
          </a:prstGeom>
        </p:spPr>
      </p:pic>
      <p:sp>
        <p:nvSpPr>
          <p:cNvPr id="6" name="Freeform 5"/>
          <p:cNvSpPr/>
          <p:nvPr/>
        </p:nvSpPr>
        <p:spPr>
          <a:xfrm>
            <a:off x="0" y="632460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TextBox 6"/>
          <p:cNvSpPr txBox="1"/>
          <p:nvPr/>
        </p:nvSpPr>
        <p:spPr>
          <a:xfrm>
            <a:off x="5257800" y="6488668"/>
            <a:ext cx="4343400" cy="369332"/>
          </a:xfrm>
          <a:custGeom>
            <a:avLst/>
            <a:gdLst>
              <a:gd name="connsiteX0" fmla="*/ 0 w 4343400"/>
              <a:gd name="connsiteY0" fmla="*/ 0 h 369332"/>
              <a:gd name="connsiteX1" fmla="*/ 4343400 w 4343400"/>
              <a:gd name="connsiteY1" fmla="*/ 0 h 369332"/>
              <a:gd name="connsiteX2" fmla="*/ 4343400 w 4343400"/>
              <a:gd name="connsiteY2" fmla="*/ 369332 h 369332"/>
              <a:gd name="connsiteX3" fmla="*/ 0 w 4343400"/>
              <a:gd name="connsiteY3" fmla="*/ 369332 h 369332"/>
              <a:gd name="connsiteX4" fmla="*/ 0 w 4343400"/>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369332">
                <a:moveTo>
                  <a:pt x="0" y="0"/>
                </a:moveTo>
                <a:lnTo>
                  <a:pt x="4343400" y="0"/>
                </a:lnTo>
                <a:lnTo>
                  <a:pt x="4343400" y="369332"/>
                </a:lnTo>
                <a:lnTo>
                  <a:pt x="0" y="369332"/>
                </a:lnTo>
                <a:lnTo>
                  <a:pt x="0" y="0"/>
                </a:lnTo>
                <a:close/>
              </a:path>
            </a:pathLst>
          </a:custGeom>
          <a:noFill/>
        </p:spPr>
        <p:txBody>
          <a:bodyPr wrap="square" rtlCol="0">
            <a:spAutoFit/>
          </a:bodyPr>
          <a:lstStyle/>
          <a:p>
            <a:r>
              <a:rPr lang="en-US" dirty="0" smtClean="0"/>
              <a:t> Ravi Kant </a:t>
            </a:r>
            <a:r>
              <a:rPr lang="en-US" dirty="0" err="1" smtClean="0"/>
              <a:t>Soni</a:t>
            </a:r>
            <a:r>
              <a:rPr lang="en-US" dirty="0" smtClean="0"/>
              <a:t> +918269000074</a:t>
            </a:r>
            <a:endParaRPr lang="en-US" dirty="0"/>
          </a:p>
        </p:txBody>
      </p:sp>
      <p:sp>
        <p:nvSpPr>
          <p:cNvPr id="8" name="Slide Number Placeholder 7"/>
          <p:cNvSpPr>
            <a:spLocks noGrp="1"/>
          </p:cNvSpPr>
          <p:nvPr>
            <p:ph type="sldNum" sz="quarter" idx="12"/>
          </p:nvPr>
        </p:nvSpPr>
        <p:spPr/>
        <p:txBody>
          <a:bodyPr/>
          <a:lstStyle/>
          <a:p>
            <a:fld id="{7278E106-62EC-41F2-90B3-FDFD6CA56EC6}" type="slidenum">
              <a:rPr lang="en-US" smtClean="0"/>
              <a:pPr/>
              <a:t>162</a:t>
            </a:fld>
            <a:endParaRPr lang="en-US" dirty="0"/>
          </a:p>
        </p:txBody>
      </p:sp>
      <p:sp>
        <p:nvSpPr>
          <p:cNvPr id="14" name="TextBox 13"/>
          <p:cNvSpPr txBox="1"/>
          <p:nvPr/>
        </p:nvSpPr>
        <p:spPr>
          <a:xfrm>
            <a:off x="152400" y="1197888"/>
            <a:ext cx="8991600" cy="4247317"/>
          </a:xfrm>
          <a:prstGeom prst="rect">
            <a:avLst/>
          </a:prstGeom>
          <a:noFill/>
        </p:spPr>
        <p:txBody>
          <a:bodyPr wrap="square" rtlCol="0">
            <a:spAutoFit/>
          </a:bodyPr>
          <a:lstStyle/>
          <a:p>
            <a:r>
              <a:rPr lang="en-US" dirty="0" smtClean="0"/>
              <a:t>[root@station1 /]# yum  install   telnet*</a:t>
            </a:r>
          </a:p>
          <a:p>
            <a:r>
              <a:rPr lang="en-US" dirty="0" smtClean="0"/>
              <a:t>		For install the package of telnet</a:t>
            </a:r>
          </a:p>
          <a:p>
            <a:endParaRPr lang="en-US" dirty="0" smtClean="0"/>
          </a:p>
          <a:p>
            <a:r>
              <a:rPr lang="en-US" dirty="0" smtClean="0"/>
              <a:t>		For enable to telnet ( by default is disabled)</a:t>
            </a:r>
          </a:p>
          <a:p>
            <a:r>
              <a:rPr lang="en-US" dirty="0" smtClean="0"/>
              <a:t>[root@station1 /]# vim  /etc/</a:t>
            </a:r>
            <a:r>
              <a:rPr lang="en-US" dirty="0" err="1" smtClean="0"/>
              <a:t>xinetd.d</a:t>
            </a:r>
            <a:r>
              <a:rPr lang="en-US" dirty="0" smtClean="0"/>
              <a:t>/telnet</a:t>
            </a:r>
          </a:p>
          <a:p>
            <a:r>
              <a:rPr lang="en-US" dirty="0" smtClean="0"/>
              <a:t>		disable = yes	</a:t>
            </a:r>
          </a:p>
          <a:p>
            <a:r>
              <a:rPr lang="en-US" dirty="0" err="1" smtClean="0"/>
              <a:t>esc:wq</a:t>
            </a:r>
            <a:r>
              <a:rPr lang="en-US" dirty="0" smtClean="0"/>
              <a:t>	(save &amp; exit)</a:t>
            </a:r>
          </a:p>
          <a:p>
            <a:endParaRPr lang="en-US" dirty="0" smtClean="0"/>
          </a:p>
          <a:p>
            <a:r>
              <a:rPr lang="en-US" dirty="0" smtClean="0"/>
              <a:t>[root@station1 /]# service  </a:t>
            </a:r>
            <a:r>
              <a:rPr lang="en-US" dirty="0" err="1" smtClean="0"/>
              <a:t>xinetd</a:t>
            </a:r>
            <a:r>
              <a:rPr lang="en-US" dirty="0" smtClean="0"/>
              <a:t>   restart</a:t>
            </a:r>
          </a:p>
          <a:p>
            <a:r>
              <a:rPr lang="en-US" dirty="0" smtClean="0"/>
              <a:t>		For restart the service of telnet</a:t>
            </a:r>
          </a:p>
          <a:p>
            <a:endParaRPr lang="en-US" dirty="0" smtClean="0"/>
          </a:p>
          <a:p>
            <a:r>
              <a:rPr lang="en-US" dirty="0" smtClean="0"/>
              <a:t>[root@station1 /]# </a:t>
            </a:r>
            <a:r>
              <a:rPr lang="en-US" dirty="0" err="1" smtClean="0"/>
              <a:t>chkconfig</a:t>
            </a:r>
            <a:r>
              <a:rPr lang="en-US" dirty="0" smtClean="0"/>
              <a:t>  </a:t>
            </a:r>
            <a:r>
              <a:rPr lang="en-US" dirty="0" err="1" smtClean="0"/>
              <a:t>xinetd</a:t>
            </a:r>
            <a:r>
              <a:rPr lang="en-US" dirty="0" smtClean="0"/>
              <a:t>  on</a:t>
            </a:r>
          </a:p>
          <a:p>
            <a:r>
              <a:rPr lang="en-US" dirty="0" smtClean="0"/>
              <a:t>		For permanent on to </a:t>
            </a:r>
            <a:r>
              <a:rPr lang="en-US" dirty="0" err="1" smtClean="0"/>
              <a:t>xinetd</a:t>
            </a:r>
            <a:r>
              <a:rPr lang="en-US" dirty="0" smtClean="0"/>
              <a:t> service</a:t>
            </a:r>
          </a:p>
          <a:p>
            <a:endParaRPr lang="en-US" dirty="0" smtClean="0"/>
          </a:p>
          <a:p>
            <a:r>
              <a:rPr lang="en-US" dirty="0" smtClean="0"/>
              <a:t>						          </a:t>
            </a:r>
            <a:r>
              <a:rPr lang="en-US" b="1" dirty="0" smtClean="0"/>
              <a:t>Now switch to client machine</a:t>
            </a:r>
          </a:p>
        </p:txBody>
      </p:sp>
      <p:sp>
        <p:nvSpPr>
          <p:cNvPr id="9" name="TextBox 8"/>
          <p:cNvSpPr txBox="1"/>
          <p:nvPr/>
        </p:nvSpPr>
        <p:spPr>
          <a:xfrm>
            <a:off x="0" y="71735"/>
            <a:ext cx="9144000" cy="461665"/>
          </a:xfrm>
          <a:prstGeom prst="rect">
            <a:avLst/>
          </a:prstGeom>
          <a:noFill/>
        </p:spPr>
        <p:txBody>
          <a:bodyPr wrap="square" rtlCol="0">
            <a:spAutoFit/>
          </a:bodyPr>
          <a:lstStyle/>
          <a:p>
            <a:pPr algn="ctr"/>
            <a:r>
              <a:rPr lang="en-US" sz="2400" b="1" dirty="0" smtClean="0">
                <a:solidFill>
                  <a:schemeClr val="bg1"/>
                </a:solidFill>
              </a:rPr>
              <a:t>TELNET SERVER CONFIGURATION</a:t>
            </a:r>
            <a:endParaRPr lang="en-US" sz="2400" b="1" dirty="0">
              <a:solidFill>
                <a:schemeClr val="bg1"/>
              </a:solidFill>
            </a:endParaRPr>
          </a:p>
        </p:txBody>
      </p:sp>
      <p:sp>
        <p:nvSpPr>
          <p:cNvPr id="11" name="TextBox 10"/>
          <p:cNvSpPr txBox="1"/>
          <p:nvPr/>
        </p:nvSpPr>
        <p:spPr>
          <a:xfrm>
            <a:off x="381000" y="762000"/>
            <a:ext cx="8458200"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b="1" dirty="0" smtClean="0">
                <a:solidFill>
                  <a:srgbClr val="0000CC"/>
                </a:solidFill>
              </a:rPr>
              <a:t>For install to telnet server first configure to YUM client</a:t>
            </a:r>
          </a:p>
        </p:txBody>
      </p:sp>
      <p:sp>
        <p:nvSpPr>
          <p:cNvPr id="12" name="Footer Placeholder 11"/>
          <p:cNvSpPr>
            <a:spLocks noGrp="1"/>
          </p:cNvSpPr>
          <p:nvPr>
            <p:ph type="ftr" sz="quarter" idx="11"/>
          </p:nvPr>
        </p:nvSpPr>
        <p:spPr/>
        <p:txBody>
          <a:bodyPr/>
          <a:lstStyle/>
          <a:p>
            <a:r>
              <a:rPr lang="en-US" dirty="0" smtClean="0"/>
              <a:t>SONI COMPUTER CLASSES</a:t>
            </a:r>
            <a:endParaRPr lang="en-US" dirty="0"/>
          </a:p>
        </p:txBody>
      </p: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rot="-1620000">
            <a:off x="2345776" y="2844596"/>
            <a:ext cx="4648200" cy="1323439"/>
          </a:xfrm>
          <a:prstGeom prst="rect">
            <a:avLst/>
          </a:prstGeom>
          <a:noFill/>
          <a:effectLst>
            <a:outerShdw sx="156000" sy="156000" rotWithShape="0">
              <a:schemeClr val="bg2">
                <a:lumMod val="90000"/>
                <a:alpha val="27000"/>
              </a:schemeClr>
            </a:outerShdw>
          </a:effectLst>
        </p:spPr>
        <p:txBody>
          <a:bodyPr wrap="square" rtlCol="0">
            <a:spAutoFit/>
          </a:bodyPr>
          <a:lstStyle/>
          <a:p>
            <a:r>
              <a:rPr lang="en-US" sz="4000" dirty="0" smtClean="0">
                <a:solidFill>
                  <a:srgbClr val="FDE1BF"/>
                </a:solidFill>
              </a:rPr>
              <a:t> Ravi Kant </a:t>
            </a:r>
            <a:r>
              <a:rPr lang="en-US" sz="4000" dirty="0" err="1" smtClean="0">
                <a:solidFill>
                  <a:srgbClr val="FDE1BF"/>
                </a:solidFill>
              </a:rPr>
              <a:t>Soni</a:t>
            </a:r>
            <a:r>
              <a:rPr lang="en-US" sz="4000" dirty="0" smtClean="0">
                <a:solidFill>
                  <a:srgbClr val="FDE1BF"/>
                </a:solidFill>
              </a:rPr>
              <a:t> +918269000074</a:t>
            </a:r>
            <a:endParaRPr lang="en-US" sz="4000" dirty="0">
              <a:solidFill>
                <a:srgbClr val="FDE1BF"/>
              </a:solidFill>
            </a:endParaRPr>
          </a:p>
        </p:txBody>
      </p:sp>
      <p:sp>
        <p:nvSpPr>
          <p:cNvPr id="4" name="Freeform 3"/>
          <p:cNvSpPr/>
          <p:nvPr/>
        </p:nvSpPr>
        <p:spPr>
          <a:xfrm>
            <a:off x="0" y="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5" name="Picture 4" descr="images1.jpg"/>
          <p:cNvPicPr>
            <a:picLocks noChangeAspect="1"/>
          </p:cNvPicPr>
          <p:nvPr/>
        </p:nvPicPr>
        <p:blipFill>
          <a:blip r:embed="rId3"/>
          <a:stretch>
            <a:fillRect/>
          </a:stretch>
        </p:blipFill>
        <p:spPr>
          <a:xfrm>
            <a:off x="1" y="-38100"/>
            <a:ext cx="617714" cy="571500"/>
          </a:xfrm>
          <a:prstGeom prst="rect">
            <a:avLst/>
          </a:prstGeom>
        </p:spPr>
      </p:pic>
      <p:sp>
        <p:nvSpPr>
          <p:cNvPr id="6" name="Freeform 5"/>
          <p:cNvSpPr/>
          <p:nvPr/>
        </p:nvSpPr>
        <p:spPr>
          <a:xfrm>
            <a:off x="0" y="632460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TextBox 6"/>
          <p:cNvSpPr txBox="1"/>
          <p:nvPr/>
        </p:nvSpPr>
        <p:spPr>
          <a:xfrm>
            <a:off x="5257800" y="6488668"/>
            <a:ext cx="4343400" cy="369332"/>
          </a:xfrm>
          <a:custGeom>
            <a:avLst/>
            <a:gdLst>
              <a:gd name="connsiteX0" fmla="*/ 0 w 4343400"/>
              <a:gd name="connsiteY0" fmla="*/ 0 h 369332"/>
              <a:gd name="connsiteX1" fmla="*/ 4343400 w 4343400"/>
              <a:gd name="connsiteY1" fmla="*/ 0 h 369332"/>
              <a:gd name="connsiteX2" fmla="*/ 4343400 w 4343400"/>
              <a:gd name="connsiteY2" fmla="*/ 369332 h 369332"/>
              <a:gd name="connsiteX3" fmla="*/ 0 w 4343400"/>
              <a:gd name="connsiteY3" fmla="*/ 369332 h 369332"/>
              <a:gd name="connsiteX4" fmla="*/ 0 w 4343400"/>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369332">
                <a:moveTo>
                  <a:pt x="0" y="0"/>
                </a:moveTo>
                <a:lnTo>
                  <a:pt x="4343400" y="0"/>
                </a:lnTo>
                <a:lnTo>
                  <a:pt x="4343400" y="369332"/>
                </a:lnTo>
                <a:lnTo>
                  <a:pt x="0" y="369332"/>
                </a:lnTo>
                <a:lnTo>
                  <a:pt x="0" y="0"/>
                </a:lnTo>
                <a:close/>
              </a:path>
            </a:pathLst>
          </a:custGeom>
          <a:noFill/>
        </p:spPr>
        <p:txBody>
          <a:bodyPr wrap="square" rtlCol="0">
            <a:spAutoFit/>
          </a:bodyPr>
          <a:lstStyle/>
          <a:p>
            <a:r>
              <a:rPr lang="en-US" dirty="0" smtClean="0"/>
              <a:t> Ravi Kant </a:t>
            </a:r>
            <a:r>
              <a:rPr lang="en-US" dirty="0" err="1" smtClean="0"/>
              <a:t>Soni</a:t>
            </a:r>
            <a:r>
              <a:rPr lang="en-US" dirty="0" smtClean="0"/>
              <a:t> +918269000074</a:t>
            </a:r>
            <a:endParaRPr lang="en-US" dirty="0"/>
          </a:p>
        </p:txBody>
      </p:sp>
      <p:sp>
        <p:nvSpPr>
          <p:cNvPr id="8" name="Slide Number Placeholder 7"/>
          <p:cNvSpPr>
            <a:spLocks noGrp="1"/>
          </p:cNvSpPr>
          <p:nvPr>
            <p:ph type="sldNum" sz="quarter" idx="12"/>
          </p:nvPr>
        </p:nvSpPr>
        <p:spPr/>
        <p:txBody>
          <a:bodyPr/>
          <a:lstStyle/>
          <a:p>
            <a:fld id="{7278E106-62EC-41F2-90B3-FDFD6CA56EC6}" type="slidenum">
              <a:rPr lang="en-US" smtClean="0"/>
              <a:pPr/>
              <a:t>163</a:t>
            </a:fld>
            <a:endParaRPr lang="en-US" dirty="0"/>
          </a:p>
        </p:txBody>
      </p:sp>
      <p:sp>
        <p:nvSpPr>
          <p:cNvPr id="33" name="TextBox 32"/>
          <p:cNvSpPr txBox="1"/>
          <p:nvPr/>
        </p:nvSpPr>
        <p:spPr>
          <a:xfrm>
            <a:off x="0" y="71735"/>
            <a:ext cx="9144000" cy="461665"/>
          </a:xfrm>
          <a:prstGeom prst="rect">
            <a:avLst/>
          </a:prstGeom>
          <a:noFill/>
        </p:spPr>
        <p:txBody>
          <a:bodyPr wrap="square" rtlCol="0">
            <a:spAutoFit/>
          </a:bodyPr>
          <a:lstStyle/>
          <a:p>
            <a:pPr algn="ctr"/>
            <a:r>
              <a:rPr lang="en-US" sz="2400" b="1" dirty="0" smtClean="0">
                <a:solidFill>
                  <a:schemeClr val="bg1"/>
                </a:solidFill>
              </a:rPr>
              <a:t>TELNET SERVER SECURTIY</a:t>
            </a:r>
            <a:endParaRPr lang="en-US" sz="2400" b="1" dirty="0">
              <a:solidFill>
                <a:schemeClr val="bg1"/>
              </a:solidFill>
            </a:endParaRPr>
          </a:p>
        </p:txBody>
      </p:sp>
      <p:sp>
        <p:nvSpPr>
          <p:cNvPr id="17" name="TextBox 16"/>
          <p:cNvSpPr txBox="1"/>
          <p:nvPr/>
        </p:nvSpPr>
        <p:spPr>
          <a:xfrm>
            <a:off x="1752600" y="3011269"/>
            <a:ext cx="6934200" cy="646331"/>
          </a:xfrm>
          <a:prstGeom prst="rect">
            <a:avLst/>
          </a:prstGeom>
          <a:noFill/>
        </p:spPr>
        <p:txBody>
          <a:bodyPr wrap="square" rtlCol="0">
            <a:spAutoFit/>
          </a:bodyPr>
          <a:lstStyle/>
          <a:p>
            <a:r>
              <a:rPr lang="en-US" b="1" dirty="0" smtClean="0"/>
              <a:t>	 /etc/</a:t>
            </a:r>
            <a:r>
              <a:rPr lang="en-US" b="1" dirty="0" err="1" smtClean="0"/>
              <a:t>hosts.allow</a:t>
            </a:r>
            <a:endParaRPr lang="en-US" b="1" dirty="0" smtClean="0"/>
          </a:p>
          <a:p>
            <a:pPr algn="ctr"/>
            <a:r>
              <a:rPr lang="en-US" dirty="0" smtClean="0"/>
              <a:t>Entry of the IP or network who is allow to use </a:t>
            </a:r>
            <a:r>
              <a:rPr lang="en-US" dirty="0" err="1" smtClean="0"/>
              <a:t>tcp</a:t>
            </a:r>
            <a:r>
              <a:rPr lang="en-US" dirty="0" smtClean="0"/>
              <a:t> services ( like telnet )</a:t>
            </a:r>
            <a:endParaRPr lang="en-US" dirty="0"/>
          </a:p>
        </p:txBody>
      </p:sp>
      <p:sp>
        <p:nvSpPr>
          <p:cNvPr id="19" name="TextBox 18"/>
          <p:cNvSpPr txBox="1"/>
          <p:nvPr/>
        </p:nvSpPr>
        <p:spPr>
          <a:xfrm>
            <a:off x="1828800" y="3849469"/>
            <a:ext cx="7086600" cy="646331"/>
          </a:xfrm>
          <a:prstGeom prst="rect">
            <a:avLst/>
          </a:prstGeom>
          <a:noFill/>
        </p:spPr>
        <p:txBody>
          <a:bodyPr wrap="square" rtlCol="0">
            <a:spAutoFit/>
          </a:bodyPr>
          <a:lstStyle/>
          <a:p>
            <a:r>
              <a:rPr lang="en-US" b="1" dirty="0" smtClean="0"/>
              <a:t>	/etc/</a:t>
            </a:r>
            <a:r>
              <a:rPr lang="en-US" b="1" dirty="0" err="1" smtClean="0"/>
              <a:t>hosts.deny</a:t>
            </a:r>
            <a:endParaRPr lang="en-US" b="1" dirty="0" smtClean="0"/>
          </a:p>
          <a:p>
            <a:r>
              <a:rPr lang="en-US" dirty="0" smtClean="0"/>
              <a:t>Entry of the IP or network who is deny to use </a:t>
            </a:r>
            <a:r>
              <a:rPr lang="en-US" dirty="0" err="1" smtClean="0"/>
              <a:t>tcp</a:t>
            </a:r>
            <a:r>
              <a:rPr lang="en-US" dirty="0" smtClean="0"/>
              <a:t> services ( like telnet )</a:t>
            </a:r>
            <a:endParaRPr lang="en-US" dirty="0"/>
          </a:p>
        </p:txBody>
      </p:sp>
      <p:sp>
        <p:nvSpPr>
          <p:cNvPr id="20" name="TextBox 19"/>
          <p:cNvSpPr txBox="1"/>
          <p:nvPr/>
        </p:nvSpPr>
        <p:spPr>
          <a:xfrm>
            <a:off x="1143000" y="2173069"/>
            <a:ext cx="6324600" cy="646331"/>
          </a:xfrm>
          <a:prstGeom prst="rect">
            <a:avLst/>
          </a:prstGeom>
          <a:noFill/>
        </p:spPr>
        <p:txBody>
          <a:bodyPr wrap="square" rtlCol="0">
            <a:spAutoFit/>
          </a:bodyPr>
          <a:lstStyle/>
          <a:p>
            <a:pPr>
              <a:buFont typeface="Wingdings" pitchFamily="2" charset="2"/>
              <a:buChar char="v"/>
            </a:pPr>
            <a:endParaRPr lang="en-US" dirty="0" smtClean="0"/>
          </a:p>
          <a:p>
            <a:pPr>
              <a:buFont typeface="Wingdings" pitchFamily="2" charset="2"/>
              <a:buChar char="v"/>
            </a:pPr>
            <a:r>
              <a:rPr lang="en-US" dirty="0" smtClean="0"/>
              <a:t> 	Two files will be use for configure TCP WRAPPER </a:t>
            </a:r>
            <a:endParaRPr lang="en-US" dirty="0"/>
          </a:p>
        </p:txBody>
      </p:sp>
      <p:sp>
        <p:nvSpPr>
          <p:cNvPr id="21" name="TextBox 20"/>
          <p:cNvSpPr txBox="1"/>
          <p:nvPr/>
        </p:nvSpPr>
        <p:spPr>
          <a:xfrm>
            <a:off x="0" y="1900535"/>
            <a:ext cx="9144000" cy="369332"/>
          </a:xfrm>
          <a:prstGeom prst="rect">
            <a:avLst/>
          </a:prstGeom>
          <a:noFill/>
        </p:spPr>
        <p:txBody>
          <a:bodyPr wrap="square" rtlCol="0">
            <a:spAutoFit/>
          </a:bodyPr>
          <a:lstStyle/>
          <a:p>
            <a:pPr algn="ctr"/>
            <a:r>
              <a:rPr lang="en-US" b="1" dirty="0" smtClean="0">
                <a:solidFill>
                  <a:schemeClr val="bg2">
                    <a:lumMod val="10000"/>
                  </a:schemeClr>
                </a:solidFill>
              </a:rPr>
              <a:t>Configure TCP Wrapper Security for IP Based</a:t>
            </a:r>
            <a:endParaRPr lang="en-US" b="1" dirty="0">
              <a:solidFill>
                <a:schemeClr val="bg2">
                  <a:lumMod val="10000"/>
                </a:schemeClr>
              </a:solidFill>
            </a:endParaRPr>
          </a:p>
        </p:txBody>
      </p:sp>
      <p:sp>
        <p:nvSpPr>
          <p:cNvPr id="24" name="TextBox 23"/>
          <p:cNvSpPr txBox="1"/>
          <p:nvPr/>
        </p:nvSpPr>
        <p:spPr>
          <a:xfrm>
            <a:off x="0" y="1535668"/>
            <a:ext cx="9144000" cy="369332"/>
          </a:xfrm>
          <a:prstGeom prst="rect">
            <a:avLst/>
          </a:prstGeom>
          <a:noFill/>
        </p:spPr>
        <p:txBody>
          <a:bodyPr wrap="square" rtlCol="0">
            <a:spAutoFit/>
          </a:bodyPr>
          <a:lstStyle/>
          <a:p>
            <a:pPr algn="ctr"/>
            <a:r>
              <a:rPr lang="en-US" b="1" dirty="0" smtClean="0">
                <a:solidFill>
                  <a:schemeClr val="bg2">
                    <a:lumMod val="10000"/>
                  </a:schemeClr>
                </a:solidFill>
              </a:rPr>
              <a:t>IP Based Security</a:t>
            </a:r>
            <a:endParaRPr lang="en-US" b="1" dirty="0">
              <a:solidFill>
                <a:schemeClr val="bg2">
                  <a:lumMod val="10000"/>
                </a:schemeClr>
              </a:solidFill>
            </a:endParaRPr>
          </a:p>
        </p:txBody>
      </p:sp>
      <p:sp>
        <p:nvSpPr>
          <p:cNvPr id="14" name="Footer Placeholder 13"/>
          <p:cNvSpPr>
            <a:spLocks noGrp="1"/>
          </p:cNvSpPr>
          <p:nvPr>
            <p:ph type="ftr" sz="quarter" idx="11"/>
          </p:nvPr>
        </p:nvSpPr>
        <p:spPr/>
        <p:txBody>
          <a:bodyPr/>
          <a:lstStyle/>
          <a:p>
            <a:r>
              <a:rPr lang="en-US" dirty="0" smtClean="0"/>
              <a:t>SONI COMPUTER CLASSES</a:t>
            </a:r>
            <a:endParaRPr lang="en-US" dirty="0"/>
          </a:p>
        </p:txBody>
      </p:sp>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rot="-1620000">
            <a:off x="2345776" y="2844596"/>
            <a:ext cx="4648200" cy="1323439"/>
          </a:xfrm>
          <a:prstGeom prst="rect">
            <a:avLst/>
          </a:prstGeom>
          <a:noFill/>
          <a:effectLst>
            <a:outerShdw sx="156000" sy="156000" rotWithShape="0">
              <a:schemeClr val="bg2">
                <a:lumMod val="90000"/>
                <a:alpha val="27000"/>
              </a:schemeClr>
            </a:outerShdw>
          </a:effectLst>
        </p:spPr>
        <p:txBody>
          <a:bodyPr wrap="square" rtlCol="0">
            <a:spAutoFit/>
          </a:bodyPr>
          <a:lstStyle/>
          <a:p>
            <a:r>
              <a:rPr lang="en-US" sz="4000" dirty="0" smtClean="0">
                <a:solidFill>
                  <a:srgbClr val="FDE1BF"/>
                </a:solidFill>
              </a:rPr>
              <a:t> Ravi Kant </a:t>
            </a:r>
            <a:r>
              <a:rPr lang="en-US" sz="4000" dirty="0" err="1" smtClean="0">
                <a:solidFill>
                  <a:srgbClr val="FDE1BF"/>
                </a:solidFill>
              </a:rPr>
              <a:t>Soni</a:t>
            </a:r>
            <a:r>
              <a:rPr lang="en-US" sz="4000" dirty="0" smtClean="0">
                <a:solidFill>
                  <a:srgbClr val="FDE1BF"/>
                </a:solidFill>
              </a:rPr>
              <a:t> +918269000074</a:t>
            </a:r>
            <a:endParaRPr lang="en-US" sz="4000" dirty="0">
              <a:solidFill>
                <a:srgbClr val="FDE1BF"/>
              </a:solidFill>
            </a:endParaRPr>
          </a:p>
        </p:txBody>
      </p:sp>
      <p:sp>
        <p:nvSpPr>
          <p:cNvPr id="27" name="TextBox 26"/>
          <p:cNvSpPr txBox="1"/>
          <p:nvPr/>
        </p:nvSpPr>
        <p:spPr>
          <a:xfrm>
            <a:off x="76200" y="2133600"/>
            <a:ext cx="8915400" cy="1231106"/>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endParaRPr lang="en-US" sz="5400" b="1" dirty="0" smtClean="0">
              <a:solidFill>
                <a:schemeClr val="tx1"/>
              </a:solidFill>
            </a:endParaRPr>
          </a:p>
          <a:p>
            <a:pPr algn="ctr"/>
            <a:r>
              <a:rPr lang="en-US" sz="2000" dirty="0" smtClean="0">
                <a:solidFill>
                  <a:srgbClr val="00B050"/>
                </a:solidFill>
              </a:rPr>
              <a:t>Result : Allow to only 172.24.0.0 N/W and deny to all other network </a:t>
            </a:r>
          </a:p>
        </p:txBody>
      </p:sp>
      <p:sp>
        <p:nvSpPr>
          <p:cNvPr id="4" name="Freeform 3"/>
          <p:cNvSpPr/>
          <p:nvPr/>
        </p:nvSpPr>
        <p:spPr>
          <a:xfrm>
            <a:off x="0" y="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5" name="Picture 4" descr="images1.jpg"/>
          <p:cNvPicPr>
            <a:picLocks noChangeAspect="1"/>
          </p:cNvPicPr>
          <p:nvPr/>
        </p:nvPicPr>
        <p:blipFill>
          <a:blip r:embed="rId3"/>
          <a:stretch>
            <a:fillRect/>
          </a:stretch>
        </p:blipFill>
        <p:spPr>
          <a:xfrm>
            <a:off x="1" y="-38100"/>
            <a:ext cx="617714" cy="571500"/>
          </a:xfrm>
          <a:prstGeom prst="rect">
            <a:avLst/>
          </a:prstGeom>
        </p:spPr>
      </p:pic>
      <p:sp>
        <p:nvSpPr>
          <p:cNvPr id="6" name="Freeform 5"/>
          <p:cNvSpPr/>
          <p:nvPr/>
        </p:nvSpPr>
        <p:spPr>
          <a:xfrm>
            <a:off x="0" y="632460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TextBox 6"/>
          <p:cNvSpPr txBox="1"/>
          <p:nvPr/>
        </p:nvSpPr>
        <p:spPr>
          <a:xfrm>
            <a:off x="5257800" y="6488668"/>
            <a:ext cx="4343400" cy="369332"/>
          </a:xfrm>
          <a:custGeom>
            <a:avLst/>
            <a:gdLst>
              <a:gd name="connsiteX0" fmla="*/ 0 w 4343400"/>
              <a:gd name="connsiteY0" fmla="*/ 0 h 369332"/>
              <a:gd name="connsiteX1" fmla="*/ 4343400 w 4343400"/>
              <a:gd name="connsiteY1" fmla="*/ 0 h 369332"/>
              <a:gd name="connsiteX2" fmla="*/ 4343400 w 4343400"/>
              <a:gd name="connsiteY2" fmla="*/ 369332 h 369332"/>
              <a:gd name="connsiteX3" fmla="*/ 0 w 4343400"/>
              <a:gd name="connsiteY3" fmla="*/ 369332 h 369332"/>
              <a:gd name="connsiteX4" fmla="*/ 0 w 4343400"/>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369332">
                <a:moveTo>
                  <a:pt x="0" y="0"/>
                </a:moveTo>
                <a:lnTo>
                  <a:pt x="4343400" y="0"/>
                </a:lnTo>
                <a:lnTo>
                  <a:pt x="4343400" y="369332"/>
                </a:lnTo>
                <a:lnTo>
                  <a:pt x="0" y="369332"/>
                </a:lnTo>
                <a:lnTo>
                  <a:pt x="0" y="0"/>
                </a:lnTo>
                <a:close/>
              </a:path>
            </a:pathLst>
          </a:custGeom>
          <a:noFill/>
        </p:spPr>
        <p:txBody>
          <a:bodyPr wrap="square" rtlCol="0">
            <a:spAutoFit/>
          </a:bodyPr>
          <a:lstStyle/>
          <a:p>
            <a:r>
              <a:rPr lang="en-US" dirty="0" smtClean="0"/>
              <a:t> Ravi Kant </a:t>
            </a:r>
            <a:r>
              <a:rPr lang="en-US" dirty="0" err="1" smtClean="0"/>
              <a:t>Soni</a:t>
            </a:r>
            <a:r>
              <a:rPr lang="en-US" dirty="0" smtClean="0"/>
              <a:t> +918269000074</a:t>
            </a:r>
            <a:endParaRPr lang="en-US" dirty="0"/>
          </a:p>
        </p:txBody>
      </p:sp>
      <p:sp>
        <p:nvSpPr>
          <p:cNvPr id="8" name="Slide Number Placeholder 7"/>
          <p:cNvSpPr>
            <a:spLocks noGrp="1"/>
          </p:cNvSpPr>
          <p:nvPr>
            <p:ph type="sldNum" sz="quarter" idx="12"/>
          </p:nvPr>
        </p:nvSpPr>
        <p:spPr/>
        <p:txBody>
          <a:bodyPr/>
          <a:lstStyle/>
          <a:p>
            <a:fld id="{7278E106-62EC-41F2-90B3-FDFD6CA56EC6}" type="slidenum">
              <a:rPr lang="en-US" smtClean="0"/>
              <a:pPr/>
              <a:t>164</a:t>
            </a:fld>
            <a:endParaRPr lang="en-US" dirty="0"/>
          </a:p>
        </p:txBody>
      </p:sp>
      <p:sp>
        <p:nvSpPr>
          <p:cNvPr id="23" name="TextBox 22"/>
          <p:cNvSpPr txBox="1"/>
          <p:nvPr/>
        </p:nvSpPr>
        <p:spPr>
          <a:xfrm>
            <a:off x="152400" y="2138065"/>
            <a:ext cx="4572000" cy="646331"/>
          </a:xfrm>
          <a:prstGeom prst="rect">
            <a:avLst/>
          </a:prstGeom>
          <a:noFill/>
        </p:spPr>
        <p:txBody>
          <a:bodyPr wrap="square" rtlCol="0">
            <a:spAutoFit/>
          </a:bodyPr>
          <a:lstStyle/>
          <a:p>
            <a:r>
              <a:rPr lang="en-US" dirty="0" smtClean="0"/>
              <a:t>[root@station1 /]#  vim  /etc/</a:t>
            </a:r>
            <a:r>
              <a:rPr lang="en-US" dirty="0" err="1" smtClean="0"/>
              <a:t>hosts.allow</a:t>
            </a:r>
            <a:endParaRPr lang="en-US" dirty="0" smtClean="0"/>
          </a:p>
          <a:p>
            <a:r>
              <a:rPr lang="en-US" dirty="0" err="1" smtClean="0"/>
              <a:t>in.telnetd</a:t>
            </a:r>
            <a:r>
              <a:rPr lang="en-US" dirty="0" smtClean="0"/>
              <a:t>:	172.24.0.0/255.255.0.0</a:t>
            </a:r>
            <a:endParaRPr lang="en-US" dirty="0"/>
          </a:p>
        </p:txBody>
      </p:sp>
      <p:sp>
        <p:nvSpPr>
          <p:cNvPr id="24" name="TextBox 23"/>
          <p:cNvSpPr txBox="1"/>
          <p:nvPr/>
        </p:nvSpPr>
        <p:spPr>
          <a:xfrm>
            <a:off x="4876800" y="2173069"/>
            <a:ext cx="4572000" cy="646331"/>
          </a:xfrm>
          <a:prstGeom prst="rect">
            <a:avLst/>
          </a:prstGeom>
          <a:noFill/>
        </p:spPr>
        <p:txBody>
          <a:bodyPr wrap="square" rtlCol="0">
            <a:spAutoFit/>
          </a:bodyPr>
          <a:lstStyle/>
          <a:p>
            <a:r>
              <a:rPr lang="en-US" dirty="0" smtClean="0"/>
              <a:t>[root@station1 /]#  vim  /etc/</a:t>
            </a:r>
            <a:r>
              <a:rPr lang="en-US" dirty="0" err="1" smtClean="0"/>
              <a:t>hosts.deny</a:t>
            </a:r>
            <a:endParaRPr lang="en-US" dirty="0" smtClean="0"/>
          </a:p>
          <a:p>
            <a:r>
              <a:rPr lang="en-US" dirty="0" err="1" smtClean="0"/>
              <a:t>in.telnetd</a:t>
            </a:r>
            <a:r>
              <a:rPr lang="en-US" dirty="0" smtClean="0"/>
              <a:t>:	ALL</a:t>
            </a:r>
            <a:endParaRPr lang="en-US" dirty="0"/>
          </a:p>
        </p:txBody>
      </p:sp>
      <p:sp>
        <p:nvSpPr>
          <p:cNvPr id="33" name="TextBox 32"/>
          <p:cNvSpPr txBox="1"/>
          <p:nvPr/>
        </p:nvSpPr>
        <p:spPr>
          <a:xfrm>
            <a:off x="0" y="0"/>
            <a:ext cx="9144000" cy="461665"/>
          </a:xfrm>
          <a:prstGeom prst="rect">
            <a:avLst/>
          </a:prstGeom>
          <a:noFill/>
        </p:spPr>
        <p:txBody>
          <a:bodyPr wrap="square" rtlCol="0">
            <a:spAutoFit/>
          </a:bodyPr>
          <a:lstStyle/>
          <a:p>
            <a:pPr algn="ctr"/>
            <a:r>
              <a:rPr lang="en-US" sz="2400" b="1" dirty="0" smtClean="0">
                <a:solidFill>
                  <a:schemeClr val="bg1"/>
                </a:solidFill>
              </a:rPr>
              <a:t>TCP WRAPPER CONFIGURATION</a:t>
            </a:r>
            <a:endParaRPr lang="en-US" sz="2400" b="1" dirty="0">
              <a:solidFill>
                <a:schemeClr val="bg1"/>
              </a:solidFill>
            </a:endParaRPr>
          </a:p>
        </p:txBody>
      </p:sp>
      <p:sp>
        <p:nvSpPr>
          <p:cNvPr id="16" name="TextBox 15"/>
          <p:cNvSpPr txBox="1"/>
          <p:nvPr/>
        </p:nvSpPr>
        <p:spPr>
          <a:xfrm>
            <a:off x="76200" y="3505200"/>
            <a:ext cx="8915400" cy="1231106"/>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endParaRPr lang="en-US" sz="5400" b="1" dirty="0" smtClean="0">
              <a:solidFill>
                <a:schemeClr val="tx1"/>
              </a:solidFill>
            </a:endParaRPr>
          </a:p>
          <a:p>
            <a:pPr algn="ctr"/>
            <a:r>
              <a:rPr lang="en-US" sz="2000" dirty="0" smtClean="0">
                <a:solidFill>
                  <a:srgbClr val="00B050"/>
                </a:solidFill>
              </a:rPr>
              <a:t>Result : Allow to all N/W and deny to 172.24.0.1 IP</a:t>
            </a:r>
          </a:p>
        </p:txBody>
      </p:sp>
      <p:sp>
        <p:nvSpPr>
          <p:cNvPr id="17" name="TextBox 16"/>
          <p:cNvSpPr txBox="1"/>
          <p:nvPr/>
        </p:nvSpPr>
        <p:spPr>
          <a:xfrm>
            <a:off x="76200" y="3509665"/>
            <a:ext cx="4572000" cy="923330"/>
          </a:xfrm>
          <a:prstGeom prst="rect">
            <a:avLst/>
          </a:prstGeom>
          <a:noFill/>
        </p:spPr>
        <p:txBody>
          <a:bodyPr wrap="square" rtlCol="0">
            <a:spAutoFit/>
          </a:bodyPr>
          <a:lstStyle/>
          <a:p>
            <a:r>
              <a:rPr lang="en-US" dirty="0" smtClean="0"/>
              <a:t>[root@station1 /]#  vim  /etc/</a:t>
            </a:r>
            <a:r>
              <a:rPr lang="en-US" dirty="0" err="1" smtClean="0"/>
              <a:t>hosts.allow</a:t>
            </a:r>
            <a:endParaRPr lang="en-US" dirty="0" smtClean="0"/>
          </a:p>
          <a:p>
            <a:r>
              <a:rPr lang="en-US" dirty="0" err="1" smtClean="0"/>
              <a:t>in.telnetd</a:t>
            </a:r>
            <a:r>
              <a:rPr lang="en-US" dirty="0" smtClean="0"/>
              <a:t>:	ALL	EXCEPT      172.24.0.1</a:t>
            </a:r>
            <a:endParaRPr lang="en-US" dirty="0"/>
          </a:p>
        </p:txBody>
      </p:sp>
      <p:sp>
        <p:nvSpPr>
          <p:cNvPr id="19" name="TextBox 18"/>
          <p:cNvSpPr txBox="1"/>
          <p:nvPr/>
        </p:nvSpPr>
        <p:spPr>
          <a:xfrm>
            <a:off x="4876800" y="3544669"/>
            <a:ext cx="4572000" cy="646331"/>
          </a:xfrm>
          <a:prstGeom prst="rect">
            <a:avLst/>
          </a:prstGeom>
          <a:noFill/>
        </p:spPr>
        <p:txBody>
          <a:bodyPr wrap="square" rtlCol="0">
            <a:spAutoFit/>
          </a:bodyPr>
          <a:lstStyle/>
          <a:p>
            <a:r>
              <a:rPr lang="en-US" dirty="0" smtClean="0"/>
              <a:t>[root@station1 /]#  vim  /etc/</a:t>
            </a:r>
            <a:r>
              <a:rPr lang="en-US" dirty="0" err="1" smtClean="0"/>
              <a:t>hosts.deny</a:t>
            </a:r>
            <a:endParaRPr lang="en-US" dirty="0" smtClean="0"/>
          </a:p>
          <a:p>
            <a:r>
              <a:rPr lang="en-US" dirty="0" err="1" smtClean="0"/>
              <a:t>in.telnetd</a:t>
            </a:r>
            <a:r>
              <a:rPr lang="en-US" dirty="0" smtClean="0"/>
              <a:t>:	172.24.0.1</a:t>
            </a:r>
            <a:endParaRPr lang="en-US" dirty="0"/>
          </a:p>
        </p:txBody>
      </p:sp>
      <p:sp>
        <p:nvSpPr>
          <p:cNvPr id="29" name="TextBox 28"/>
          <p:cNvSpPr txBox="1"/>
          <p:nvPr/>
        </p:nvSpPr>
        <p:spPr>
          <a:xfrm>
            <a:off x="76200" y="4941094"/>
            <a:ext cx="8915400" cy="1231106"/>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endParaRPr lang="en-US" sz="5400" b="1" dirty="0" smtClean="0">
              <a:solidFill>
                <a:schemeClr val="tx1"/>
              </a:solidFill>
            </a:endParaRPr>
          </a:p>
          <a:p>
            <a:pPr algn="ctr"/>
            <a:r>
              <a:rPr lang="en-US" sz="2000" dirty="0" smtClean="0">
                <a:solidFill>
                  <a:srgbClr val="00B050"/>
                </a:solidFill>
              </a:rPr>
              <a:t>Result : Allow to all N/W and deny to 172.24.0.1  172.24.0.2   IP  </a:t>
            </a:r>
          </a:p>
        </p:txBody>
      </p:sp>
      <p:sp>
        <p:nvSpPr>
          <p:cNvPr id="30" name="TextBox 29"/>
          <p:cNvSpPr txBox="1"/>
          <p:nvPr/>
        </p:nvSpPr>
        <p:spPr>
          <a:xfrm>
            <a:off x="76200" y="4945559"/>
            <a:ext cx="4648200" cy="923330"/>
          </a:xfrm>
          <a:prstGeom prst="rect">
            <a:avLst/>
          </a:prstGeom>
          <a:noFill/>
        </p:spPr>
        <p:txBody>
          <a:bodyPr wrap="square" rtlCol="0">
            <a:spAutoFit/>
          </a:bodyPr>
          <a:lstStyle/>
          <a:p>
            <a:r>
              <a:rPr lang="en-US" dirty="0" smtClean="0"/>
              <a:t>[root@station1 /]#  vim  /etc/</a:t>
            </a:r>
            <a:r>
              <a:rPr lang="en-US" dirty="0" err="1" smtClean="0"/>
              <a:t>hosts.allow</a:t>
            </a:r>
            <a:endParaRPr lang="en-US" dirty="0" smtClean="0"/>
          </a:p>
          <a:p>
            <a:r>
              <a:rPr lang="en-US" dirty="0" err="1" smtClean="0"/>
              <a:t>in.telnetd</a:t>
            </a:r>
            <a:r>
              <a:rPr lang="en-US" dirty="0" smtClean="0"/>
              <a:t>:	ALL    EXCEPT    172.24.0.1  172.24.0.2</a:t>
            </a:r>
            <a:endParaRPr lang="en-US" dirty="0"/>
          </a:p>
        </p:txBody>
      </p:sp>
      <p:sp>
        <p:nvSpPr>
          <p:cNvPr id="31" name="TextBox 30"/>
          <p:cNvSpPr txBox="1"/>
          <p:nvPr/>
        </p:nvSpPr>
        <p:spPr>
          <a:xfrm>
            <a:off x="4876800" y="4980563"/>
            <a:ext cx="4572000" cy="646331"/>
          </a:xfrm>
          <a:prstGeom prst="rect">
            <a:avLst/>
          </a:prstGeom>
          <a:noFill/>
        </p:spPr>
        <p:txBody>
          <a:bodyPr wrap="square" rtlCol="0">
            <a:spAutoFit/>
          </a:bodyPr>
          <a:lstStyle/>
          <a:p>
            <a:r>
              <a:rPr lang="en-US" dirty="0" smtClean="0"/>
              <a:t>[root@station1 /]#  vim  /etc/</a:t>
            </a:r>
            <a:r>
              <a:rPr lang="en-US" dirty="0" err="1" smtClean="0"/>
              <a:t>hosts.deny</a:t>
            </a:r>
            <a:endParaRPr lang="en-US" dirty="0" smtClean="0"/>
          </a:p>
          <a:p>
            <a:r>
              <a:rPr lang="en-US" dirty="0" err="1" smtClean="0"/>
              <a:t>in.telnetd</a:t>
            </a:r>
            <a:r>
              <a:rPr lang="en-US" dirty="0" smtClean="0"/>
              <a:t>:	172.24.0.1   172.24.0.2</a:t>
            </a:r>
            <a:endParaRPr lang="en-US" dirty="0"/>
          </a:p>
        </p:txBody>
      </p:sp>
      <p:sp>
        <p:nvSpPr>
          <p:cNvPr id="18" name="TextBox 17"/>
          <p:cNvSpPr txBox="1"/>
          <p:nvPr/>
        </p:nvSpPr>
        <p:spPr>
          <a:xfrm>
            <a:off x="76200" y="685800"/>
            <a:ext cx="8915400" cy="1261884"/>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endParaRPr lang="en-US" sz="3600" b="1" dirty="0" smtClean="0">
              <a:solidFill>
                <a:schemeClr val="tx1"/>
              </a:solidFill>
            </a:endParaRPr>
          </a:p>
          <a:p>
            <a:pPr algn="ctr"/>
            <a:endParaRPr lang="en-US" sz="2000" dirty="0" smtClean="0"/>
          </a:p>
          <a:p>
            <a:pPr algn="ctr"/>
            <a:r>
              <a:rPr lang="en-US" sz="2000" dirty="0" smtClean="0">
                <a:solidFill>
                  <a:srgbClr val="00B050"/>
                </a:solidFill>
              </a:rPr>
              <a:t>Result : Allow to only 172.24.0.1 IP and deny to all other network and IP</a:t>
            </a:r>
          </a:p>
        </p:txBody>
      </p:sp>
      <p:sp>
        <p:nvSpPr>
          <p:cNvPr id="20" name="TextBox 19"/>
          <p:cNvSpPr txBox="1"/>
          <p:nvPr/>
        </p:nvSpPr>
        <p:spPr>
          <a:xfrm>
            <a:off x="152400" y="690265"/>
            <a:ext cx="4572000" cy="646331"/>
          </a:xfrm>
          <a:prstGeom prst="rect">
            <a:avLst/>
          </a:prstGeom>
          <a:noFill/>
        </p:spPr>
        <p:txBody>
          <a:bodyPr wrap="square" rtlCol="0">
            <a:spAutoFit/>
          </a:bodyPr>
          <a:lstStyle/>
          <a:p>
            <a:r>
              <a:rPr lang="en-US" dirty="0" smtClean="0"/>
              <a:t>[root@station1 /]# vim  /etc/</a:t>
            </a:r>
            <a:r>
              <a:rPr lang="en-US" dirty="0" err="1" smtClean="0"/>
              <a:t>hosts.allow</a:t>
            </a:r>
            <a:endParaRPr lang="en-US" dirty="0" smtClean="0"/>
          </a:p>
          <a:p>
            <a:r>
              <a:rPr lang="en-US" dirty="0" err="1" smtClean="0"/>
              <a:t>in.telnetd</a:t>
            </a:r>
            <a:r>
              <a:rPr lang="en-US" dirty="0" smtClean="0"/>
              <a:t>: 172.24.0.1</a:t>
            </a:r>
            <a:endParaRPr lang="en-US" dirty="0"/>
          </a:p>
        </p:txBody>
      </p:sp>
      <p:sp>
        <p:nvSpPr>
          <p:cNvPr id="21" name="TextBox 20"/>
          <p:cNvSpPr txBox="1"/>
          <p:nvPr/>
        </p:nvSpPr>
        <p:spPr>
          <a:xfrm>
            <a:off x="4724400" y="690265"/>
            <a:ext cx="4572000" cy="646331"/>
          </a:xfrm>
          <a:prstGeom prst="rect">
            <a:avLst/>
          </a:prstGeom>
          <a:noFill/>
        </p:spPr>
        <p:txBody>
          <a:bodyPr wrap="square" rtlCol="0">
            <a:spAutoFit/>
          </a:bodyPr>
          <a:lstStyle/>
          <a:p>
            <a:r>
              <a:rPr lang="en-US" dirty="0" smtClean="0"/>
              <a:t>[root@station1 /]# vim  /etc/</a:t>
            </a:r>
            <a:r>
              <a:rPr lang="en-US" dirty="0" err="1" smtClean="0"/>
              <a:t>hosts.deny</a:t>
            </a:r>
            <a:endParaRPr lang="en-US" dirty="0" smtClean="0"/>
          </a:p>
          <a:p>
            <a:r>
              <a:rPr lang="en-US" dirty="0" err="1" smtClean="0"/>
              <a:t>in.telnetd</a:t>
            </a:r>
            <a:r>
              <a:rPr lang="en-US" dirty="0" smtClean="0"/>
              <a:t>:	ALL</a:t>
            </a:r>
            <a:endParaRPr lang="en-US" dirty="0"/>
          </a:p>
        </p:txBody>
      </p:sp>
      <p:sp>
        <p:nvSpPr>
          <p:cNvPr id="22" name="Footer Placeholder 21"/>
          <p:cNvSpPr>
            <a:spLocks noGrp="1"/>
          </p:cNvSpPr>
          <p:nvPr>
            <p:ph type="ftr" sz="quarter" idx="11"/>
          </p:nvPr>
        </p:nvSpPr>
        <p:spPr/>
        <p:txBody>
          <a:bodyPr/>
          <a:lstStyle/>
          <a:p>
            <a:r>
              <a:rPr lang="en-US" dirty="0" smtClean="0"/>
              <a:t>SONI COMPUTER CLASSES</a:t>
            </a:r>
            <a:endParaRPr lang="en-US" dirty="0"/>
          </a:p>
        </p:txBody>
      </p:sp>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rot="-1620000">
            <a:off x="2345776" y="2844596"/>
            <a:ext cx="4648200" cy="1323439"/>
          </a:xfrm>
          <a:prstGeom prst="rect">
            <a:avLst/>
          </a:prstGeom>
          <a:noFill/>
          <a:effectLst>
            <a:outerShdw sx="156000" sy="156000" rotWithShape="0">
              <a:schemeClr val="bg2">
                <a:lumMod val="90000"/>
                <a:alpha val="27000"/>
              </a:schemeClr>
            </a:outerShdw>
          </a:effectLst>
        </p:spPr>
        <p:txBody>
          <a:bodyPr wrap="square" rtlCol="0">
            <a:spAutoFit/>
          </a:bodyPr>
          <a:lstStyle/>
          <a:p>
            <a:r>
              <a:rPr lang="en-US" sz="4000" dirty="0" smtClean="0">
                <a:solidFill>
                  <a:srgbClr val="FDE1BF"/>
                </a:solidFill>
              </a:rPr>
              <a:t> Ravi Kant </a:t>
            </a:r>
            <a:r>
              <a:rPr lang="en-US" sz="4000" dirty="0" err="1" smtClean="0">
                <a:solidFill>
                  <a:srgbClr val="FDE1BF"/>
                </a:solidFill>
              </a:rPr>
              <a:t>Soni</a:t>
            </a:r>
            <a:r>
              <a:rPr lang="en-US" sz="4000" dirty="0" smtClean="0">
                <a:solidFill>
                  <a:srgbClr val="FDE1BF"/>
                </a:solidFill>
              </a:rPr>
              <a:t> +918269000074</a:t>
            </a:r>
            <a:endParaRPr lang="en-US" sz="4000" dirty="0">
              <a:solidFill>
                <a:srgbClr val="FDE1BF"/>
              </a:solidFill>
            </a:endParaRPr>
          </a:p>
        </p:txBody>
      </p:sp>
      <p:sp>
        <p:nvSpPr>
          <p:cNvPr id="4" name="Freeform 3"/>
          <p:cNvSpPr/>
          <p:nvPr/>
        </p:nvSpPr>
        <p:spPr>
          <a:xfrm>
            <a:off x="0" y="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5" name="Picture 4" descr="images1.jpg"/>
          <p:cNvPicPr>
            <a:picLocks noChangeAspect="1"/>
          </p:cNvPicPr>
          <p:nvPr/>
        </p:nvPicPr>
        <p:blipFill>
          <a:blip r:embed="rId3"/>
          <a:stretch>
            <a:fillRect/>
          </a:stretch>
        </p:blipFill>
        <p:spPr>
          <a:xfrm>
            <a:off x="1" y="-38100"/>
            <a:ext cx="617714" cy="571500"/>
          </a:xfrm>
          <a:prstGeom prst="rect">
            <a:avLst/>
          </a:prstGeom>
        </p:spPr>
      </p:pic>
      <p:sp>
        <p:nvSpPr>
          <p:cNvPr id="6" name="Freeform 5"/>
          <p:cNvSpPr/>
          <p:nvPr/>
        </p:nvSpPr>
        <p:spPr>
          <a:xfrm>
            <a:off x="0" y="632460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TextBox 6"/>
          <p:cNvSpPr txBox="1"/>
          <p:nvPr/>
        </p:nvSpPr>
        <p:spPr>
          <a:xfrm>
            <a:off x="5257800" y="6488668"/>
            <a:ext cx="4343400" cy="369332"/>
          </a:xfrm>
          <a:custGeom>
            <a:avLst/>
            <a:gdLst>
              <a:gd name="connsiteX0" fmla="*/ 0 w 4343400"/>
              <a:gd name="connsiteY0" fmla="*/ 0 h 369332"/>
              <a:gd name="connsiteX1" fmla="*/ 4343400 w 4343400"/>
              <a:gd name="connsiteY1" fmla="*/ 0 h 369332"/>
              <a:gd name="connsiteX2" fmla="*/ 4343400 w 4343400"/>
              <a:gd name="connsiteY2" fmla="*/ 369332 h 369332"/>
              <a:gd name="connsiteX3" fmla="*/ 0 w 4343400"/>
              <a:gd name="connsiteY3" fmla="*/ 369332 h 369332"/>
              <a:gd name="connsiteX4" fmla="*/ 0 w 4343400"/>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369332">
                <a:moveTo>
                  <a:pt x="0" y="0"/>
                </a:moveTo>
                <a:lnTo>
                  <a:pt x="4343400" y="0"/>
                </a:lnTo>
                <a:lnTo>
                  <a:pt x="4343400" y="369332"/>
                </a:lnTo>
                <a:lnTo>
                  <a:pt x="0" y="369332"/>
                </a:lnTo>
                <a:lnTo>
                  <a:pt x="0" y="0"/>
                </a:lnTo>
                <a:close/>
              </a:path>
            </a:pathLst>
          </a:custGeom>
          <a:noFill/>
        </p:spPr>
        <p:txBody>
          <a:bodyPr wrap="square" rtlCol="0">
            <a:spAutoFit/>
          </a:bodyPr>
          <a:lstStyle/>
          <a:p>
            <a:r>
              <a:rPr lang="en-US" dirty="0" smtClean="0"/>
              <a:t> Ravi Kant </a:t>
            </a:r>
            <a:r>
              <a:rPr lang="en-US" dirty="0" err="1" smtClean="0"/>
              <a:t>Soni</a:t>
            </a:r>
            <a:r>
              <a:rPr lang="en-US" dirty="0" smtClean="0"/>
              <a:t> +918269000074</a:t>
            </a:r>
            <a:endParaRPr lang="en-US" dirty="0"/>
          </a:p>
        </p:txBody>
      </p:sp>
      <p:sp>
        <p:nvSpPr>
          <p:cNvPr id="8" name="Slide Number Placeholder 7"/>
          <p:cNvSpPr>
            <a:spLocks noGrp="1"/>
          </p:cNvSpPr>
          <p:nvPr>
            <p:ph type="sldNum" sz="quarter" idx="12"/>
          </p:nvPr>
        </p:nvSpPr>
        <p:spPr/>
        <p:txBody>
          <a:bodyPr/>
          <a:lstStyle/>
          <a:p>
            <a:fld id="{7278E106-62EC-41F2-90B3-FDFD6CA56EC6}" type="slidenum">
              <a:rPr lang="en-US" smtClean="0"/>
              <a:pPr/>
              <a:t>165</a:t>
            </a:fld>
            <a:endParaRPr lang="en-US" dirty="0"/>
          </a:p>
        </p:txBody>
      </p:sp>
      <p:sp>
        <p:nvSpPr>
          <p:cNvPr id="11" name="TextBox 10"/>
          <p:cNvSpPr txBox="1"/>
          <p:nvPr/>
        </p:nvSpPr>
        <p:spPr>
          <a:xfrm>
            <a:off x="0" y="76200"/>
            <a:ext cx="9144000" cy="430887"/>
          </a:xfrm>
          <a:prstGeom prst="rect">
            <a:avLst/>
          </a:prstGeom>
          <a:noFill/>
        </p:spPr>
        <p:txBody>
          <a:bodyPr wrap="square" rtlCol="0">
            <a:spAutoFit/>
          </a:bodyPr>
          <a:lstStyle/>
          <a:p>
            <a:pPr algn="ctr"/>
            <a:r>
              <a:rPr lang="en-US" sz="2200" b="1" dirty="0" smtClean="0">
                <a:solidFill>
                  <a:schemeClr val="bg1">
                    <a:lumMod val="95000"/>
                  </a:schemeClr>
                </a:solidFill>
              </a:rPr>
              <a:t>	TELNET CLIENT</a:t>
            </a:r>
            <a:endParaRPr lang="en-US" sz="2200" b="1" dirty="0">
              <a:solidFill>
                <a:schemeClr val="bg1">
                  <a:lumMod val="95000"/>
                </a:schemeClr>
              </a:solidFill>
            </a:endParaRPr>
          </a:p>
        </p:txBody>
      </p:sp>
      <p:sp>
        <p:nvSpPr>
          <p:cNvPr id="12" name="TextBox 11"/>
          <p:cNvSpPr txBox="1"/>
          <p:nvPr/>
        </p:nvSpPr>
        <p:spPr>
          <a:xfrm>
            <a:off x="152400" y="1730276"/>
            <a:ext cx="8991600" cy="2308324"/>
          </a:xfrm>
          <a:prstGeom prst="rect">
            <a:avLst/>
          </a:prstGeom>
          <a:noFill/>
        </p:spPr>
        <p:txBody>
          <a:bodyPr wrap="square" rtlCol="0">
            <a:spAutoFit/>
          </a:bodyPr>
          <a:lstStyle/>
          <a:p>
            <a:r>
              <a:rPr lang="en-US" dirty="0" smtClean="0"/>
              <a:t>			For connect to TELNET server</a:t>
            </a:r>
          </a:p>
          <a:p>
            <a:endParaRPr lang="en-US" dirty="0" smtClean="0"/>
          </a:p>
          <a:p>
            <a:r>
              <a:rPr lang="en-US" dirty="0" smtClean="0"/>
              <a:t>[root@station2 /]# telnet  172.24.0.1</a:t>
            </a:r>
          </a:p>
          <a:p>
            <a:r>
              <a:rPr lang="en-US" dirty="0" smtClean="0"/>
              <a:t>login: </a:t>
            </a:r>
            <a:r>
              <a:rPr lang="en-US" b="1" dirty="0" smtClean="0"/>
              <a:t>use	r1</a:t>
            </a:r>
          </a:p>
          <a:p>
            <a:r>
              <a:rPr lang="en-US" dirty="0" smtClean="0"/>
              <a:t>Password:</a:t>
            </a:r>
            <a:r>
              <a:rPr lang="en-US" b="1" dirty="0" smtClean="0"/>
              <a:t>123</a:t>
            </a:r>
          </a:p>
          <a:p>
            <a:r>
              <a:rPr lang="en-US" dirty="0" smtClean="0"/>
              <a:t>[user1@station1 ~]$		            (You have successfully connect to telnet server)</a:t>
            </a:r>
          </a:p>
          <a:p>
            <a:endParaRPr lang="en-US" dirty="0" smtClean="0"/>
          </a:p>
          <a:p>
            <a:r>
              <a:rPr lang="en-US" dirty="0" smtClean="0"/>
              <a:t>[user1@station1 ~]$ </a:t>
            </a:r>
            <a:r>
              <a:rPr lang="en-US" dirty="0" err="1" smtClean="0"/>
              <a:t>su</a:t>
            </a:r>
            <a:r>
              <a:rPr lang="en-US" dirty="0" smtClean="0"/>
              <a:t> – root	             (You can switch via root user)</a:t>
            </a:r>
          </a:p>
        </p:txBody>
      </p:sp>
      <p:sp>
        <p:nvSpPr>
          <p:cNvPr id="14" name="TextBox 13"/>
          <p:cNvSpPr txBox="1"/>
          <p:nvPr/>
        </p:nvSpPr>
        <p:spPr>
          <a:xfrm>
            <a:off x="685800" y="1002268"/>
            <a:ext cx="7848600"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dirty="0" smtClean="0"/>
              <a:t>All user can make connection with telnet server</a:t>
            </a:r>
          </a:p>
        </p:txBody>
      </p:sp>
      <p:sp>
        <p:nvSpPr>
          <p:cNvPr id="13" name="TextBox 12"/>
          <p:cNvSpPr txBox="1"/>
          <p:nvPr/>
        </p:nvSpPr>
        <p:spPr>
          <a:xfrm>
            <a:off x="8610600" y="6019800"/>
            <a:ext cx="838200" cy="307777"/>
          </a:xfrm>
          <a:prstGeom prst="rect">
            <a:avLst/>
          </a:prstGeom>
          <a:noFill/>
        </p:spPr>
        <p:txBody>
          <a:bodyPr wrap="square" rtlCol="0">
            <a:spAutoFit/>
          </a:bodyPr>
          <a:lstStyle/>
          <a:p>
            <a:r>
              <a:rPr lang="en-US" sz="1400" b="1" dirty="0" smtClean="0"/>
              <a:t>END</a:t>
            </a:r>
            <a:endParaRPr lang="en-US" sz="1400" b="1" dirty="0"/>
          </a:p>
        </p:txBody>
      </p:sp>
      <p:sp>
        <p:nvSpPr>
          <p:cNvPr id="15" name="Footer Placeholder 14"/>
          <p:cNvSpPr>
            <a:spLocks noGrp="1"/>
          </p:cNvSpPr>
          <p:nvPr>
            <p:ph type="ftr" sz="quarter" idx="11"/>
          </p:nvPr>
        </p:nvSpPr>
        <p:spPr/>
        <p:txBody>
          <a:bodyPr/>
          <a:lstStyle/>
          <a:p>
            <a:r>
              <a:rPr lang="en-US" dirty="0" smtClean="0"/>
              <a:t>SONI COMPUTER CLASSES</a:t>
            </a:r>
            <a:endParaRPr lang="en-US" dirty="0"/>
          </a:p>
        </p:txBody>
      </p:sp>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rot="-1620000">
            <a:off x="2345776" y="2844596"/>
            <a:ext cx="4648200" cy="1323439"/>
          </a:xfrm>
          <a:prstGeom prst="rect">
            <a:avLst/>
          </a:prstGeom>
          <a:noFill/>
          <a:effectLst>
            <a:outerShdw sx="156000" sy="156000" rotWithShape="0">
              <a:schemeClr val="bg2">
                <a:lumMod val="90000"/>
                <a:alpha val="27000"/>
              </a:schemeClr>
            </a:outerShdw>
          </a:effectLst>
        </p:spPr>
        <p:txBody>
          <a:bodyPr wrap="square" rtlCol="0">
            <a:spAutoFit/>
          </a:bodyPr>
          <a:lstStyle/>
          <a:p>
            <a:r>
              <a:rPr lang="en-US" sz="4000" dirty="0" smtClean="0">
                <a:solidFill>
                  <a:srgbClr val="FDE1BF"/>
                </a:solidFill>
              </a:rPr>
              <a:t> Ravi Kant </a:t>
            </a:r>
            <a:r>
              <a:rPr lang="en-US" sz="4000" dirty="0" err="1" smtClean="0">
                <a:solidFill>
                  <a:srgbClr val="FDE1BF"/>
                </a:solidFill>
              </a:rPr>
              <a:t>Soni</a:t>
            </a:r>
            <a:r>
              <a:rPr lang="en-US" sz="4000" dirty="0" smtClean="0">
                <a:solidFill>
                  <a:srgbClr val="FDE1BF"/>
                </a:solidFill>
              </a:rPr>
              <a:t> +918269000074</a:t>
            </a:r>
            <a:endParaRPr lang="en-US" sz="4000" dirty="0">
              <a:solidFill>
                <a:srgbClr val="FDE1BF"/>
              </a:solidFill>
            </a:endParaRPr>
          </a:p>
        </p:txBody>
      </p:sp>
      <p:sp>
        <p:nvSpPr>
          <p:cNvPr id="4" name="Freeform 3"/>
          <p:cNvSpPr/>
          <p:nvPr/>
        </p:nvSpPr>
        <p:spPr>
          <a:xfrm>
            <a:off x="0" y="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5" name="Picture 4" descr="images1.jpg"/>
          <p:cNvPicPr>
            <a:picLocks noChangeAspect="1"/>
          </p:cNvPicPr>
          <p:nvPr/>
        </p:nvPicPr>
        <p:blipFill>
          <a:blip r:embed="rId3"/>
          <a:stretch>
            <a:fillRect/>
          </a:stretch>
        </p:blipFill>
        <p:spPr>
          <a:xfrm>
            <a:off x="1" y="-38100"/>
            <a:ext cx="617714" cy="571500"/>
          </a:xfrm>
          <a:prstGeom prst="rect">
            <a:avLst/>
          </a:prstGeom>
        </p:spPr>
      </p:pic>
      <p:sp>
        <p:nvSpPr>
          <p:cNvPr id="6" name="Freeform 5"/>
          <p:cNvSpPr/>
          <p:nvPr/>
        </p:nvSpPr>
        <p:spPr>
          <a:xfrm>
            <a:off x="0" y="632460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TextBox 6"/>
          <p:cNvSpPr txBox="1"/>
          <p:nvPr/>
        </p:nvSpPr>
        <p:spPr>
          <a:xfrm>
            <a:off x="5257800" y="6488668"/>
            <a:ext cx="4343400" cy="369332"/>
          </a:xfrm>
          <a:custGeom>
            <a:avLst/>
            <a:gdLst>
              <a:gd name="connsiteX0" fmla="*/ 0 w 4343400"/>
              <a:gd name="connsiteY0" fmla="*/ 0 h 369332"/>
              <a:gd name="connsiteX1" fmla="*/ 4343400 w 4343400"/>
              <a:gd name="connsiteY1" fmla="*/ 0 h 369332"/>
              <a:gd name="connsiteX2" fmla="*/ 4343400 w 4343400"/>
              <a:gd name="connsiteY2" fmla="*/ 369332 h 369332"/>
              <a:gd name="connsiteX3" fmla="*/ 0 w 4343400"/>
              <a:gd name="connsiteY3" fmla="*/ 369332 h 369332"/>
              <a:gd name="connsiteX4" fmla="*/ 0 w 4343400"/>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369332">
                <a:moveTo>
                  <a:pt x="0" y="0"/>
                </a:moveTo>
                <a:lnTo>
                  <a:pt x="4343400" y="0"/>
                </a:lnTo>
                <a:lnTo>
                  <a:pt x="4343400" y="369332"/>
                </a:lnTo>
                <a:lnTo>
                  <a:pt x="0" y="369332"/>
                </a:lnTo>
                <a:lnTo>
                  <a:pt x="0" y="0"/>
                </a:lnTo>
                <a:close/>
              </a:path>
            </a:pathLst>
          </a:custGeom>
          <a:noFill/>
        </p:spPr>
        <p:txBody>
          <a:bodyPr wrap="square" rtlCol="0">
            <a:spAutoFit/>
          </a:bodyPr>
          <a:lstStyle/>
          <a:p>
            <a:r>
              <a:rPr lang="en-US" dirty="0" smtClean="0"/>
              <a:t> Ravi Kant </a:t>
            </a:r>
            <a:r>
              <a:rPr lang="en-US" dirty="0" err="1" smtClean="0"/>
              <a:t>Soni</a:t>
            </a:r>
            <a:r>
              <a:rPr lang="en-US" dirty="0" smtClean="0"/>
              <a:t> +918269000074</a:t>
            </a:r>
            <a:endParaRPr lang="en-US" dirty="0"/>
          </a:p>
        </p:txBody>
      </p:sp>
      <p:sp>
        <p:nvSpPr>
          <p:cNvPr id="8" name="Slide Number Placeholder 7"/>
          <p:cNvSpPr>
            <a:spLocks noGrp="1"/>
          </p:cNvSpPr>
          <p:nvPr>
            <p:ph type="sldNum" sz="quarter" idx="12"/>
          </p:nvPr>
        </p:nvSpPr>
        <p:spPr/>
        <p:txBody>
          <a:bodyPr/>
          <a:lstStyle/>
          <a:p>
            <a:fld id="{7278E106-62EC-41F2-90B3-FDFD6CA56EC6}" type="slidenum">
              <a:rPr lang="en-US" smtClean="0"/>
              <a:pPr/>
              <a:t>166</a:t>
            </a:fld>
            <a:endParaRPr lang="en-US" dirty="0"/>
          </a:p>
        </p:txBody>
      </p:sp>
      <p:sp>
        <p:nvSpPr>
          <p:cNvPr id="33" name="TextBox 32"/>
          <p:cNvSpPr txBox="1"/>
          <p:nvPr/>
        </p:nvSpPr>
        <p:spPr>
          <a:xfrm>
            <a:off x="0" y="71735"/>
            <a:ext cx="9144000" cy="461665"/>
          </a:xfrm>
          <a:prstGeom prst="rect">
            <a:avLst/>
          </a:prstGeom>
          <a:noFill/>
        </p:spPr>
        <p:txBody>
          <a:bodyPr wrap="square" rtlCol="0">
            <a:spAutoFit/>
          </a:bodyPr>
          <a:lstStyle/>
          <a:p>
            <a:pPr algn="ctr"/>
            <a:r>
              <a:rPr lang="en-US" sz="2400" b="1" dirty="0" smtClean="0">
                <a:solidFill>
                  <a:schemeClr val="bg1"/>
                </a:solidFill>
              </a:rPr>
              <a:t>Virtual Network Computing ( VNC )</a:t>
            </a:r>
            <a:endParaRPr lang="en-US" sz="2400" b="1" dirty="0">
              <a:solidFill>
                <a:schemeClr val="bg1"/>
              </a:solidFill>
            </a:endParaRPr>
          </a:p>
        </p:txBody>
      </p:sp>
      <p:sp>
        <p:nvSpPr>
          <p:cNvPr id="14" name="TextBox 13"/>
          <p:cNvSpPr txBox="1"/>
          <p:nvPr/>
        </p:nvSpPr>
        <p:spPr>
          <a:xfrm>
            <a:off x="228600" y="685800"/>
            <a:ext cx="8763000" cy="3016210"/>
          </a:xfrm>
          <a:prstGeom prst="rect">
            <a:avLst/>
          </a:prstGeom>
          <a:noFill/>
        </p:spPr>
        <p:txBody>
          <a:bodyPr wrap="square" rtlCol="0">
            <a:spAutoFit/>
          </a:bodyPr>
          <a:lstStyle/>
          <a:p>
            <a:r>
              <a:rPr lang="en-US" b="1" dirty="0" smtClean="0"/>
              <a:t>Virtual Network Computing</a:t>
            </a:r>
            <a:r>
              <a:rPr lang="en-US" dirty="0" smtClean="0"/>
              <a:t> (</a:t>
            </a:r>
            <a:r>
              <a:rPr lang="en-US" b="1" dirty="0" smtClean="0"/>
              <a:t>VNC</a:t>
            </a:r>
            <a:r>
              <a:rPr lang="en-US" dirty="0" smtClean="0"/>
              <a:t>) is a graphical desktop sharing system that uses for remotely control to another computer. It transmits the keyboard and mouse events from one computer to another, relaying the graphical screen updates back in the other direction, over a network. </a:t>
            </a:r>
          </a:p>
          <a:p>
            <a:endParaRPr lang="en-US" sz="1200" dirty="0" smtClean="0"/>
          </a:p>
          <a:p>
            <a:r>
              <a:rPr lang="en-US" dirty="0" smtClean="0"/>
              <a:t>VNC is platform-independent – a VNC viewer on one operating system may connect to a VNC server on the same or any other operating system. Multiple clients may connect to a VNC server at the same time.  VNC works on port no. 5900</a:t>
            </a:r>
          </a:p>
          <a:p>
            <a:endParaRPr lang="en-US" sz="1200" dirty="0" smtClean="0"/>
          </a:p>
          <a:p>
            <a:r>
              <a:rPr lang="en-US" dirty="0" smtClean="0"/>
              <a:t>Popular uses for this technology include remote technical support and accessing files on one's work computer from one's home computer, or vice versa.</a:t>
            </a:r>
          </a:p>
        </p:txBody>
      </p:sp>
      <p:pic>
        <p:nvPicPr>
          <p:cNvPr id="2" name="Picture 2"/>
          <p:cNvPicPr>
            <a:picLocks noChangeAspect="1" noChangeArrowheads="1"/>
          </p:cNvPicPr>
          <p:nvPr/>
        </p:nvPicPr>
        <p:blipFill>
          <a:blip r:embed="rId4"/>
          <a:srcRect/>
          <a:stretch>
            <a:fillRect/>
          </a:stretch>
        </p:blipFill>
        <p:spPr bwMode="auto">
          <a:xfrm>
            <a:off x="1168946" y="3581400"/>
            <a:ext cx="6451054" cy="2725737"/>
          </a:xfrm>
          <a:prstGeom prst="rect">
            <a:avLst/>
          </a:prstGeom>
          <a:noFill/>
          <a:ln w="9525">
            <a:noFill/>
            <a:miter lim="800000"/>
            <a:headEnd/>
            <a:tailEnd/>
          </a:ln>
          <a:effectLst/>
        </p:spPr>
      </p:pic>
      <p:sp>
        <p:nvSpPr>
          <p:cNvPr id="11" name="Footer Placeholder 10"/>
          <p:cNvSpPr>
            <a:spLocks noGrp="1"/>
          </p:cNvSpPr>
          <p:nvPr>
            <p:ph type="ftr" sz="quarter" idx="11"/>
          </p:nvPr>
        </p:nvSpPr>
        <p:spPr/>
        <p:txBody>
          <a:bodyPr/>
          <a:lstStyle/>
          <a:p>
            <a:r>
              <a:rPr lang="en-US" dirty="0" smtClean="0"/>
              <a:t>SONI COMPUTER CLASSES</a:t>
            </a:r>
            <a:endParaRPr lang="en-US" dirty="0"/>
          </a:p>
        </p:txBody>
      </p:sp>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rot="-1620000">
            <a:off x="2345776" y="2844596"/>
            <a:ext cx="4648200" cy="1323439"/>
          </a:xfrm>
          <a:prstGeom prst="rect">
            <a:avLst/>
          </a:prstGeom>
          <a:noFill/>
          <a:effectLst>
            <a:outerShdw sx="156000" sy="156000" rotWithShape="0">
              <a:schemeClr val="bg2">
                <a:lumMod val="90000"/>
                <a:alpha val="27000"/>
              </a:schemeClr>
            </a:outerShdw>
          </a:effectLst>
        </p:spPr>
        <p:txBody>
          <a:bodyPr wrap="square" rtlCol="0">
            <a:spAutoFit/>
          </a:bodyPr>
          <a:lstStyle/>
          <a:p>
            <a:r>
              <a:rPr lang="en-US" sz="4000" dirty="0" smtClean="0">
                <a:solidFill>
                  <a:srgbClr val="FDE1BF"/>
                </a:solidFill>
              </a:rPr>
              <a:t> Ravi Kant </a:t>
            </a:r>
            <a:r>
              <a:rPr lang="en-US" sz="4000" dirty="0" err="1" smtClean="0">
                <a:solidFill>
                  <a:srgbClr val="FDE1BF"/>
                </a:solidFill>
              </a:rPr>
              <a:t>Soni</a:t>
            </a:r>
            <a:r>
              <a:rPr lang="en-US" sz="4000" dirty="0" smtClean="0">
                <a:solidFill>
                  <a:srgbClr val="FDE1BF"/>
                </a:solidFill>
              </a:rPr>
              <a:t> +918269000074</a:t>
            </a:r>
            <a:endParaRPr lang="en-US" sz="4000" dirty="0">
              <a:solidFill>
                <a:srgbClr val="FDE1BF"/>
              </a:solidFill>
            </a:endParaRPr>
          </a:p>
        </p:txBody>
      </p:sp>
      <p:sp>
        <p:nvSpPr>
          <p:cNvPr id="4" name="Freeform 3"/>
          <p:cNvSpPr/>
          <p:nvPr/>
        </p:nvSpPr>
        <p:spPr>
          <a:xfrm>
            <a:off x="0" y="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5" name="Picture 4" descr="images1.jpg"/>
          <p:cNvPicPr>
            <a:picLocks noChangeAspect="1"/>
          </p:cNvPicPr>
          <p:nvPr/>
        </p:nvPicPr>
        <p:blipFill>
          <a:blip r:embed="rId3"/>
          <a:stretch>
            <a:fillRect/>
          </a:stretch>
        </p:blipFill>
        <p:spPr>
          <a:xfrm>
            <a:off x="1" y="-38100"/>
            <a:ext cx="617714" cy="571500"/>
          </a:xfrm>
          <a:prstGeom prst="rect">
            <a:avLst/>
          </a:prstGeom>
        </p:spPr>
      </p:pic>
      <p:sp>
        <p:nvSpPr>
          <p:cNvPr id="6" name="Freeform 5"/>
          <p:cNvSpPr/>
          <p:nvPr/>
        </p:nvSpPr>
        <p:spPr>
          <a:xfrm>
            <a:off x="0" y="632460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TextBox 6"/>
          <p:cNvSpPr txBox="1"/>
          <p:nvPr/>
        </p:nvSpPr>
        <p:spPr>
          <a:xfrm>
            <a:off x="5257800" y="6488668"/>
            <a:ext cx="4343400" cy="369332"/>
          </a:xfrm>
          <a:custGeom>
            <a:avLst/>
            <a:gdLst>
              <a:gd name="connsiteX0" fmla="*/ 0 w 4343400"/>
              <a:gd name="connsiteY0" fmla="*/ 0 h 369332"/>
              <a:gd name="connsiteX1" fmla="*/ 4343400 w 4343400"/>
              <a:gd name="connsiteY1" fmla="*/ 0 h 369332"/>
              <a:gd name="connsiteX2" fmla="*/ 4343400 w 4343400"/>
              <a:gd name="connsiteY2" fmla="*/ 369332 h 369332"/>
              <a:gd name="connsiteX3" fmla="*/ 0 w 4343400"/>
              <a:gd name="connsiteY3" fmla="*/ 369332 h 369332"/>
              <a:gd name="connsiteX4" fmla="*/ 0 w 4343400"/>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369332">
                <a:moveTo>
                  <a:pt x="0" y="0"/>
                </a:moveTo>
                <a:lnTo>
                  <a:pt x="4343400" y="0"/>
                </a:lnTo>
                <a:lnTo>
                  <a:pt x="4343400" y="369332"/>
                </a:lnTo>
                <a:lnTo>
                  <a:pt x="0" y="369332"/>
                </a:lnTo>
                <a:lnTo>
                  <a:pt x="0" y="0"/>
                </a:lnTo>
                <a:close/>
              </a:path>
            </a:pathLst>
          </a:custGeom>
          <a:noFill/>
        </p:spPr>
        <p:txBody>
          <a:bodyPr wrap="square" rtlCol="0">
            <a:spAutoFit/>
          </a:bodyPr>
          <a:lstStyle/>
          <a:p>
            <a:r>
              <a:rPr lang="en-US" dirty="0" smtClean="0"/>
              <a:t> Ravi Kant </a:t>
            </a:r>
            <a:r>
              <a:rPr lang="en-US" dirty="0" err="1" smtClean="0"/>
              <a:t>Soni</a:t>
            </a:r>
            <a:r>
              <a:rPr lang="en-US" dirty="0" smtClean="0"/>
              <a:t> +918269000074</a:t>
            </a:r>
            <a:endParaRPr lang="en-US" dirty="0"/>
          </a:p>
        </p:txBody>
      </p:sp>
      <p:sp>
        <p:nvSpPr>
          <p:cNvPr id="8" name="Slide Number Placeholder 7"/>
          <p:cNvSpPr>
            <a:spLocks noGrp="1"/>
          </p:cNvSpPr>
          <p:nvPr>
            <p:ph type="sldNum" sz="quarter" idx="12"/>
          </p:nvPr>
        </p:nvSpPr>
        <p:spPr/>
        <p:txBody>
          <a:bodyPr/>
          <a:lstStyle/>
          <a:p>
            <a:fld id="{7278E106-62EC-41F2-90B3-FDFD6CA56EC6}" type="slidenum">
              <a:rPr lang="en-US" smtClean="0"/>
              <a:pPr/>
              <a:t>167</a:t>
            </a:fld>
            <a:endParaRPr lang="en-US" dirty="0"/>
          </a:p>
        </p:txBody>
      </p:sp>
      <p:sp>
        <p:nvSpPr>
          <p:cNvPr id="33" name="TextBox 32"/>
          <p:cNvSpPr txBox="1"/>
          <p:nvPr/>
        </p:nvSpPr>
        <p:spPr>
          <a:xfrm>
            <a:off x="0" y="71735"/>
            <a:ext cx="9144000" cy="461665"/>
          </a:xfrm>
          <a:prstGeom prst="rect">
            <a:avLst/>
          </a:prstGeom>
          <a:noFill/>
        </p:spPr>
        <p:txBody>
          <a:bodyPr wrap="square" rtlCol="0">
            <a:spAutoFit/>
          </a:bodyPr>
          <a:lstStyle/>
          <a:p>
            <a:pPr algn="ctr"/>
            <a:r>
              <a:rPr lang="en-US" sz="2400" b="1" dirty="0" smtClean="0">
                <a:solidFill>
                  <a:schemeClr val="bg1"/>
                </a:solidFill>
              </a:rPr>
              <a:t>Virtual Network Computing ( VNC )</a:t>
            </a:r>
            <a:endParaRPr lang="en-US" sz="2400" b="1" dirty="0">
              <a:solidFill>
                <a:schemeClr val="bg1"/>
              </a:solidFill>
            </a:endParaRPr>
          </a:p>
        </p:txBody>
      </p:sp>
      <p:pic>
        <p:nvPicPr>
          <p:cNvPr id="22530" name="Picture 2"/>
          <p:cNvPicPr>
            <a:picLocks noChangeAspect="1" noChangeArrowheads="1"/>
          </p:cNvPicPr>
          <p:nvPr/>
        </p:nvPicPr>
        <p:blipFill>
          <a:blip r:embed="rId4"/>
          <a:srcRect/>
          <a:stretch>
            <a:fillRect/>
          </a:stretch>
        </p:blipFill>
        <p:spPr bwMode="auto">
          <a:xfrm>
            <a:off x="890810" y="1514475"/>
            <a:ext cx="2995390" cy="3362325"/>
          </a:xfrm>
          <a:prstGeom prst="rect">
            <a:avLst/>
          </a:prstGeom>
          <a:noFill/>
          <a:ln w="9525">
            <a:noFill/>
            <a:miter lim="800000"/>
            <a:headEnd/>
            <a:tailEnd/>
          </a:ln>
          <a:effectLst/>
        </p:spPr>
      </p:pic>
      <p:pic>
        <p:nvPicPr>
          <p:cNvPr id="22531" name="Picture 3"/>
          <p:cNvPicPr>
            <a:picLocks noChangeAspect="1" noChangeArrowheads="1"/>
          </p:cNvPicPr>
          <p:nvPr/>
        </p:nvPicPr>
        <p:blipFill>
          <a:blip r:embed="rId5"/>
          <a:srcRect t="30720"/>
          <a:stretch>
            <a:fillRect/>
          </a:stretch>
        </p:blipFill>
        <p:spPr bwMode="auto">
          <a:xfrm>
            <a:off x="4267200" y="1470906"/>
            <a:ext cx="4267200" cy="3405894"/>
          </a:xfrm>
          <a:prstGeom prst="rect">
            <a:avLst/>
          </a:prstGeom>
          <a:noFill/>
          <a:ln w="9525">
            <a:noFill/>
            <a:miter lim="800000"/>
            <a:headEnd/>
            <a:tailEnd/>
          </a:ln>
          <a:effectLst/>
        </p:spPr>
      </p:pic>
      <p:sp>
        <p:nvSpPr>
          <p:cNvPr id="13" name="TextBox 12"/>
          <p:cNvSpPr txBox="1"/>
          <p:nvPr/>
        </p:nvSpPr>
        <p:spPr>
          <a:xfrm>
            <a:off x="1219200" y="1066800"/>
            <a:ext cx="2438400" cy="381000"/>
          </a:xfrm>
          <a:prstGeom prst="rect">
            <a:avLst/>
          </a:prstGeom>
          <a:noFill/>
        </p:spPr>
        <p:txBody>
          <a:bodyPr wrap="square" rtlCol="0">
            <a:spAutoFit/>
          </a:bodyPr>
          <a:lstStyle/>
          <a:p>
            <a:pPr algn="ctr"/>
            <a:r>
              <a:rPr lang="en-US" dirty="0" smtClean="0"/>
              <a:t>VNC in Mobile</a:t>
            </a:r>
            <a:endParaRPr lang="en-US" dirty="0"/>
          </a:p>
        </p:txBody>
      </p:sp>
      <p:sp>
        <p:nvSpPr>
          <p:cNvPr id="15" name="TextBox 14"/>
          <p:cNvSpPr txBox="1"/>
          <p:nvPr/>
        </p:nvSpPr>
        <p:spPr>
          <a:xfrm>
            <a:off x="5105400" y="1066800"/>
            <a:ext cx="2438400" cy="381000"/>
          </a:xfrm>
          <a:prstGeom prst="rect">
            <a:avLst/>
          </a:prstGeom>
          <a:noFill/>
        </p:spPr>
        <p:txBody>
          <a:bodyPr wrap="square" rtlCol="0">
            <a:spAutoFit/>
          </a:bodyPr>
          <a:lstStyle/>
          <a:p>
            <a:pPr algn="ctr"/>
            <a:r>
              <a:rPr lang="en-US" dirty="0" smtClean="0"/>
              <a:t>VNC in Computer</a:t>
            </a:r>
            <a:endParaRPr lang="en-US" dirty="0"/>
          </a:p>
        </p:txBody>
      </p:sp>
      <p:sp>
        <p:nvSpPr>
          <p:cNvPr id="14" name="Footer Placeholder 13"/>
          <p:cNvSpPr>
            <a:spLocks noGrp="1"/>
          </p:cNvSpPr>
          <p:nvPr>
            <p:ph type="ftr" sz="quarter" idx="11"/>
          </p:nvPr>
        </p:nvSpPr>
        <p:spPr/>
        <p:txBody>
          <a:bodyPr/>
          <a:lstStyle/>
          <a:p>
            <a:r>
              <a:rPr lang="en-US" dirty="0" smtClean="0"/>
              <a:t>SONI COMPUTER CLASSES</a:t>
            </a:r>
            <a:endParaRPr lang="en-US" dirty="0"/>
          </a:p>
        </p:txBody>
      </p:sp>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rot="-1620000">
            <a:off x="2345776" y="2844596"/>
            <a:ext cx="4648200" cy="1323439"/>
          </a:xfrm>
          <a:prstGeom prst="rect">
            <a:avLst/>
          </a:prstGeom>
          <a:noFill/>
          <a:effectLst>
            <a:outerShdw sx="156000" sy="156000" rotWithShape="0">
              <a:schemeClr val="bg2">
                <a:lumMod val="90000"/>
                <a:alpha val="27000"/>
              </a:schemeClr>
            </a:outerShdw>
          </a:effectLst>
        </p:spPr>
        <p:txBody>
          <a:bodyPr wrap="square" rtlCol="0">
            <a:spAutoFit/>
          </a:bodyPr>
          <a:lstStyle/>
          <a:p>
            <a:r>
              <a:rPr lang="en-US" sz="4000" dirty="0" smtClean="0">
                <a:solidFill>
                  <a:srgbClr val="FDE1BF"/>
                </a:solidFill>
              </a:rPr>
              <a:t> Ravi Kant </a:t>
            </a:r>
            <a:r>
              <a:rPr lang="en-US" sz="4000" dirty="0" err="1" smtClean="0">
                <a:solidFill>
                  <a:srgbClr val="FDE1BF"/>
                </a:solidFill>
              </a:rPr>
              <a:t>Soni</a:t>
            </a:r>
            <a:r>
              <a:rPr lang="en-US" sz="4000" dirty="0" smtClean="0">
                <a:solidFill>
                  <a:srgbClr val="FDE1BF"/>
                </a:solidFill>
              </a:rPr>
              <a:t> +918269000074</a:t>
            </a:r>
            <a:endParaRPr lang="en-US" sz="4000" dirty="0">
              <a:solidFill>
                <a:srgbClr val="FDE1BF"/>
              </a:solidFill>
            </a:endParaRPr>
          </a:p>
        </p:txBody>
      </p:sp>
      <p:sp>
        <p:nvSpPr>
          <p:cNvPr id="4" name="Freeform 3"/>
          <p:cNvSpPr/>
          <p:nvPr/>
        </p:nvSpPr>
        <p:spPr>
          <a:xfrm>
            <a:off x="0" y="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5" name="Picture 4" descr="images1.jpg"/>
          <p:cNvPicPr>
            <a:picLocks noChangeAspect="1"/>
          </p:cNvPicPr>
          <p:nvPr/>
        </p:nvPicPr>
        <p:blipFill>
          <a:blip r:embed="rId3"/>
          <a:stretch>
            <a:fillRect/>
          </a:stretch>
        </p:blipFill>
        <p:spPr>
          <a:xfrm>
            <a:off x="1" y="-38100"/>
            <a:ext cx="617714" cy="571500"/>
          </a:xfrm>
          <a:prstGeom prst="rect">
            <a:avLst/>
          </a:prstGeom>
        </p:spPr>
      </p:pic>
      <p:sp>
        <p:nvSpPr>
          <p:cNvPr id="6" name="Freeform 5"/>
          <p:cNvSpPr/>
          <p:nvPr/>
        </p:nvSpPr>
        <p:spPr>
          <a:xfrm>
            <a:off x="0" y="632460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TextBox 6"/>
          <p:cNvSpPr txBox="1"/>
          <p:nvPr/>
        </p:nvSpPr>
        <p:spPr>
          <a:xfrm>
            <a:off x="5257800" y="6488668"/>
            <a:ext cx="4343400" cy="369332"/>
          </a:xfrm>
          <a:custGeom>
            <a:avLst/>
            <a:gdLst>
              <a:gd name="connsiteX0" fmla="*/ 0 w 4343400"/>
              <a:gd name="connsiteY0" fmla="*/ 0 h 369332"/>
              <a:gd name="connsiteX1" fmla="*/ 4343400 w 4343400"/>
              <a:gd name="connsiteY1" fmla="*/ 0 h 369332"/>
              <a:gd name="connsiteX2" fmla="*/ 4343400 w 4343400"/>
              <a:gd name="connsiteY2" fmla="*/ 369332 h 369332"/>
              <a:gd name="connsiteX3" fmla="*/ 0 w 4343400"/>
              <a:gd name="connsiteY3" fmla="*/ 369332 h 369332"/>
              <a:gd name="connsiteX4" fmla="*/ 0 w 4343400"/>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369332">
                <a:moveTo>
                  <a:pt x="0" y="0"/>
                </a:moveTo>
                <a:lnTo>
                  <a:pt x="4343400" y="0"/>
                </a:lnTo>
                <a:lnTo>
                  <a:pt x="4343400" y="369332"/>
                </a:lnTo>
                <a:lnTo>
                  <a:pt x="0" y="369332"/>
                </a:lnTo>
                <a:lnTo>
                  <a:pt x="0" y="0"/>
                </a:lnTo>
                <a:close/>
              </a:path>
            </a:pathLst>
          </a:custGeom>
          <a:noFill/>
        </p:spPr>
        <p:txBody>
          <a:bodyPr wrap="square" rtlCol="0">
            <a:spAutoFit/>
          </a:bodyPr>
          <a:lstStyle/>
          <a:p>
            <a:r>
              <a:rPr lang="en-US" dirty="0" smtClean="0"/>
              <a:t> Ravi Kant </a:t>
            </a:r>
            <a:r>
              <a:rPr lang="en-US" dirty="0" err="1" smtClean="0"/>
              <a:t>Soni</a:t>
            </a:r>
            <a:r>
              <a:rPr lang="en-US" dirty="0" smtClean="0"/>
              <a:t> +918269000074</a:t>
            </a:r>
            <a:endParaRPr lang="en-US" dirty="0"/>
          </a:p>
        </p:txBody>
      </p:sp>
      <p:sp>
        <p:nvSpPr>
          <p:cNvPr id="8" name="Slide Number Placeholder 7"/>
          <p:cNvSpPr>
            <a:spLocks noGrp="1"/>
          </p:cNvSpPr>
          <p:nvPr>
            <p:ph type="sldNum" sz="quarter" idx="12"/>
          </p:nvPr>
        </p:nvSpPr>
        <p:spPr/>
        <p:txBody>
          <a:bodyPr/>
          <a:lstStyle/>
          <a:p>
            <a:fld id="{7278E106-62EC-41F2-90B3-FDFD6CA56EC6}" type="slidenum">
              <a:rPr lang="en-US" smtClean="0"/>
              <a:pPr/>
              <a:t>168</a:t>
            </a:fld>
            <a:endParaRPr lang="en-US" dirty="0"/>
          </a:p>
        </p:txBody>
      </p:sp>
      <p:sp>
        <p:nvSpPr>
          <p:cNvPr id="14" name="TextBox 13"/>
          <p:cNvSpPr txBox="1"/>
          <p:nvPr/>
        </p:nvSpPr>
        <p:spPr>
          <a:xfrm>
            <a:off x="152400" y="990600"/>
            <a:ext cx="8991600" cy="1477328"/>
          </a:xfrm>
          <a:prstGeom prst="rect">
            <a:avLst/>
          </a:prstGeom>
          <a:noFill/>
        </p:spPr>
        <p:txBody>
          <a:bodyPr wrap="square" rtlCol="0">
            <a:spAutoFit/>
          </a:bodyPr>
          <a:lstStyle/>
          <a:p>
            <a:r>
              <a:rPr lang="en-US" dirty="0" smtClean="0"/>
              <a:t>[root@station1 /]# yum  install   </a:t>
            </a:r>
            <a:r>
              <a:rPr lang="en-US" dirty="0" err="1" smtClean="0"/>
              <a:t>vnc</a:t>
            </a:r>
            <a:r>
              <a:rPr lang="en-US" dirty="0" smtClean="0"/>
              <a:t>*</a:t>
            </a:r>
          </a:p>
          <a:p>
            <a:r>
              <a:rPr lang="en-US" dirty="0" smtClean="0"/>
              <a:t>		For install the package of telnet</a:t>
            </a:r>
          </a:p>
          <a:p>
            <a:endParaRPr lang="en-US" dirty="0" smtClean="0"/>
          </a:p>
          <a:p>
            <a:r>
              <a:rPr lang="en-US" dirty="0" smtClean="0"/>
              <a:t>by opening the "System" menu, "Preferences" and then selecting "Remote desktop". You will </a:t>
            </a:r>
          </a:p>
          <a:p>
            <a:r>
              <a:rPr lang="en-US" dirty="0" smtClean="0"/>
              <a:t>					be presented with a dialog like the following:</a:t>
            </a:r>
          </a:p>
        </p:txBody>
      </p:sp>
      <p:sp>
        <p:nvSpPr>
          <p:cNvPr id="9" name="TextBox 8"/>
          <p:cNvSpPr txBox="1"/>
          <p:nvPr/>
        </p:nvSpPr>
        <p:spPr>
          <a:xfrm>
            <a:off x="0" y="71735"/>
            <a:ext cx="9144000" cy="461665"/>
          </a:xfrm>
          <a:prstGeom prst="rect">
            <a:avLst/>
          </a:prstGeom>
          <a:noFill/>
        </p:spPr>
        <p:txBody>
          <a:bodyPr wrap="square" rtlCol="0">
            <a:spAutoFit/>
          </a:bodyPr>
          <a:lstStyle/>
          <a:p>
            <a:pPr algn="ctr"/>
            <a:r>
              <a:rPr lang="en-US" sz="2400" b="1" dirty="0" smtClean="0">
                <a:solidFill>
                  <a:schemeClr val="bg1"/>
                </a:solidFill>
              </a:rPr>
              <a:t>VNC SERVER CONFIGURATION</a:t>
            </a:r>
            <a:endParaRPr lang="en-US" sz="2400" b="1" dirty="0">
              <a:solidFill>
                <a:schemeClr val="bg1"/>
              </a:solidFill>
            </a:endParaRPr>
          </a:p>
        </p:txBody>
      </p:sp>
      <p:sp>
        <p:nvSpPr>
          <p:cNvPr id="11" name="TextBox 10"/>
          <p:cNvSpPr txBox="1"/>
          <p:nvPr/>
        </p:nvSpPr>
        <p:spPr>
          <a:xfrm>
            <a:off x="228600" y="609600"/>
            <a:ext cx="8763000"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b="1" dirty="0" smtClean="0">
                <a:solidFill>
                  <a:srgbClr val="0000CC"/>
                </a:solidFill>
              </a:rPr>
              <a:t>For install to </a:t>
            </a:r>
            <a:r>
              <a:rPr lang="en-US" b="1" dirty="0" err="1" smtClean="0">
                <a:solidFill>
                  <a:srgbClr val="0000CC"/>
                </a:solidFill>
              </a:rPr>
              <a:t>vnc</a:t>
            </a:r>
            <a:r>
              <a:rPr lang="en-US" b="1" dirty="0" smtClean="0">
                <a:solidFill>
                  <a:srgbClr val="0000CC"/>
                </a:solidFill>
              </a:rPr>
              <a:t> server first configure to YUM client on both machine VNC Server &amp; Client </a:t>
            </a:r>
          </a:p>
        </p:txBody>
      </p:sp>
      <p:pic>
        <p:nvPicPr>
          <p:cNvPr id="23554" name="Picture 2"/>
          <p:cNvPicPr>
            <a:picLocks noChangeAspect="1" noChangeArrowheads="1"/>
          </p:cNvPicPr>
          <p:nvPr/>
        </p:nvPicPr>
        <p:blipFill>
          <a:blip r:embed="rId4"/>
          <a:srcRect/>
          <a:stretch>
            <a:fillRect/>
          </a:stretch>
        </p:blipFill>
        <p:spPr bwMode="auto">
          <a:xfrm>
            <a:off x="457200" y="2209800"/>
            <a:ext cx="4126938" cy="4114800"/>
          </a:xfrm>
          <a:prstGeom prst="rect">
            <a:avLst/>
          </a:prstGeom>
          <a:noFill/>
          <a:ln w="9525">
            <a:noFill/>
            <a:miter lim="800000"/>
            <a:headEnd/>
            <a:tailEnd/>
          </a:ln>
          <a:effectLst/>
        </p:spPr>
      </p:pic>
      <p:sp>
        <p:nvSpPr>
          <p:cNvPr id="12" name="TextBox 11"/>
          <p:cNvSpPr txBox="1"/>
          <p:nvPr/>
        </p:nvSpPr>
        <p:spPr>
          <a:xfrm>
            <a:off x="5334000" y="5562600"/>
            <a:ext cx="3810000" cy="646331"/>
          </a:xfrm>
          <a:prstGeom prst="rect">
            <a:avLst/>
          </a:prstGeom>
          <a:noFill/>
        </p:spPr>
        <p:txBody>
          <a:bodyPr wrap="square" rtlCol="0">
            <a:spAutoFit/>
          </a:bodyPr>
          <a:lstStyle/>
          <a:p>
            <a:r>
              <a:rPr lang="en-US" b="1" dirty="0" smtClean="0"/>
              <a:t>Now switch to client machine</a:t>
            </a:r>
          </a:p>
          <a:p>
            <a:endParaRPr lang="en-US" dirty="0"/>
          </a:p>
        </p:txBody>
      </p:sp>
      <p:sp>
        <p:nvSpPr>
          <p:cNvPr id="13" name="TextBox 12"/>
          <p:cNvSpPr txBox="1"/>
          <p:nvPr/>
        </p:nvSpPr>
        <p:spPr>
          <a:xfrm>
            <a:off x="8610600" y="6019800"/>
            <a:ext cx="838200" cy="307777"/>
          </a:xfrm>
          <a:prstGeom prst="rect">
            <a:avLst/>
          </a:prstGeom>
          <a:noFill/>
        </p:spPr>
        <p:txBody>
          <a:bodyPr wrap="square" rtlCol="0">
            <a:spAutoFit/>
          </a:bodyPr>
          <a:lstStyle/>
          <a:p>
            <a:r>
              <a:rPr lang="en-US" sz="1400" b="1" dirty="0" smtClean="0"/>
              <a:t>END</a:t>
            </a:r>
            <a:endParaRPr lang="en-US" sz="1400" b="1" dirty="0"/>
          </a:p>
        </p:txBody>
      </p:sp>
      <p:sp>
        <p:nvSpPr>
          <p:cNvPr id="15" name="Footer Placeholder 14"/>
          <p:cNvSpPr>
            <a:spLocks noGrp="1"/>
          </p:cNvSpPr>
          <p:nvPr>
            <p:ph type="ftr" sz="quarter" idx="11"/>
          </p:nvPr>
        </p:nvSpPr>
        <p:spPr/>
        <p:txBody>
          <a:bodyPr/>
          <a:lstStyle/>
          <a:p>
            <a:r>
              <a:rPr lang="en-US" dirty="0" smtClean="0"/>
              <a:t>SONI COMPUTER CLASSES</a:t>
            </a:r>
            <a:endParaRPr lang="en-US" dirty="0"/>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rot="-1620000">
            <a:off x="2345776" y="2844596"/>
            <a:ext cx="4648200" cy="1323439"/>
          </a:xfrm>
          <a:prstGeom prst="rect">
            <a:avLst/>
          </a:prstGeom>
          <a:noFill/>
          <a:effectLst>
            <a:outerShdw sx="156000" sy="156000" rotWithShape="0">
              <a:schemeClr val="bg2">
                <a:lumMod val="90000"/>
                <a:alpha val="27000"/>
              </a:schemeClr>
            </a:outerShdw>
          </a:effectLst>
        </p:spPr>
        <p:txBody>
          <a:bodyPr wrap="square" rtlCol="0">
            <a:spAutoFit/>
          </a:bodyPr>
          <a:lstStyle/>
          <a:p>
            <a:r>
              <a:rPr lang="en-US" sz="4000" dirty="0" smtClean="0">
                <a:solidFill>
                  <a:srgbClr val="FDE1BF"/>
                </a:solidFill>
              </a:rPr>
              <a:t> Ravi Kant </a:t>
            </a:r>
            <a:r>
              <a:rPr lang="en-US" sz="4000" dirty="0" err="1" smtClean="0">
                <a:solidFill>
                  <a:srgbClr val="FDE1BF"/>
                </a:solidFill>
              </a:rPr>
              <a:t>Soni</a:t>
            </a:r>
            <a:r>
              <a:rPr lang="en-US" sz="4000" dirty="0" smtClean="0">
                <a:solidFill>
                  <a:srgbClr val="FDE1BF"/>
                </a:solidFill>
              </a:rPr>
              <a:t> +918269000074</a:t>
            </a:r>
            <a:endParaRPr lang="en-US" sz="4000" dirty="0">
              <a:solidFill>
                <a:srgbClr val="FDE1BF"/>
              </a:solidFill>
            </a:endParaRPr>
          </a:p>
        </p:txBody>
      </p:sp>
      <p:sp>
        <p:nvSpPr>
          <p:cNvPr id="4" name="Freeform 3"/>
          <p:cNvSpPr/>
          <p:nvPr/>
        </p:nvSpPr>
        <p:spPr>
          <a:xfrm>
            <a:off x="0" y="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5" name="Picture 4" descr="images1.jpg"/>
          <p:cNvPicPr>
            <a:picLocks noChangeAspect="1"/>
          </p:cNvPicPr>
          <p:nvPr/>
        </p:nvPicPr>
        <p:blipFill>
          <a:blip r:embed="rId3"/>
          <a:stretch>
            <a:fillRect/>
          </a:stretch>
        </p:blipFill>
        <p:spPr>
          <a:xfrm>
            <a:off x="1" y="-38100"/>
            <a:ext cx="617714" cy="571500"/>
          </a:xfrm>
          <a:prstGeom prst="rect">
            <a:avLst/>
          </a:prstGeom>
        </p:spPr>
      </p:pic>
      <p:sp>
        <p:nvSpPr>
          <p:cNvPr id="6" name="Freeform 5"/>
          <p:cNvSpPr/>
          <p:nvPr/>
        </p:nvSpPr>
        <p:spPr>
          <a:xfrm>
            <a:off x="0" y="632460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TextBox 6"/>
          <p:cNvSpPr txBox="1"/>
          <p:nvPr/>
        </p:nvSpPr>
        <p:spPr>
          <a:xfrm>
            <a:off x="5257800" y="6488668"/>
            <a:ext cx="4343400" cy="369332"/>
          </a:xfrm>
          <a:custGeom>
            <a:avLst/>
            <a:gdLst>
              <a:gd name="connsiteX0" fmla="*/ 0 w 4343400"/>
              <a:gd name="connsiteY0" fmla="*/ 0 h 369332"/>
              <a:gd name="connsiteX1" fmla="*/ 4343400 w 4343400"/>
              <a:gd name="connsiteY1" fmla="*/ 0 h 369332"/>
              <a:gd name="connsiteX2" fmla="*/ 4343400 w 4343400"/>
              <a:gd name="connsiteY2" fmla="*/ 369332 h 369332"/>
              <a:gd name="connsiteX3" fmla="*/ 0 w 4343400"/>
              <a:gd name="connsiteY3" fmla="*/ 369332 h 369332"/>
              <a:gd name="connsiteX4" fmla="*/ 0 w 4343400"/>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369332">
                <a:moveTo>
                  <a:pt x="0" y="0"/>
                </a:moveTo>
                <a:lnTo>
                  <a:pt x="4343400" y="0"/>
                </a:lnTo>
                <a:lnTo>
                  <a:pt x="4343400" y="369332"/>
                </a:lnTo>
                <a:lnTo>
                  <a:pt x="0" y="369332"/>
                </a:lnTo>
                <a:lnTo>
                  <a:pt x="0" y="0"/>
                </a:lnTo>
                <a:close/>
              </a:path>
            </a:pathLst>
          </a:custGeom>
          <a:noFill/>
        </p:spPr>
        <p:txBody>
          <a:bodyPr wrap="square" rtlCol="0">
            <a:spAutoFit/>
          </a:bodyPr>
          <a:lstStyle/>
          <a:p>
            <a:r>
              <a:rPr lang="en-US" dirty="0" smtClean="0"/>
              <a:t> Ravi Kant </a:t>
            </a:r>
            <a:r>
              <a:rPr lang="en-US" dirty="0" err="1" smtClean="0"/>
              <a:t>Soni</a:t>
            </a:r>
            <a:r>
              <a:rPr lang="en-US" dirty="0" smtClean="0"/>
              <a:t> +918269000074</a:t>
            </a:r>
            <a:endParaRPr lang="en-US" dirty="0"/>
          </a:p>
        </p:txBody>
      </p:sp>
      <p:sp>
        <p:nvSpPr>
          <p:cNvPr id="8" name="Slide Number Placeholder 7"/>
          <p:cNvSpPr>
            <a:spLocks noGrp="1"/>
          </p:cNvSpPr>
          <p:nvPr>
            <p:ph type="sldNum" sz="quarter" idx="12"/>
          </p:nvPr>
        </p:nvSpPr>
        <p:spPr/>
        <p:txBody>
          <a:bodyPr/>
          <a:lstStyle/>
          <a:p>
            <a:fld id="{7278E106-62EC-41F2-90B3-FDFD6CA56EC6}" type="slidenum">
              <a:rPr lang="en-US" smtClean="0"/>
              <a:pPr/>
              <a:t>169</a:t>
            </a:fld>
            <a:endParaRPr lang="en-US" dirty="0"/>
          </a:p>
        </p:txBody>
      </p:sp>
      <p:sp>
        <p:nvSpPr>
          <p:cNvPr id="9" name="TextBox 8"/>
          <p:cNvSpPr txBox="1"/>
          <p:nvPr/>
        </p:nvSpPr>
        <p:spPr>
          <a:xfrm>
            <a:off x="0" y="71735"/>
            <a:ext cx="9144000" cy="461665"/>
          </a:xfrm>
          <a:prstGeom prst="rect">
            <a:avLst/>
          </a:prstGeom>
          <a:noFill/>
        </p:spPr>
        <p:txBody>
          <a:bodyPr wrap="square" rtlCol="0">
            <a:spAutoFit/>
          </a:bodyPr>
          <a:lstStyle/>
          <a:p>
            <a:pPr algn="ctr"/>
            <a:r>
              <a:rPr lang="en-US" sz="2400" b="1" dirty="0" smtClean="0">
                <a:solidFill>
                  <a:schemeClr val="bg1"/>
                </a:solidFill>
              </a:rPr>
              <a:t>DHCP SERVER</a:t>
            </a:r>
            <a:endParaRPr lang="en-US" sz="2400" b="1" dirty="0">
              <a:solidFill>
                <a:schemeClr val="bg1"/>
              </a:solidFill>
            </a:endParaRPr>
          </a:p>
        </p:txBody>
      </p:sp>
      <p:pic>
        <p:nvPicPr>
          <p:cNvPr id="21506" name="Picture 2"/>
          <p:cNvPicPr>
            <a:picLocks noChangeAspect="1" noChangeArrowheads="1"/>
          </p:cNvPicPr>
          <p:nvPr/>
        </p:nvPicPr>
        <p:blipFill>
          <a:blip r:embed="rId4"/>
          <a:srcRect/>
          <a:stretch>
            <a:fillRect/>
          </a:stretch>
        </p:blipFill>
        <p:spPr bwMode="auto">
          <a:xfrm>
            <a:off x="76200" y="1447800"/>
            <a:ext cx="8859321" cy="4572000"/>
          </a:xfrm>
          <a:prstGeom prst="rect">
            <a:avLst/>
          </a:prstGeom>
          <a:noFill/>
          <a:ln w="9525">
            <a:noFill/>
            <a:miter lim="800000"/>
            <a:headEnd/>
            <a:tailEnd/>
          </a:ln>
          <a:effectLst/>
        </p:spPr>
      </p:pic>
      <p:sp>
        <p:nvSpPr>
          <p:cNvPr id="11" name="TextBox 10"/>
          <p:cNvSpPr txBox="1"/>
          <p:nvPr/>
        </p:nvSpPr>
        <p:spPr>
          <a:xfrm>
            <a:off x="0" y="986135"/>
            <a:ext cx="9144000" cy="461665"/>
          </a:xfrm>
          <a:prstGeom prst="rect">
            <a:avLst/>
          </a:prstGeom>
          <a:noFill/>
        </p:spPr>
        <p:txBody>
          <a:bodyPr wrap="square" rtlCol="0">
            <a:spAutoFit/>
          </a:bodyPr>
          <a:lstStyle/>
          <a:p>
            <a:pPr algn="ctr"/>
            <a:r>
              <a:rPr lang="en-US" sz="2400" b="1" dirty="0" smtClean="0"/>
              <a:t>Dynamic Host Configuration Protocol</a:t>
            </a:r>
            <a:endParaRPr lang="en-US" sz="2400" b="1" dirty="0"/>
          </a:p>
        </p:txBody>
      </p:sp>
      <p:sp>
        <p:nvSpPr>
          <p:cNvPr id="12" name="Footer Placeholder 11"/>
          <p:cNvSpPr>
            <a:spLocks noGrp="1"/>
          </p:cNvSpPr>
          <p:nvPr>
            <p:ph type="ftr" sz="quarter" idx="11"/>
          </p:nvPr>
        </p:nvSpPr>
        <p:spPr/>
        <p:txBody>
          <a:bodyPr/>
          <a:lstStyle/>
          <a:p>
            <a:r>
              <a:rPr lang="en-US" dirty="0" smtClean="0"/>
              <a:t>SONI COMPUTER CLASSES</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rot="-1620000">
            <a:off x="2345776" y="2844596"/>
            <a:ext cx="4648200" cy="1323439"/>
          </a:xfrm>
          <a:prstGeom prst="rect">
            <a:avLst/>
          </a:prstGeom>
          <a:noFill/>
          <a:effectLst>
            <a:outerShdw sx="156000" sy="156000" rotWithShape="0">
              <a:schemeClr val="bg2">
                <a:lumMod val="90000"/>
                <a:alpha val="27000"/>
              </a:schemeClr>
            </a:outerShdw>
          </a:effectLst>
        </p:spPr>
        <p:txBody>
          <a:bodyPr wrap="square" rtlCol="0">
            <a:spAutoFit/>
          </a:bodyPr>
          <a:lstStyle/>
          <a:p>
            <a:r>
              <a:rPr lang="en-US" sz="4000" dirty="0" smtClean="0">
                <a:solidFill>
                  <a:srgbClr val="FDE1BF"/>
                </a:solidFill>
              </a:rPr>
              <a:t> Ravi Kant </a:t>
            </a:r>
            <a:r>
              <a:rPr lang="en-US" sz="4000" dirty="0" err="1" smtClean="0">
                <a:solidFill>
                  <a:srgbClr val="FDE1BF"/>
                </a:solidFill>
              </a:rPr>
              <a:t>Soni</a:t>
            </a:r>
            <a:r>
              <a:rPr lang="en-US" sz="4000" dirty="0" smtClean="0">
                <a:solidFill>
                  <a:srgbClr val="FDE1BF"/>
                </a:solidFill>
              </a:rPr>
              <a:t> +918269000074</a:t>
            </a:r>
            <a:endParaRPr lang="en-US" sz="4000" dirty="0">
              <a:solidFill>
                <a:srgbClr val="FDE1BF"/>
              </a:solidFill>
            </a:endParaRPr>
          </a:p>
        </p:txBody>
      </p:sp>
      <p:cxnSp>
        <p:nvCxnSpPr>
          <p:cNvPr id="5" name="Straight Connector 4"/>
          <p:cNvCxnSpPr/>
          <p:nvPr/>
        </p:nvCxnSpPr>
        <p:spPr>
          <a:xfrm>
            <a:off x="1676400" y="2438400"/>
            <a:ext cx="5943600" cy="1588"/>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5400000">
            <a:off x="1372791" y="2743597"/>
            <a:ext cx="608806" cy="1588"/>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5400000">
            <a:off x="5487194" y="2742406"/>
            <a:ext cx="609600" cy="1588"/>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flipH="1" flipV="1">
            <a:off x="4344194" y="2209006"/>
            <a:ext cx="762000" cy="1588"/>
          </a:xfrm>
          <a:prstGeom prst="straightConnector1">
            <a:avLst/>
          </a:prstGeom>
          <a:ln w="31750">
            <a:tailEnd type="arrow"/>
          </a:ln>
          <a:scene3d>
            <a:camera prst="orthographicFront">
              <a:rot lat="10800000" lon="0" rev="0"/>
            </a:camera>
            <a:lightRig rig="threePt" dir="t"/>
          </a:scene3d>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971800" y="1143000"/>
            <a:ext cx="3505200" cy="584775"/>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n-US" sz="3200" b="1" dirty="0" smtClean="0"/>
              <a:t> SATA  CONTROLLER</a:t>
            </a:r>
            <a:endParaRPr lang="en-US" sz="3200" b="1" dirty="0"/>
          </a:p>
        </p:txBody>
      </p:sp>
      <p:sp>
        <p:nvSpPr>
          <p:cNvPr id="41" name="TextBox 40"/>
          <p:cNvSpPr txBox="1"/>
          <p:nvPr/>
        </p:nvSpPr>
        <p:spPr>
          <a:xfrm>
            <a:off x="1066800" y="3048000"/>
            <a:ext cx="1143000" cy="369332"/>
          </a:xfrm>
          <a:prstGeom prst="rect">
            <a:avLst/>
          </a:prstGeom>
          <a:noFill/>
        </p:spPr>
        <p:txBody>
          <a:bodyPr wrap="square" rtlCol="0">
            <a:spAutoFit/>
          </a:bodyPr>
          <a:lstStyle/>
          <a:p>
            <a:r>
              <a:rPr lang="en-US" dirty="0" smtClean="0"/>
              <a:t>/dev/</a:t>
            </a:r>
            <a:r>
              <a:rPr lang="en-US" dirty="0" err="1" smtClean="0"/>
              <a:t>sda</a:t>
            </a:r>
            <a:endParaRPr lang="en-US" dirty="0"/>
          </a:p>
        </p:txBody>
      </p:sp>
      <p:sp>
        <p:nvSpPr>
          <p:cNvPr id="42" name="TextBox 41"/>
          <p:cNvSpPr txBox="1"/>
          <p:nvPr/>
        </p:nvSpPr>
        <p:spPr>
          <a:xfrm>
            <a:off x="3048000" y="3048000"/>
            <a:ext cx="1143000" cy="369332"/>
          </a:xfrm>
          <a:prstGeom prst="rect">
            <a:avLst/>
          </a:prstGeom>
          <a:noFill/>
        </p:spPr>
        <p:txBody>
          <a:bodyPr wrap="square" rtlCol="0">
            <a:spAutoFit/>
          </a:bodyPr>
          <a:lstStyle/>
          <a:p>
            <a:r>
              <a:rPr lang="en-US" dirty="0" smtClean="0"/>
              <a:t>/dev/</a:t>
            </a:r>
            <a:r>
              <a:rPr lang="en-US" dirty="0" err="1" smtClean="0"/>
              <a:t>sdb</a:t>
            </a:r>
            <a:endParaRPr lang="en-US" dirty="0"/>
          </a:p>
        </p:txBody>
      </p:sp>
      <p:sp>
        <p:nvSpPr>
          <p:cNvPr id="43" name="TextBox 42"/>
          <p:cNvSpPr txBox="1"/>
          <p:nvPr/>
        </p:nvSpPr>
        <p:spPr>
          <a:xfrm>
            <a:off x="5257800" y="3059668"/>
            <a:ext cx="1143000" cy="369332"/>
          </a:xfrm>
          <a:prstGeom prst="rect">
            <a:avLst/>
          </a:prstGeom>
          <a:noFill/>
        </p:spPr>
        <p:txBody>
          <a:bodyPr wrap="square" rtlCol="0">
            <a:spAutoFit/>
          </a:bodyPr>
          <a:lstStyle/>
          <a:p>
            <a:r>
              <a:rPr lang="en-US" dirty="0" smtClean="0"/>
              <a:t>/dev/</a:t>
            </a:r>
            <a:r>
              <a:rPr lang="en-US" dirty="0" err="1" smtClean="0"/>
              <a:t>sdc</a:t>
            </a:r>
            <a:endParaRPr lang="en-US" dirty="0"/>
          </a:p>
        </p:txBody>
      </p:sp>
      <p:sp>
        <p:nvSpPr>
          <p:cNvPr id="44" name="TextBox 43"/>
          <p:cNvSpPr txBox="1"/>
          <p:nvPr/>
        </p:nvSpPr>
        <p:spPr>
          <a:xfrm>
            <a:off x="7162800" y="3059668"/>
            <a:ext cx="1143000" cy="369332"/>
          </a:xfrm>
          <a:prstGeom prst="rect">
            <a:avLst/>
          </a:prstGeom>
          <a:noFill/>
        </p:spPr>
        <p:txBody>
          <a:bodyPr wrap="square" rtlCol="0">
            <a:spAutoFit/>
          </a:bodyPr>
          <a:lstStyle/>
          <a:p>
            <a:r>
              <a:rPr lang="en-US" dirty="0" smtClean="0"/>
              <a:t>/dev/</a:t>
            </a:r>
            <a:r>
              <a:rPr lang="en-US" dirty="0" err="1" smtClean="0"/>
              <a:t>sdd</a:t>
            </a:r>
            <a:endParaRPr lang="en-US" dirty="0"/>
          </a:p>
        </p:txBody>
      </p:sp>
      <p:sp>
        <p:nvSpPr>
          <p:cNvPr id="31" name="Rectangle 30"/>
          <p:cNvSpPr/>
          <p:nvPr/>
        </p:nvSpPr>
        <p:spPr>
          <a:xfrm>
            <a:off x="0" y="0"/>
            <a:ext cx="9144000" cy="5334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2" name="Rectangle 31"/>
          <p:cNvSpPr/>
          <p:nvPr/>
        </p:nvSpPr>
        <p:spPr>
          <a:xfrm>
            <a:off x="0" y="6324600"/>
            <a:ext cx="9144000" cy="5334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34" name="Picture 33" descr="images1.jpg"/>
          <p:cNvPicPr>
            <a:picLocks noChangeAspect="1"/>
          </p:cNvPicPr>
          <p:nvPr/>
        </p:nvPicPr>
        <p:blipFill>
          <a:blip r:embed="rId2"/>
          <a:stretch>
            <a:fillRect/>
          </a:stretch>
        </p:blipFill>
        <p:spPr>
          <a:xfrm>
            <a:off x="1" y="-38100"/>
            <a:ext cx="617714" cy="571500"/>
          </a:xfrm>
          <a:prstGeom prst="rect">
            <a:avLst/>
          </a:prstGeom>
        </p:spPr>
      </p:pic>
      <p:cxnSp>
        <p:nvCxnSpPr>
          <p:cNvPr id="52" name="Straight Arrow Connector 51"/>
          <p:cNvCxnSpPr/>
          <p:nvPr/>
        </p:nvCxnSpPr>
        <p:spPr>
          <a:xfrm rot="5400000">
            <a:off x="3275805" y="2742406"/>
            <a:ext cx="609600" cy="1588"/>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rot="5400000">
            <a:off x="7314406" y="2742406"/>
            <a:ext cx="609600" cy="1588"/>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914400" y="4876800"/>
            <a:ext cx="7010400" cy="369332"/>
          </a:xfrm>
          <a:prstGeom prst="rect">
            <a:avLst/>
          </a:prstGeom>
          <a:noFill/>
        </p:spPr>
        <p:txBody>
          <a:bodyPr wrap="square" rtlCol="0">
            <a:spAutoFit/>
          </a:bodyPr>
          <a:lstStyle/>
          <a:p>
            <a:r>
              <a:rPr lang="en-US" dirty="0" smtClean="0"/>
              <a:t>This controller is also used for SCSI &amp; USB Disk</a:t>
            </a:r>
            <a:endParaRPr lang="en-US" dirty="0"/>
          </a:p>
        </p:txBody>
      </p:sp>
      <p:sp>
        <p:nvSpPr>
          <p:cNvPr id="55" name="TextBox 54"/>
          <p:cNvSpPr txBox="1"/>
          <p:nvPr/>
        </p:nvSpPr>
        <p:spPr>
          <a:xfrm>
            <a:off x="5257800" y="6488668"/>
            <a:ext cx="4343400" cy="369332"/>
          </a:xfrm>
          <a:prstGeom prst="rect">
            <a:avLst/>
          </a:prstGeom>
          <a:noFill/>
        </p:spPr>
        <p:txBody>
          <a:bodyPr wrap="square" rtlCol="0">
            <a:spAutoFit/>
          </a:bodyPr>
          <a:lstStyle/>
          <a:p>
            <a:r>
              <a:rPr lang="en-US" dirty="0" smtClean="0"/>
              <a:t> Ravi Kant </a:t>
            </a:r>
            <a:r>
              <a:rPr lang="en-US" dirty="0" err="1" smtClean="0"/>
              <a:t>Soni</a:t>
            </a:r>
            <a:r>
              <a:rPr lang="en-US" dirty="0" smtClean="0"/>
              <a:t> +918269000074</a:t>
            </a:r>
            <a:endParaRPr lang="en-US" dirty="0"/>
          </a:p>
        </p:txBody>
      </p:sp>
      <p:sp>
        <p:nvSpPr>
          <p:cNvPr id="20" name="Slide Number Placeholder 19"/>
          <p:cNvSpPr>
            <a:spLocks noGrp="1"/>
          </p:cNvSpPr>
          <p:nvPr>
            <p:ph type="sldNum" sz="quarter" idx="12"/>
          </p:nvPr>
        </p:nvSpPr>
        <p:spPr/>
        <p:txBody>
          <a:bodyPr/>
          <a:lstStyle/>
          <a:p>
            <a:fld id="{7278E106-62EC-41F2-90B3-FDFD6CA56EC6}" type="slidenum">
              <a:rPr lang="en-US" smtClean="0"/>
              <a:pPr/>
              <a:t>17</a:t>
            </a:fld>
            <a:endParaRPr lang="en-US" dirty="0"/>
          </a:p>
        </p:txBody>
      </p:sp>
      <p:sp>
        <p:nvSpPr>
          <p:cNvPr id="21" name="Footer Placeholder 20"/>
          <p:cNvSpPr>
            <a:spLocks noGrp="1"/>
          </p:cNvSpPr>
          <p:nvPr>
            <p:ph type="ftr" sz="quarter" idx="11"/>
          </p:nvPr>
        </p:nvSpPr>
        <p:spPr/>
        <p:txBody>
          <a:bodyPr/>
          <a:lstStyle/>
          <a:p>
            <a:r>
              <a:rPr lang="en-US" dirty="0" smtClean="0"/>
              <a:t>SONI COMPUTER CLASSES</a:t>
            </a:r>
            <a:endParaRPr lang="en-US" dirty="0"/>
          </a:p>
        </p:txBody>
      </p:sp>
    </p:spTree>
  </p:cSld>
  <p:clrMapOvr>
    <a:masterClrMapping/>
  </p:clrMapOvr>
  <p:transition spd="med"/>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rot="-1620000">
            <a:off x="2345776" y="2844596"/>
            <a:ext cx="4648200" cy="1323439"/>
          </a:xfrm>
          <a:prstGeom prst="rect">
            <a:avLst/>
          </a:prstGeom>
          <a:noFill/>
          <a:effectLst>
            <a:outerShdw sx="156000" sy="156000" rotWithShape="0">
              <a:schemeClr val="bg2">
                <a:lumMod val="90000"/>
                <a:alpha val="27000"/>
              </a:schemeClr>
            </a:outerShdw>
          </a:effectLst>
        </p:spPr>
        <p:txBody>
          <a:bodyPr wrap="square" rtlCol="0">
            <a:spAutoFit/>
          </a:bodyPr>
          <a:lstStyle/>
          <a:p>
            <a:r>
              <a:rPr lang="en-US" sz="4000" dirty="0" smtClean="0">
                <a:solidFill>
                  <a:srgbClr val="FDE1BF"/>
                </a:solidFill>
              </a:rPr>
              <a:t> Ravi Kant </a:t>
            </a:r>
            <a:r>
              <a:rPr lang="en-US" sz="4000" dirty="0" err="1" smtClean="0">
                <a:solidFill>
                  <a:srgbClr val="FDE1BF"/>
                </a:solidFill>
              </a:rPr>
              <a:t>Soni</a:t>
            </a:r>
            <a:r>
              <a:rPr lang="en-US" sz="4000" dirty="0" smtClean="0">
                <a:solidFill>
                  <a:srgbClr val="FDE1BF"/>
                </a:solidFill>
              </a:rPr>
              <a:t> +918269000074</a:t>
            </a:r>
            <a:endParaRPr lang="en-US" sz="4000" dirty="0">
              <a:solidFill>
                <a:srgbClr val="FDE1BF"/>
              </a:solidFill>
            </a:endParaRPr>
          </a:p>
        </p:txBody>
      </p:sp>
      <p:sp>
        <p:nvSpPr>
          <p:cNvPr id="4" name="Freeform 3"/>
          <p:cNvSpPr/>
          <p:nvPr/>
        </p:nvSpPr>
        <p:spPr>
          <a:xfrm>
            <a:off x="0" y="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5" name="Picture 4" descr="images1.jpg"/>
          <p:cNvPicPr>
            <a:picLocks noChangeAspect="1"/>
          </p:cNvPicPr>
          <p:nvPr/>
        </p:nvPicPr>
        <p:blipFill>
          <a:blip r:embed="rId3"/>
          <a:stretch>
            <a:fillRect/>
          </a:stretch>
        </p:blipFill>
        <p:spPr>
          <a:xfrm>
            <a:off x="1" y="-38100"/>
            <a:ext cx="617714" cy="571500"/>
          </a:xfrm>
          <a:prstGeom prst="rect">
            <a:avLst/>
          </a:prstGeom>
        </p:spPr>
      </p:pic>
      <p:sp>
        <p:nvSpPr>
          <p:cNvPr id="6" name="Freeform 5"/>
          <p:cNvSpPr/>
          <p:nvPr/>
        </p:nvSpPr>
        <p:spPr>
          <a:xfrm>
            <a:off x="0" y="632460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TextBox 6"/>
          <p:cNvSpPr txBox="1"/>
          <p:nvPr/>
        </p:nvSpPr>
        <p:spPr>
          <a:xfrm>
            <a:off x="5257800" y="6488668"/>
            <a:ext cx="4343400" cy="369332"/>
          </a:xfrm>
          <a:custGeom>
            <a:avLst/>
            <a:gdLst>
              <a:gd name="connsiteX0" fmla="*/ 0 w 4343400"/>
              <a:gd name="connsiteY0" fmla="*/ 0 h 369332"/>
              <a:gd name="connsiteX1" fmla="*/ 4343400 w 4343400"/>
              <a:gd name="connsiteY1" fmla="*/ 0 h 369332"/>
              <a:gd name="connsiteX2" fmla="*/ 4343400 w 4343400"/>
              <a:gd name="connsiteY2" fmla="*/ 369332 h 369332"/>
              <a:gd name="connsiteX3" fmla="*/ 0 w 4343400"/>
              <a:gd name="connsiteY3" fmla="*/ 369332 h 369332"/>
              <a:gd name="connsiteX4" fmla="*/ 0 w 4343400"/>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369332">
                <a:moveTo>
                  <a:pt x="0" y="0"/>
                </a:moveTo>
                <a:lnTo>
                  <a:pt x="4343400" y="0"/>
                </a:lnTo>
                <a:lnTo>
                  <a:pt x="4343400" y="369332"/>
                </a:lnTo>
                <a:lnTo>
                  <a:pt x="0" y="369332"/>
                </a:lnTo>
                <a:lnTo>
                  <a:pt x="0" y="0"/>
                </a:lnTo>
                <a:close/>
              </a:path>
            </a:pathLst>
          </a:custGeom>
          <a:noFill/>
        </p:spPr>
        <p:txBody>
          <a:bodyPr wrap="square" rtlCol="0">
            <a:spAutoFit/>
          </a:bodyPr>
          <a:lstStyle/>
          <a:p>
            <a:r>
              <a:rPr lang="en-US" dirty="0" smtClean="0"/>
              <a:t> Ravi Kant </a:t>
            </a:r>
            <a:r>
              <a:rPr lang="en-US" dirty="0" err="1" smtClean="0"/>
              <a:t>Soni</a:t>
            </a:r>
            <a:r>
              <a:rPr lang="en-US" dirty="0" smtClean="0"/>
              <a:t> +918269000074</a:t>
            </a:r>
            <a:endParaRPr lang="en-US" dirty="0"/>
          </a:p>
        </p:txBody>
      </p:sp>
      <p:sp>
        <p:nvSpPr>
          <p:cNvPr id="8" name="Slide Number Placeholder 7"/>
          <p:cNvSpPr>
            <a:spLocks noGrp="1"/>
          </p:cNvSpPr>
          <p:nvPr>
            <p:ph type="sldNum" sz="quarter" idx="12"/>
          </p:nvPr>
        </p:nvSpPr>
        <p:spPr/>
        <p:txBody>
          <a:bodyPr/>
          <a:lstStyle/>
          <a:p>
            <a:fld id="{7278E106-62EC-41F2-90B3-FDFD6CA56EC6}" type="slidenum">
              <a:rPr lang="en-US" smtClean="0"/>
              <a:pPr/>
              <a:t>170</a:t>
            </a:fld>
            <a:endParaRPr lang="en-US" dirty="0"/>
          </a:p>
        </p:txBody>
      </p:sp>
      <p:sp>
        <p:nvSpPr>
          <p:cNvPr id="14" name="TextBox 13"/>
          <p:cNvSpPr txBox="1"/>
          <p:nvPr/>
        </p:nvSpPr>
        <p:spPr>
          <a:xfrm>
            <a:off x="152400" y="1114485"/>
            <a:ext cx="8991600" cy="4524315"/>
          </a:xfrm>
          <a:prstGeom prst="rect">
            <a:avLst/>
          </a:prstGeom>
          <a:noFill/>
        </p:spPr>
        <p:txBody>
          <a:bodyPr wrap="square" rtlCol="0">
            <a:spAutoFit/>
          </a:bodyPr>
          <a:lstStyle/>
          <a:p>
            <a:r>
              <a:rPr lang="en-US" dirty="0" smtClean="0"/>
              <a:t>A DHCP Server assigns </a:t>
            </a:r>
            <a:r>
              <a:rPr lang="en-US" b="1" dirty="0" smtClean="0"/>
              <a:t>IP addresses</a:t>
            </a:r>
            <a:r>
              <a:rPr lang="en-US" dirty="0" smtClean="0"/>
              <a:t> to client computers. This is very often used in enterprise networks to reduce configuration efforts. All IP addresses of  all computers are stored in a database that resides on a server machine. A DHCP server can provide configuration settings using two methods</a:t>
            </a:r>
          </a:p>
          <a:p>
            <a:endParaRPr lang="en-US" dirty="0" smtClean="0"/>
          </a:p>
          <a:p>
            <a:r>
              <a:rPr lang="en-US" b="1" dirty="0" smtClean="0"/>
              <a:t>Address Pool</a:t>
            </a:r>
            <a:endParaRPr lang="en-US" dirty="0" smtClean="0"/>
          </a:p>
          <a:p>
            <a:r>
              <a:rPr lang="en-US" dirty="0" smtClean="0"/>
              <a:t>This method entails defining a pool (sometimes also called a range or scope) of IP addresses from which DHCP clients are supplied their configuration properties dynamically and on a fist come first serve basis. When a DHCP client is no longer on the network for a specified period, the configuration is expired and released back to the address pool for use by other DHCP Clients.</a:t>
            </a:r>
          </a:p>
          <a:p>
            <a:endParaRPr lang="en-US" dirty="0" smtClean="0"/>
          </a:p>
          <a:p>
            <a:r>
              <a:rPr lang="en-US" b="1" dirty="0" smtClean="0"/>
              <a:t>MAC Address (Reservation/Fixed Address)</a:t>
            </a:r>
            <a:endParaRPr lang="en-US" dirty="0" smtClean="0"/>
          </a:p>
          <a:p>
            <a:r>
              <a:rPr lang="en-US" dirty="0" smtClean="0"/>
              <a:t>This method entails using DHCP to identify the unique hardware address of each network card connected to the network and then continually supplying a  constant configuration each time the DHCP client makes a request to the DHCP server using that network device.</a:t>
            </a:r>
          </a:p>
        </p:txBody>
      </p:sp>
      <p:sp>
        <p:nvSpPr>
          <p:cNvPr id="9" name="TextBox 8"/>
          <p:cNvSpPr txBox="1"/>
          <p:nvPr/>
        </p:nvSpPr>
        <p:spPr>
          <a:xfrm>
            <a:off x="0" y="71735"/>
            <a:ext cx="9144000" cy="461665"/>
          </a:xfrm>
          <a:prstGeom prst="rect">
            <a:avLst/>
          </a:prstGeom>
          <a:noFill/>
        </p:spPr>
        <p:txBody>
          <a:bodyPr wrap="square" rtlCol="0">
            <a:spAutoFit/>
          </a:bodyPr>
          <a:lstStyle/>
          <a:p>
            <a:pPr algn="ctr"/>
            <a:r>
              <a:rPr lang="en-US" sz="2400" b="1" dirty="0" smtClean="0">
                <a:solidFill>
                  <a:schemeClr val="bg1"/>
                </a:solidFill>
              </a:rPr>
              <a:t>DHCP SERVER</a:t>
            </a:r>
            <a:endParaRPr lang="en-US" sz="2400" b="1" dirty="0">
              <a:solidFill>
                <a:schemeClr val="bg1"/>
              </a:solidFill>
            </a:endParaRPr>
          </a:p>
        </p:txBody>
      </p:sp>
      <p:sp>
        <p:nvSpPr>
          <p:cNvPr id="11" name="Footer Placeholder 10"/>
          <p:cNvSpPr>
            <a:spLocks noGrp="1"/>
          </p:cNvSpPr>
          <p:nvPr>
            <p:ph type="ftr" sz="quarter" idx="11"/>
          </p:nvPr>
        </p:nvSpPr>
        <p:spPr/>
        <p:txBody>
          <a:bodyPr/>
          <a:lstStyle/>
          <a:p>
            <a:r>
              <a:rPr lang="en-US" dirty="0" smtClean="0"/>
              <a:t>SONI COMPUTER CLASSES</a:t>
            </a:r>
            <a:endParaRPr lang="en-US" dirty="0"/>
          </a:p>
        </p:txBody>
      </p:sp>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rot="-1620000">
            <a:off x="2345776" y="2844596"/>
            <a:ext cx="4648200" cy="1323439"/>
          </a:xfrm>
          <a:prstGeom prst="rect">
            <a:avLst/>
          </a:prstGeom>
          <a:noFill/>
          <a:effectLst>
            <a:outerShdw sx="156000" sy="156000" rotWithShape="0">
              <a:schemeClr val="bg2">
                <a:lumMod val="90000"/>
                <a:alpha val="27000"/>
              </a:schemeClr>
            </a:outerShdw>
          </a:effectLst>
        </p:spPr>
        <p:txBody>
          <a:bodyPr wrap="square" rtlCol="0">
            <a:spAutoFit/>
          </a:bodyPr>
          <a:lstStyle/>
          <a:p>
            <a:r>
              <a:rPr lang="en-US" sz="4000" dirty="0" smtClean="0">
                <a:solidFill>
                  <a:srgbClr val="FDE1BF"/>
                </a:solidFill>
              </a:rPr>
              <a:t> Ravi Kant </a:t>
            </a:r>
            <a:r>
              <a:rPr lang="en-US" sz="4000" dirty="0" err="1" smtClean="0">
                <a:solidFill>
                  <a:srgbClr val="FDE1BF"/>
                </a:solidFill>
              </a:rPr>
              <a:t>Soni</a:t>
            </a:r>
            <a:r>
              <a:rPr lang="en-US" sz="4000" dirty="0" smtClean="0">
                <a:solidFill>
                  <a:srgbClr val="FDE1BF"/>
                </a:solidFill>
              </a:rPr>
              <a:t> +918269000074</a:t>
            </a:r>
            <a:endParaRPr lang="en-US" sz="4000" dirty="0">
              <a:solidFill>
                <a:srgbClr val="FDE1BF"/>
              </a:solidFill>
            </a:endParaRPr>
          </a:p>
        </p:txBody>
      </p:sp>
      <p:sp>
        <p:nvSpPr>
          <p:cNvPr id="4" name="Freeform 3"/>
          <p:cNvSpPr/>
          <p:nvPr/>
        </p:nvSpPr>
        <p:spPr>
          <a:xfrm>
            <a:off x="0" y="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5" name="Picture 4" descr="images1.jpg"/>
          <p:cNvPicPr>
            <a:picLocks noChangeAspect="1"/>
          </p:cNvPicPr>
          <p:nvPr/>
        </p:nvPicPr>
        <p:blipFill>
          <a:blip r:embed="rId3"/>
          <a:stretch>
            <a:fillRect/>
          </a:stretch>
        </p:blipFill>
        <p:spPr>
          <a:xfrm>
            <a:off x="1" y="-38100"/>
            <a:ext cx="617714" cy="571500"/>
          </a:xfrm>
          <a:prstGeom prst="rect">
            <a:avLst/>
          </a:prstGeom>
        </p:spPr>
      </p:pic>
      <p:sp>
        <p:nvSpPr>
          <p:cNvPr id="6" name="Freeform 5"/>
          <p:cNvSpPr/>
          <p:nvPr/>
        </p:nvSpPr>
        <p:spPr>
          <a:xfrm>
            <a:off x="0" y="632460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TextBox 6"/>
          <p:cNvSpPr txBox="1"/>
          <p:nvPr/>
        </p:nvSpPr>
        <p:spPr>
          <a:xfrm>
            <a:off x="5257800" y="6488668"/>
            <a:ext cx="4343400" cy="369332"/>
          </a:xfrm>
          <a:custGeom>
            <a:avLst/>
            <a:gdLst>
              <a:gd name="connsiteX0" fmla="*/ 0 w 4343400"/>
              <a:gd name="connsiteY0" fmla="*/ 0 h 369332"/>
              <a:gd name="connsiteX1" fmla="*/ 4343400 w 4343400"/>
              <a:gd name="connsiteY1" fmla="*/ 0 h 369332"/>
              <a:gd name="connsiteX2" fmla="*/ 4343400 w 4343400"/>
              <a:gd name="connsiteY2" fmla="*/ 369332 h 369332"/>
              <a:gd name="connsiteX3" fmla="*/ 0 w 4343400"/>
              <a:gd name="connsiteY3" fmla="*/ 369332 h 369332"/>
              <a:gd name="connsiteX4" fmla="*/ 0 w 4343400"/>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369332">
                <a:moveTo>
                  <a:pt x="0" y="0"/>
                </a:moveTo>
                <a:lnTo>
                  <a:pt x="4343400" y="0"/>
                </a:lnTo>
                <a:lnTo>
                  <a:pt x="4343400" y="369332"/>
                </a:lnTo>
                <a:lnTo>
                  <a:pt x="0" y="369332"/>
                </a:lnTo>
                <a:lnTo>
                  <a:pt x="0" y="0"/>
                </a:lnTo>
                <a:close/>
              </a:path>
            </a:pathLst>
          </a:custGeom>
          <a:noFill/>
        </p:spPr>
        <p:txBody>
          <a:bodyPr wrap="square" rtlCol="0">
            <a:spAutoFit/>
          </a:bodyPr>
          <a:lstStyle/>
          <a:p>
            <a:r>
              <a:rPr lang="en-US" dirty="0" smtClean="0"/>
              <a:t> Ravi Kant </a:t>
            </a:r>
            <a:r>
              <a:rPr lang="en-US" dirty="0" err="1" smtClean="0"/>
              <a:t>Soni</a:t>
            </a:r>
            <a:r>
              <a:rPr lang="en-US" dirty="0" smtClean="0"/>
              <a:t> +918269000074</a:t>
            </a:r>
            <a:endParaRPr lang="en-US" dirty="0"/>
          </a:p>
        </p:txBody>
      </p:sp>
      <p:sp>
        <p:nvSpPr>
          <p:cNvPr id="8" name="Slide Number Placeholder 7"/>
          <p:cNvSpPr>
            <a:spLocks noGrp="1"/>
          </p:cNvSpPr>
          <p:nvPr>
            <p:ph type="sldNum" sz="quarter" idx="12"/>
          </p:nvPr>
        </p:nvSpPr>
        <p:spPr/>
        <p:txBody>
          <a:bodyPr/>
          <a:lstStyle/>
          <a:p>
            <a:fld id="{7278E106-62EC-41F2-90B3-FDFD6CA56EC6}" type="slidenum">
              <a:rPr lang="en-US" smtClean="0"/>
              <a:pPr/>
              <a:t>171</a:t>
            </a:fld>
            <a:endParaRPr lang="en-US" dirty="0"/>
          </a:p>
        </p:txBody>
      </p:sp>
      <p:sp>
        <p:nvSpPr>
          <p:cNvPr id="11" name="TextBox 10"/>
          <p:cNvSpPr txBox="1"/>
          <p:nvPr/>
        </p:nvSpPr>
        <p:spPr>
          <a:xfrm>
            <a:off x="0" y="76200"/>
            <a:ext cx="9144000" cy="430887"/>
          </a:xfrm>
          <a:prstGeom prst="rect">
            <a:avLst/>
          </a:prstGeom>
          <a:noFill/>
        </p:spPr>
        <p:txBody>
          <a:bodyPr wrap="square" rtlCol="0">
            <a:spAutoFit/>
          </a:bodyPr>
          <a:lstStyle/>
          <a:p>
            <a:pPr algn="ctr"/>
            <a:r>
              <a:rPr lang="en-US" sz="2200" b="1" dirty="0" smtClean="0">
                <a:solidFill>
                  <a:schemeClr val="bg1">
                    <a:lumMod val="95000"/>
                  </a:schemeClr>
                </a:solidFill>
              </a:rPr>
              <a:t>CONFIGURATION OF DHCP SERVER</a:t>
            </a:r>
            <a:endParaRPr lang="en-US" sz="2200" b="1" dirty="0">
              <a:solidFill>
                <a:schemeClr val="bg1">
                  <a:lumMod val="95000"/>
                </a:schemeClr>
              </a:solidFill>
            </a:endParaRPr>
          </a:p>
        </p:txBody>
      </p:sp>
      <p:sp>
        <p:nvSpPr>
          <p:cNvPr id="14" name="TextBox 13"/>
          <p:cNvSpPr txBox="1"/>
          <p:nvPr/>
        </p:nvSpPr>
        <p:spPr>
          <a:xfrm>
            <a:off x="0" y="685800"/>
            <a:ext cx="9144000" cy="5632311"/>
          </a:xfrm>
          <a:prstGeom prst="rect">
            <a:avLst/>
          </a:prstGeom>
          <a:noFill/>
        </p:spPr>
        <p:txBody>
          <a:bodyPr wrap="square" rtlCol="0">
            <a:spAutoFit/>
          </a:bodyPr>
          <a:lstStyle/>
          <a:p>
            <a:r>
              <a:rPr lang="en-US" sz="2000" dirty="0" smtClean="0"/>
              <a:t>[root@station1 /]# yum  install  </a:t>
            </a:r>
            <a:r>
              <a:rPr lang="en-US" sz="2000" dirty="0" err="1" smtClean="0"/>
              <a:t>dhcp</a:t>
            </a:r>
            <a:r>
              <a:rPr lang="en-US" sz="2000" dirty="0" smtClean="0"/>
              <a:t>*</a:t>
            </a:r>
          </a:p>
          <a:p>
            <a:r>
              <a:rPr lang="en-US" sz="2000" dirty="0" smtClean="0"/>
              <a:t>		For install to packages of </a:t>
            </a:r>
            <a:r>
              <a:rPr lang="en-US" sz="2000" dirty="0" err="1" smtClean="0"/>
              <a:t>dhcp</a:t>
            </a:r>
            <a:endParaRPr lang="en-US" sz="2000" dirty="0" smtClean="0"/>
          </a:p>
          <a:p>
            <a:endParaRPr lang="en-US" sz="2000" dirty="0" smtClean="0"/>
          </a:p>
          <a:p>
            <a:r>
              <a:rPr lang="en-US" sz="2000" dirty="0" smtClean="0"/>
              <a:t>[root@station1 /]# cp  /</a:t>
            </a:r>
            <a:r>
              <a:rPr lang="en-US" sz="2000" dirty="0" err="1" smtClean="0"/>
              <a:t>usr</a:t>
            </a:r>
            <a:r>
              <a:rPr lang="en-US" sz="2000" dirty="0" smtClean="0"/>
              <a:t>/share/doc/dhcp-3.0.5/</a:t>
            </a:r>
            <a:r>
              <a:rPr lang="en-US" sz="2000" dirty="0" err="1" smtClean="0"/>
              <a:t>dhcpd.conf.sample</a:t>
            </a:r>
            <a:r>
              <a:rPr lang="en-US" sz="2000" dirty="0" smtClean="0"/>
              <a:t>  /etc/</a:t>
            </a:r>
            <a:r>
              <a:rPr lang="en-US" sz="2000" dirty="0" err="1" smtClean="0"/>
              <a:t>dhcpd.conf</a:t>
            </a:r>
            <a:endParaRPr lang="en-US" sz="2000" dirty="0" smtClean="0"/>
          </a:p>
          <a:p>
            <a:r>
              <a:rPr lang="en-US" sz="2000" dirty="0" smtClean="0"/>
              <a:t>		For copy sample file at /etc location</a:t>
            </a:r>
          </a:p>
          <a:p>
            <a:endParaRPr lang="en-US" sz="2000" dirty="0" smtClean="0"/>
          </a:p>
          <a:p>
            <a:r>
              <a:rPr lang="en-US" sz="2000" dirty="0" smtClean="0"/>
              <a:t>[root@station1 /]# vim  /etc/</a:t>
            </a:r>
            <a:r>
              <a:rPr lang="en-US" sz="2000" dirty="0" err="1" smtClean="0"/>
              <a:t>dhcpd.conf</a:t>
            </a:r>
            <a:endParaRPr lang="en-US" sz="2000" dirty="0" smtClean="0"/>
          </a:p>
          <a:p>
            <a:endParaRPr lang="en-US" sz="2000" dirty="0" smtClean="0"/>
          </a:p>
          <a:p>
            <a:r>
              <a:rPr lang="en-US" sz="2000" b="1" dirty="0" smtClean="0"/>
              <a:t>subnet 172.24.0.0 </a:t>
            </a:r>
            <a:r>
              <a:rPr lang="en-US" sz="2000" b="1" dirty="0" err="1" smtClean="0"/>
              <a:t>netmask</a:t>
            </a:r>
            <a:r>
              <a:rPr lang="en-US" sz="2000" b="1" dirty="0" smtClean="0"/>
              <a:t> 255.255.0.0 {</a:t>
            </a:r>
          </a:p>
          <a:p>
            <a:endParaRPr lang="en-US" sz="2000" b="1" dirty="0" smtClean="0"/>
          </a:p>
          <a:p>
            <a:r>
              <a:rPr lang="en-US" sz="2000" b="1" dirty="0" smtClean="0"/>
              <a:t>range dynamic-</a:t>
            </a:r>
            <a:r>
              <a:rPr lang="en-US" sz="2000" b="1" dirty="0" err="1" smtClean="0"/>
              <a:t>bootp</a:t>
            </a:r>
            <a:r>
              <a:rPr lang="en-US" sz="2000" b="1" dirty="0" smtClean="0"/>
              <a:t> 172.24.0.101 172.24.0.150;</a:t>
            </a:r>
          </a:p>
          <a:p>
            <a:endParaRPr lang="en-US" sz="2000" b="1" dirty="0" smtClean="0"/>
          </a:p>
          <a:p>
            <a:r>
              <a:rPr lang="en-US" sz="2000" b="1" dirty="0" smtClean="0"/>
              <a:t>host station175 {</a:t>
            </a:r>
          </a:p>
          <a:p>
            <a:r>
              <a:rPr lang="en-US" sz="2000" b="1" dirty="0" smtClean="0"/>
              <a:t>		next-server server1.example.com;</a:t>
            </a:r>
          </a:p>
          <a:p>
            <a:r>
              <a:rPr lang="en-US" sz="2000" b="1" dirty="0" smtClean="0"/>
              <a:t>		hardware </a:t>
            </a:r>
            <a:r>
              <a:rPr lang="en-US" sz="2000" b="1" dirty="0" err="1" smtClean="0"/>
              <a:t>ethernet</a:t>
            </a:r>
            <a:r>
              <a:rPr lang="en-US" sz="2000" b="1" dirty="0" smtClean="0"/>
              <a:t> 12:34:56:78:AB:CD;</a:t>
            </a:r>
          </a:p>
          <a:p>
            <a:r>
              <a:rPr lang="en-US" sz="2000" b="1" dirty="0" smtClean="0"/>
              <a:t>		fixed-address 172.24.0.175;</a:t>
            </a:r>
          </a:p>
          <a:p>
            <a:r>
              <a:rPr lang="en-US" sz="2000" b="1" dirty="0" smtClean="0"/>
              <a:t>	}</a:t>
            </a:r>
          </a:p>
          <a:p>
            <a:endParaRPr lang="en-US" sz="2000" dirty="0" smtClean="0"/>
          </a:p>
        </p:txBody>
      </p:sp>
      <p:sp>
        <p:nvSpPr>
          <p:cNvPr id="12" name="Footer Placeholder 11"/>
          <p:cNvSpPr>
            <a:spLocks noGrp="1"/>
          </p:cNvSpPr>
          <p:nvPr>
            <p:ph type="ftr" sz="quarter" idx="11"/>
          </p:nvPr>
        </p:nvSpPr>
        <p:spPr/>
        <p:txBody>
          <a:bodyPr/>
          <a:lstStyle/>
          <a:p>
            <a:r>
              <a:rPr lang="en-US" dirty="0" smtClean="0"/>
              <a:t>SONI COMPUTER CLASSES</a:t>
            </a:r>
            <a:endParaRPr lang="en-US" dirty="0"/>
          </a:p>
        </p:txBody>
      </p:sp>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rot="-1620000">
            <a:off x="2345776" y="2844596"/>
            <a:ext cx="4648200" cy="1323439"/>
          </a:xfrm>
          <a:prstGeom prst="rect">
            <a:avLst/>
          </a:prstGeom>
          <a:noFill/>
          <a:effectLst>
            <a:outerShdw sx="156000" sy="156000" rotWithShape="0">
              <a:schemeClr val="bg2">
                <a:lumMod val="90000"/>
                <a:alpha val="27000"/>
              </a:schemeClr>
            </a:outerShdw>
          </a:effectLst>
        </p:spPr>
        <p:txBody>
          <a:bodyPr wrap="square" rtlCol="0">
            <a:spAutoFit/>
          </a:bodyPr>
          <a:lstStyle/>
          <a:p>
            <a:r>
              <a:rPr lang="en-US" sz="4000" dirty="0" smtClean="0">
                <a:solidFill>
                  <a:srgbClr val="FDE1BF"/>
                </a:solidFill>
              </a:rPr>
              <a:t> Ravi Kant </a:t>
            </a:r>
            <a:r>
              <a:rPr lang="en-US" sz="4000" dirty="0" err="1" smtClean="0">
                <a:solidFill>
                  <a:srgbClr val="FDE1BF"/>
                </a:solidFill>
              </a:rPr>
              <a:t>Soni</a:t>
            </a:r>
            <a:r>
              <a:rPr lang="en-US" sz="4000" dirty="0" smtClean="0">
                <a:solidFill>
                  <a:srgbClr val="FDE1BF"/>
                </a:solidFill>
              </a:rPr>
              <a:t> +918269000074</a:t>
            </a:r>
            <a:endParaRPr lang="en-US" sz="4000" dirty="0">
              <a:solidFill>
                <a:srgbClr val="FDE1BF"/>
              </a:solidFill>
            </a:endParaRPr>
          </a:p>
        </p:txBody>
      </p:sp>
      <p:sp>
        <p:nvSpPr>
          <p:cNvPr id="4" name="Freeform 3"/>
          <p:cNvSpPr/>
          <p:nvPr/>
        </p:nvSpPr>
        <p:spPr>
          <a:xfrm>
            <a:off x="0" y="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5" name="Picture 4" descr="images1.jpg"/>
          <p:cNvPicPr>
            <a:picLocks noChangeAspect="1"/>
          </p:cNvPicPr>
          <p:nvPr/>
        </p:nvPicPr>
        <p:blipFill>
          <a:blip r:embed="rId3"/>
          <a:stretch>
            <a:fillRect/>
          </a:stretch>
        </p:blipFill>
        <p:spPr>
          <a:xfrm>
            <a:off x="1" y="-38100"/>
            <a:ext cx="617714" cy="571500"/>
          </a:xfrm>
          <a:prstGeom prst="rect">
            <a:avLst/>
          </a:prstGeom>
        </p:spPr>
      </p:pic>
      <p:sp>
        <p:nvSpPr>
          <p:cNvPr id="6" name="Freeform 5"/>
          <p:cNvSpPr/>
          <p:nvPr/>
        </p:nvSpPr>
        <p:spPr>
          <a:xfrm>
            <a:off x="0" y="632460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TextBox 6"/>
          <p:cNvSpPr txBox="1"/>
          <p:nvPr/>
        </p:nvSpPr>
        <p:spPr>
          <a:xfrm>
            <a:off x="5257800" y="6488668"/>
            <a:ext cx="4343400" cy="369332"/>
          </a:xfrm>
          <a:custGeom>
            <a:avLst/>
            <a:gdLst>
              <a:gd name="connsiteX0" fmla="*/ 0 w 4343400"/>
              <a:gd name="connsiteY0" fmla="*/ 0 h 369332"/>
              <a:gd name="connsiteX1" fmla="*/ 4343400 w 4343400"/>
              <a:gd name="connsiteY1" fmla="*/ 0 h 369332"/>
              <a:gd name="connsiteX2" fmla="*/ 4343400 w 4343400"/>
              <a:gd name="connsiteY2" fmla="*/ 369332 h 369332"/>
              <a:gd name="connsiteX3" fmla="*/ 0 w 4343400"/>
              <a:gd name="connsiteY3" fmla="*/ 369332 h 369332"/>
              <a:gd name="connsiteX4" fmla="*/ 0 w 4343400"/>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369332">
                <a:moveTo>
                  <a:pt x="0" y="0"/>
                </a:moveTo>
                <a:lnTo>
                  <a:pt x="4343400" y="0"/>
                </a:lnTo>
                <a:lnTo>
                  <a:pt x="4343400" y="369332"/>
                </a:lnTo>
                <a:lnTo>
                  <a:pt x="0" y="369332"/>
                </a:lnTo>
                <a:lnTo>
                  <a:pt x="0" y="0"/>
                </a:lnTo>
                <a:close/>
              </a:path>
            </a:pathLst>
          </a:custGeom>
          <a:noFill/>
        </p:spPr>
        <p:txBody>
          <a:bodyPr wrap="square" rtlCol="0">
            <a:spAutoFit/>
          </a:bodyPr>
          <a:lstStyle/>
          <a:p>
            <a:r>
              <a:rPr lang="en-US" dirty="0" smtClean="0"/>
              <a:t> Ravi Kant </a:t>
            </a:r>
            <a:r>
              <a:rPr lang="en-US" dirty="0" err="1" smtClean="0"/>
              <a:t>Soni</a:t>
            </a:r>
            <a:r>
              <a:rPr lang="en-US" dirty="0" smtClean="0"/>
              <a:t> +918269000074</a:t>
            </a:r>
            <a:endParaRPr lang="en-US" dirty="0"/>
          </a:p>
        </p:txBody>
      </p:sp>
      <p:sp>
        <p:nvSpPr>
          <p:cNvPr id="8" name="Slide Number Placeholder 7"/>
          <p:cNvSpPr>
            <a:spLocks noGrp="1"/>
          </p:cNvSpPr>
          <p:nvPr>
            <p:ph type="sldNum" sz="quarter" idx="12"/>
          </p:nvPr>
        </p:nvSpPr>
        <p:spPr/>
        <p:txBody>
          <a:bodyPr/>
          <a:lstStyle/>
          <a:p>
            <a:fld id="{7278E106-62EC-41F2-90B3-FDFD6CA56EC6}" type="slidenum">
              <a:rPr lang="en-US" smtClean="0"/>
              <a:pPr/>
              <a:t>172</a:t>
            </a:fld>
            <a:endParaRPr lang="en-US" dirty="0"/>
          </a:p>
        </p:txBody>
      </p:sp>
      <p:sp>
        <p:nvSpPr>
          <p:cNvPr id="11" name="TextBox 10"/>
          <p:cNvSpPr txBox="1"/>
          <p:nvPr/>
        </p:nvSpPr>
        <p:spPr>
          <a:xfrm>
            <a:off x="0" y="76200"/>
            <a:ext cx="9144000" cy="430887"/>
          </a:xfrm>
          <a:prstGeom prst="rect">
            <a:avLst/>
          </a:prstGeom>
          <a:noFill/>
        </p:spPr>
        <p:txBody>
          <a:bodyPr wrap="square" rtlCol="0">
            <a:spAutoFit/>
          </a:bodyPr>
          <a:lstStyle/>
          <a:p>
            <a:pPr algn="ctr"/>
            <a:r>
              <a:rPr lang="en-US" sz="2200" b="1" dirty="0" smtClean="0">
                <a:solidFill>
                  <a:schemeClr val="bg1">
                    <a:lumMod val="95000"/>
                  </a:schemeClr>
                </a:solidFill>
              </a:rPr>
              <a:t>CONFIGURATION OF DHCP SERVER</a:t>
            </a:r>
            <a:endParaRPr lang="en-US" sz="2200" b="1" dirty="0">
              <a:solidFill>
                <a:schemeClr val="bg1">
                  <a:lumMod val="95000"/>
                </a:schemeClr>
              </a:solidFill>
            </a:endParaRPr>
          </a:p>
        </p:txBody>
      </p:sp>
      <p:sp>
        <p:nvSpPr>
          <p:cNvPr id="14" name="TextBox 13"/>
          <p:cNvSpPr txBox="1"/>
          <p:nvPr/>
        </p:nvSpPr>
        <p:spPr>
          <a:xfrm>
            <a:off x="76200" y="1188184"/>
            <a:ext cx="9144000" cy="1631216"/>
          </a:xfrm>
          <a:prstGeom prst="rect">
            <a:avLst/>
          </a:prstGeom>
          <a:noFill/>
        </p:spPr>
        <p:txBody>
          <a:bodyPr wrap="square" rtlCol="0">
            <a:spAutoFit/>
          </a:bodyPr>
          <a:lstStyle/>
          <a:p>
            <a:r>
              <a:rPr lang="en-US" sz="2000" dirty="0" smtClean="0"/>
              <a:t>[root@station1 /]# service  </a:t>
            </a:r>
            <a:r>
              <a:rPr lang="en-US" sz="2000" dirty="0" err="1" smtClean="0"/>
              <a:t>dhcpd</a:t>
            </a:r>
            <a:r>
              <a:rPr lang="en-US" sz="2000" dirty="0" smtClean="0"/>
              <a:t>  restart</a:t>
            </a:r>
          </a:p>
          <a:p>
            <a:r>
              <a:rPr lang="en-US" sz="2000" dirty="0" smtClean="0"/>
              <a:t>		For restart the service of </a:t>
            </a:r>
            <a:r>
              <a:rPr lang="en-US" sz="2000" dirty="0" err="1" smtClean="0"/>
              <a:t>dhcp</a:t>
            </a:r>
            <a:endParaRPr lang="en-US" sz="2000" dirty="0" smtClean="0"/>
          </a:p>
          <a:p>
            <a:endParaRPr lang="en-US" sz="2000" dirty="0" smtClean="0"/>
          </a:p>
          <a:p>
            <a:r>
              <a:rPr lang="en-US" sz="2000" dirty="0" smtClean="0"/>
              <a:t>[root@station1 /]# </a:t>
            </a:r>
            <a:r>
              <a:rPr lang="en-US" sz="2000" dirty="0" err="1" smtClean="0"/>
              <a:t>chkconfig</a:t>
            </a:r>
            <a:r>
              <a:rPr lang="en-US" sz="2000" dirty="0" smtClean="0"/>
              <a:t>  </a:t>
            </a:r>
            <a:r>
              <a:rPr lang="en-US" sz="2000" dirty="0" err="1" smtClean="0"/>
              <a:t>dhcpd</a:t>
            </a:r>
            <a:r>
              <a:rPr lang="en-US" sz="2000" dirty="0" smtClean="0"/>
              <a:t>  on</a:t>
            </a:r>
          </a:p>
          <a:p>
            <a:r>
              <a:rPr lang="en-US" sz="2000" dirty="0" smtClean="0"/>
              <a:t>		For permanently on to </a:t>
            </a:r>
            <a:r>
              <a:rPr lang="en-US" sz="2000" dirty="0" err="1" smtClean="0"/>
              <a:t>dhcp</a:t>
            </a:r>
            <a:r>
              <a:rPr lang="en-US" sz="2000" dirty="0" smtClean="0"/>
              <a:t> service</a:t>
            </a:r>
          </a:p>
        </p:txBody>
      </p:sp>
      <p:sp>
        <p:nvSpPr>
          <p:cNvPr id="12" name="TextBox 11"/>
          <p:cNvSpPr txBox="1"/>
          <p:nvPr/>
        </p:nvSpPr>
        <p:spPr>
          <a:xfrm>
            <a:off x="5334000" y="5562600"/>
            <a:ext cx="3810000" cy="646331"/>
          </a:xfrm>
          <a:prstGeom prst="rect">
            <a:avLst/>
          </a:prstGeom>
          <a:noFill/>
        </p:spPr>
        <p:txBody>
          <a:bodyPr wrap="square" rtlCol="0">
            <a:spAutoFit/>
          </a:bodyPr>
          <a:lstStyle/>
          <a:p>
            <a:r>
              <a:rPr lang="en-US" b="1" dirty="0" smtClean="0"/>
              <a:t>Now switch to client machine</a:t>
            </a:r>
          </a:p>
          <a:p>
            <a:endParaRPr lang="en-US" dirty="0"/>
          </a:p>
        </p:txBody>
      </p:sp>
      <p:sp>
        <p:nvSpPr>
          <p:cNvPr id="13" name="Footer Placeholder 12"/>
          <p:cNvSpPr>
            <a:spLocks noGrp="1"/>
          </p:cNvSpPr>
          <p:nvPr>
            <p:ph type="ftr" sz="quarter" idx="11"/>
          </p:nvPr>
        </p:nvSpPr>
        <p:spPr/>
        <p:txBody>
          <a:bodyPr/>
          <a:lstStyle/>
          <a:p>
            <a:r>
              <a:rPr lang="en-US" dirty="0" smtClean="0"/>
              <a:t>SONI COMPUTER CLASSES</a:t>
            </a:r>
            <a:endParaRPr lang="en-US" dirty="0"/>
          </a:p>
        </p:txBody>
      </p:sp>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rot="-1620000">
            <a:off x="2345776" y="2844596"/>
            <a:ext cx="4648200" cy="1323439"/>
          </a:xfrm>
          <a:prstGeom prst="rect">
            <a:avLst/>
          </a:prstGeom>
          <a:noFill/>
          <a:effectLst>
            <a:outerShdw sx="156000" sy="156000" rotWithShape="0">
              <a:schemeClr val="bg2">
                <a:lumMod val="90000"/>
                <a:alpha val="27000"/>
              </a:schemeClr>
            </a:outerShdw>
          </a:effectLst>
        </p:spPr>
        <p:txBody>
          <a:bodyPr wrap="square" rtlCol="0">
            <a:spAutoFit/>
          </a:bodyPr>
          <a:lstStyle/>
          <a:p>
            <a:r>
              <a:rPr lang="en-US" sz="4000" dirty="0" smtClean="0">
                <a:solidFill>
                  <a:srgbClr val="FDE1BF"/>
                </a:solidFill>
              </a:rPr>
              <a:t> Ravi Kant </a:t>
            </a:r>
            <a:r>
              <a:rPr lang="en-US" sz="4000" dirty="0" err="1" smtClean="0">
                <a:solidFill>
                  <a:srgbClr val="FDE1BF"/>
                </a:solidFill>
              </a:rPr>
              <a:t>Soni</a:t>
            </a:r>
            <a:r>
              <a:rPr lang="en-US" sz="4000" dirty="0" smtClean="0">
                <a:solidFill>
                  <a:srgbClr val="FDE1BF"/>
                </a:solidFill>
              </a:rPr>
              <a:t> +918269000074</a:t>
            </a:r>
            <a:endParaRPr lang="en-US" sz="4000" dirty="0">
              <a:solidFill>
                <a:srgbClr val="FDE1BF"/>
              </a:solidFill>
            </a:endParaRPr>
          </a:p>
        </p:txBody>
      </p:sp>
      <p:sp>
        <p:nvSpPr>
          <p:cNvPr id="4" name="Freeform 3"/>
          <p:cNvSpPr/>
          <p:nvPr/>
        </p:nvSpPr>
        <p:spPr>
          <a:xfrm>
            <a:off x="0" y="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5" name="Picture 4" descr="images1.jpg"/>
          <p:cNvPicPr>
            <a:picLocks noChangeAspect="1"/>
          </p:cNvPicPr>
          <p:nvPr/>
        </p:nvPicPr>
        <p:blipFill>
          <a:blip r:embed="rId3"/>
          <a:stretch>
            <a:fillRect/>
          </a:stretch>
        </p:blipFill>
        <p:spPr>
          <a:xfrm>
            <a:off x="1" y="-38100"/>
            <a:ext cx="617714" cy="571500"/>
          </a:xfrm>
          <a:prstGeom prst="rect">
            <a:avLst/>
          </a:prstGeom>
        </p:spPr>
      </p:pic>
      <p:sp>
        <p:nvSpPr>
          <p:cNvPr id="6" name="Freeform 5"/>
          <p:cNvSpPr/>
          <p:nvPr/>
        </p:nvSpPr>
        <p:spPr>
          <a:xfrm>
            <a:off x="0" y="632460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TextBox 6"/>
          <p:cNvSpPr txBox="1"/>
          <p:nvPr/>
        </p:nvSpPr>
        <p:spPr>
          <a:xfrm>
            <a:off x="5257800" y="6488668"/>
            <a:ext cx="4343400" cy="369332"/>
          </a:xfrm>
          <a:custGeom>
            <a:avLst/>
            <a:gdLst>
              <a:gd name="connsiteX0" fmla="*/ 0 w 4343400"/>
              <a:gd name="connsiteY0" fmla="*/ 0 h 369332"/>
              <a:gd name="connsiteX1" fmla="*/ 4343400 w 4343400"/>
              <a:gd name="connsiteY1" fmla="*/ 0 h 369332"/>
              <a:gd name="connsiteX2" fmla="*/ 4343400 w 4343400"/>
              <a:gd name="connsiteY2" fmla="*/ 369332 h 369332"/>
              <a:gd name="connsiteX3" fmla="*/ 0 w 4343400"/>
              <a:gd name="connsiteY3" fmla="*/ 369332 h 369332"/>
              <a:gd name="connsiteX4" fmla="*/ 0 w 4343400"/>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369332">
                <a:moveTo>
                  <a:pt x="0" y="0"/>
                </a:moveTo>
                <a:lnTo>
                  <a:pt x="4343400" y="0"/>
                </a:lnTo>
                <a:lnTo>
                  <a:pt x="4343400" y="369332"/>
                </a:lnTo>
                <a:lnTo>
                  <a:pt x="0" y="369332"/>
                </a:lnTo>
                <a:lnTo>
                  <a:pt x="0" y="0"/>
                </a:lnTo>
                <a:close/>
              </a:path>
            </a:pathLst>
          </a:custGeom>
          <a:noFill/>
        </p:spPr>
        <p:txBody>
          <a:bodyPr wrap="square" rtlCol="0">
            <a:spAutoFit/>
          </a:bodyPr>
          <a:lstStyle/>
          <a:p>
            <a:r>
              <a:rPr lang="en-US" dirty="0" smtClean="0"/>
              <a:t> Ravi Kant </a:t>
            </a:r>
            <a:r>
              <a:rPr lang="en-US" dirty="0" err="1" smtClean="0"/>
              <a:t>Soni</a:t>
            </a:r>
            <a:r>
              <a:rPr lang="en-US" dirty="0" smtClean="0"/>
              <a:t> +918269000074</a:t>
            </a:r>
            <a:endParaRPr lang="en-US" dirty="0"/>
          </a:p>
        </p:txBody>
      </p:sp>
      <p:sp>
        <p:nvSpPr>
          <p:cNvPr id="8" name="Slide Number Placeholder 7"/>
          <p:cNvSpPr>
            <a:spLocks noGrp="1"/>
          </p:cNvSpPr>
          <p:nvPr>
            <p:ph type="sldNum" sz="quarter" idx="12"/>
          </p:nvPr>
        </p:nvSpPr>
        <p:spPr/>
        <p:txBody>
          <a:bodyPr/>
          <a:lstStyle/>
          <a:p>
            <a:fld id="{7278E106-62EC-41F2-90B3-FDFD6CA56EC6}" type="slidenum">
              <a:rPr lang="en-US" smtClean="0"/>
              <a:pPr/>
              <a:t>173</a:t>
            </a:fld>
            <a:endParaRPr lang="en-US" dirty="0"/>
          </a:p>
        </p:txBody>
      </p:sp>
      <p:sp>
        <p:nvSpPr>
          <p:cNvPr id="11" name="TextBox 10"/>
          <p:cNvSpPr txBox="1"/>
          <p:nvPr/>
        </p:nvSpPr>
        <p:spPr>
          <a:xfrm>
            <a:off x="0" y="76200"/>
            <a:ext cx="9144000" cy="430887"/>
          </a:xfrm>
          <a:prstGeom prst="rect">
            <a:avLst/>
          </a:prstGeom>
          <a:noFill/>
        </p:spPr>
        <p:txBody>
          <a:bodyPr wrap="square" rtlCol="0">
            <a:spAutoFit/>
          </a:bodyPr>
          <a:lstStyle/>
          <a:p>
            <a:pPr algn="ctr"/>
            <a:r>
              <a:rPr lang="en-US" sz="2200" b="1" dirty="0" smtClean="0">
                <a:solidFill>
                  <a:schemeClr val="bg1">
                    <a:lumMod val="95000"/>
                  </a:schemeClr>
                </a:solidFill>
              </a:rPr>
              <a:t>DHCP CLIENT</a:t>
            </a:r>
            <a:endParaRPr lang="en-US" sz="2200" b="1" dirty="0">
              <a:solidFill>
                <a:schemeClr val="bg1">
                  <a:lumMod val="95000"/>
                </a:schemeClr>
              </a:solidFill>
            </a:endParaRPr>
          </a:p>
        </p:txBody>
      </p:sp>
      <p:sp>
        <p:nvSpPr>
          <p:cNvPr id="14" name="TextBox 13"/>
          <p:cNvSpPr txBox="1"/>
          <p:nvPr/>
        </p:nvSpPr>
        <p:spPr>
          <a:xfrm>
            <a:off x="76200" y="1923395"/>
            <a:ext cx="9144000" cy="4401205"/>
          </a:xfrm>
          <a:prstGeom prst="rect">
            <a:avLst/>
          </a:prstGeom>
          <a:noFill/>
        </p:spPr>
        <p:txBody>
          <a:bodyPr wrap="square" rtlCol="0">
            <a:spAutoFit/>
          </a:bodyPr>
          <a:lstStyle/>
          <a:p>
            <a:r>
              <a:rPr lang="en-US" sz="2000" dirty="0" smtClean="0"/>
              <a:t>[root@station2 /]# neat-</a:t>
            </a:r>
            <a:r>
              <a:rPr lang="en-US" sz="2000" dirty="0" err="1" smtClean="0"/>
              <a:t>tui</a:t>
            </a:r>
            <a:endParaRPr lang="en-US" sz="2000" dirty="0" smtClean="0"/>
          </a:p>
          <a:p>
            <a:r>
              <a:rPr lang="en-US" sz="2000" dirty="0" smtClean="0"/>
              <a:t>		Choose edit a device </a:t>
            </a:r>
            <a:r>
              <a:rPr lang="en-US" sz="2000" dirty="0" err="1" smtClean="0"/>
              <a:t>params</a:t>
            </a:r>
            <a:endParaRPr lang="en-US" sz="2000" dirty="0" smtClean="0"/>
          </a:p>
          <a:p>
            <a:r>
              <a:rPr lang="en-US" sz="2000" dirty="0" smtClean="0"/>
              <a:t>			select eth0</a:t>
            </a:r>
          </a:p>
          <a:p>
            <a:r>
              <a:rPr lang="en-US" sz="2000" dirty="0" smtClean="0"/>
              <a:t>				Use DHCP</a:t>
            </a:r>
          </a:p>
          <a:p>
            <a:endParaRPr lang="en-US" sz="2000" dirty="0" smtClean="0"/>
          </a:p>
          <a:p>
            <a:r>
              <a:rPr lang="en-US" sz="2000" dirty="0" smtClean="0"/>
              <a:t>[root@station1 /]# service  network  restart</a:t>
            </a:r>
          </a:p>
          <a:p>
            <a:r>
              <a:rPr lang="en-US" sz="2000" dirty="0" smtClean="0"/>
              <a:t>		For restart to network service, your machine will be send request for 		IP to DHCP server (permanently).</a:t>
            </a:r>
          </a:p>
          <a:p>
            <a:endParaRPr lang="en-US" sz="2000" dirty="0" smtClean="0"/>
          </a:p>
          <a:p>
            <a:r>
              <a:rPr lang="en-US" sz="2000" dirty="0" smtClean="0"/>
              <a:t>		</a:t>
            </a:r>
            <a:r>
              <a:rPr lang="en-US" sz="2000" b="1" dirty="0" smtClean="0"/>
              <a:t>(or)</a:t>
            </a:r>
          </a:p>
          <a:p>
            <a:endParaRPr lang="en-US" sz="2000" b="1" dirty="0" smtClean="0"/>
          </a:p>
          <a:p>
            <a:r>
              <a:rPr lang="en-US" sz="2000" dirty="0" smtClean="0"/>
              <a:t>[root@station1 /]#  </a:t>
            </a:r>
            <a:r>
              <a:rPr lang="en-US" sz="2000" dirty="0" err="1" smtClean="0"/>
              <a:t>dhclient</a:t>
            </a:r>
            <a:endParaRPr lang="en-US" sz="2000" dirty="0" smtClean="0"/>
          </a:p>
          <a:p>
            <a:r>
              <a:rPr lang="en-US" sz="2000" dirty="0" smtClean="0"/>
              <a:t>		For send request on DHCP server for get dynamic IP (temporary)</a:t>
            </a:r>
          </a:p>
          <a:p>
            <a:r>
              <a:rPr lang="en-US" sz="2000" dirty="0" smtClean="0"/>
              <a:t>		</a:t>
            </a:r>
          </a:p>
        </p:txBody>
      </p:sp>
      <p:pic>
        <p:nvPicPr>
          <p:cNvPr id="15" name="Picture 2"/>
          <p:cNvPicPr>
            <a:picLocks noChangeAspect="1" noChangeArrowheads="1"/>
          </p:cNvPicPr>
          <p:nvPr/>
        </p:nvPicPr>
        <p:blipFill>
          <a:blip r:embed="rId4" cstate="print"/>
          <a:srcRect/>
          <a:stretch>
            <a:fillRect/>
          </a:stretch>
        </p:blipFill>
        <p:spPr bwMode="auto">
          <a:xfrm>
            <a:off x="3810000" y="594836"/>
            <a:ext cx="1314450" cy="1314450"/>
          </a:xfrm>
          <a:prstGeom prst="rect">
            <a:avLst/>
          </a:prstGeom>
          <a:noFill/>
          <a:ln w="9525">
            <a:noFill/>
            <a:miter lim="800000"/>
            <a:headEnd/>
            <a:tailEnd/>
          </a:ln>
          <a:effectLst/>
        </p:spPr>
      </p:pic>
      <p:sp>
        <p:nvSpPr>
          <p:cNvPr id="16" name="TextBox 15"/>
          <p:cNvSpPr txBox="1"/>
          <p:nvPr/>
        </p:nvSpPr>
        <p:spPr>
          <a:xfrm>
            <a:off x="3657600" y="1756886"/>
            <a:ext cx="1600200" cy="369332"/>
          </a:xfrm>
          <a:prstGeom prst="rect">
            <a:avLst/>
          </a:prstGeom>
          <a:noFill/>
        </p:spPr>
        <p:txBody>
          <a:bodyPr wrap="square" rtlCol="0">
            <a:spAutoFit/>
          </a:bodyPr>
          <a:lstStyle/>
          <a:p>
            <a:pPr algn="ctr"/>
            <a:r>
              <a:rPr lang="en-US" b="1" dirty="0" smtClean="0"/>
              <a:t>DHCP CLIENTS</a:t>
            </a:r>
            <a:endParaRPr lang="en-US" b="1" dirty="0"/>
          </a:p>
        </p:txBody>
      </p:sp>
      <p:sp>
        <p:nvSpPr>
          <p:cNvPr id="17" name="TextBox 16"/>
          <p:cNvSpPr txBox="1"/>
          <p:nvPr/>
        </p:nvSpPr>
        <p:spPr>
          <a:xfrm>
            <a:off x="4191000" y="994886"/>
            <a:ext cx="990600" cy="381000"/>
          </a:xfrm>
          <a:prstGeom prst="rect">
            <a:avLst/>
          </a:prstGeom>
          <a:noFill/>
        </p:spPr>
        <p:txBody>
          <a:bodyPr wrap="square" rtlCol="0">
            <a:spAutoFit/>
          </a:bodyPr>
          <a:lstStyle/>
          <a:p>
            <a:r>
              <a:rPr lang="en-US" dirty="0" smtClean="0"/>
              <a:t>LINUX</a:t>
            </a:r>
            <a:endParaRPr lang="en-US" dirty="0"/>
          </a:p>
        </p:txBody>
      </p:sp>
      <p:sp>
        <p:nvSpPr>
          <p:cNvPr id="13" name="Footer Placeholder 12"/>
          <p:cNvSpPr>
            <a:spLocks noGrp="1"/>
          </p:cNvSpPr>
          <p:nvPr>
            <p:ph type="ftr" sz="quarter" idx="11"/>
          </p:nvPr>
        </p:nvSpPr>
        <p:spPr/>
        <p:txBody>
          <a:bodyPr/>
          <a:lstStyle/>
          <a:p>
            <a:r>
              <a:rPr lang="en-US" dirty="0" smtClean="0"/>
              <a:t>SONI COMPUTER CLASSES</a:t>
            </a:r>
            <a:endParaRPr lang="en-US" dirty="0"/>
          </a:p>
        </p:txBody>
      </p:sp>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rot="-1620000">
            <a:off x="2345776" y="2844596"/>
            <a:ext cx="4648200" cy="1323439"/>
          </a:xfrm>
          <a:prstGeom prst="rect">
            <a:avLst/>
          </a:prstGeom>
          <a:noFill/>
          <a:effectLst>
            <a:outerShdw sx="156000" sy="156000" rotWithShape="0">
              <a:schemeClr val="bg2">
                <a:lumMod val="90000"/>
                <a:alpha val="27000"/>
              </a:schemeClr>
            </a:outerShdw>
          </a:effectLst>
        </p:spPr>
        <p:txBody>
          <a:bodyPr wrap="square" rtlCol="0">
            <a:spAutoFit/>
          </a:bodyPr>
          <a:lstStyle/>
          <a:p>
            <a:r>
              <a:rPr lang="en-US" sz="4000" dirty="0" smtClean="0">
                <a:solidFill>
                  <a:srgbClr val="FDE1BF"/>
                </a:solidFill>
              </a:rPr>
              <a:t> Ravi Kant </a:t>
            </a:r>
            <a:r>
              <a:rPr lang="en-US" sz="4000" dirty="0" err="1" smtClean="0">
                <a:solidFill>
                  <a:srgbClr val="FDE1BF"/>
                </a:solidFill>
              </a:rPr>
              <a:t>Soni</a:t>
            </a:r>
            <a:r>
              <a:rPr lang="en-US" sz="4000" dirty="0" smtClean="0">
                <a:solidFill>
                  <a:srgbClr val="FDE1BF"/>
                </a:solidFill>
              </a:rPr>
              <a:t> +918269000074</a:t>
            </a:r>
            <a:endParaRPr lang="en-US" sz="4000" dirty="0">
              <a:solidFill>
                <a:srgbClr val="FDE1BF"/>
              </a:solidFill>
            </a:endParaRPr>
          </a:p>
        </p:txBody>
      </p:sp>
      <p:sp>
        <p:nvSpPr>
          <p:cNvPr id="4" name="Freeform 3"/>
          <p:cNvSpPr/>
          <p:nvPr/>
        </p:nvSpPr>
        <p:spPr>
          <a:xfrm>
            <a:off x="0" y="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5" name="Picture 4" descr="images1.jpg"/>
          <p:cNvPicPr>
            <a:picLocks noChangeAspect="1"/>
          </p:cNvPicPr>
          <p:nvPr/>
        </p:nvPicPr>
        <p:blipFill>
          <a:blip r:embed="rId3"/>
          <a:stretch>
            <a:fillRect/>
          </a:stretch>
        </p:blipFill>
        <p:spPr>
          <a:xfrm>
            <a:off x="1" y="-38100"/>
            <a:ext cx="617714" cy="571500"/>
          </a:xfrm>
          <a:prstGeom prst="rect">
            <a:avLst/>
          </a:prstGeom>
        </p:spPr>
      </p:pic>
      <p:sp>
        <p:nvSpPr>
          <p:cNvPr id="6" name="Freeform 5"/>
          <p:cNvSpPr/>
          <p:nvPr/>
        </p:nvSpPr>
        <p:spPr>
          <a:xfrm>
            <a:off x="0" y="632460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TextBox 6"/>
          <p:cNvSpPr txBox="1"/>
          <p:nvPr/>
        </p:nvSpPr>
        <p:spPr>
          <a:xfrm>
            <a:off x="5257800" y="6488668"/>
            <a:ext cx="4343400" cy="369332"/>
          </a:xfrm>
          <a:custGeom>
            <a:avLst/>
            <a:gdLst>
              <a:gd name="connsiteX0" fmla="*/ 0 w 4343400"/>
              <a:gd name="connsiteY0" fmla="*/ 0 h 369332"/>
              <a:gd name="connsiteX1" fmla="*/ 4343400 w 4343400"/>
              <a:gd name="connsiteY1" fmla="*/ 0 h 369332"/>
              <a:gd name="connsiteX2" fmla="*/ 4343400 w 4343400"/>
              <a:gd name="connsiteY2" fmla="*/ 369332 h 369332"/>
              <a:gd name="connsiteX3" fmla="*/ 0 w 4343400"/>
              <a:gd name="connsiteY3" fmla="*/ 369332 h 369332"/>
              <a:gd name="connsiteX4" fmla="*/ 0 w 4343400"/>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369332">
                <a:moveTo>
                  <a:pt x="0" y="0"/>
                </a:moveTo>
                <a:lnTo>
                  <a:pt x="4343400" y="0"/>
                </a:lnTo>
                <a:lnTo>
                  <a:pt x="4343400" y="369332"/>
                </a:lnTo>
                <a:lnTo>
                  <a:pt x="0" y="369332"/>
                </a:lnTo>
                <a:lnTo>
                  <a:pt x="0" y="0"/>
                </a:lnTo>
                <a:close/>
              </a:path>
            </a:pathLst>
          </a:custGeom>
          <a:noFill/>
        </p:spPr>
        <p:txBody>
          <a:bodyPr wrap="square" rtlCol="0">
            <a:spAutoFit/>
          </a:bodyPr>
          <a:lstStyle/>
          <a:p>
            <a:r>
              <a:rPr lang="en-US" dirty="0" smtClean="0"/>
              <a:t> Ravi Kant </a:t>
            </a:r>
            <a:r>
              <a:rPr lang="en-US" dirty="0" err="1" smtClean="0"/>
              <a:t>Soni</a:t>
            </a:r>
            <a:r>
              <a:rPr lang="en-US" dirty="0" smtClean="0"/>
              <a:t> +918269000074</a:t>
            </a:r>
            <a:endParaRPr lang="en-US" dirty="0"/>
          </a:p>
        </p:txBody>
      </p:sp>
      <p:sp>
        <p:nvSpPr>
          <p:cNvPr id="8" name="Slide Number Placeholder 7"/>
          <p:cNvSpPr>
            <a:spLocks noGrp="1"/>
          </p:cNvSpPr>
          <p:nvPr>
            <p:ph type="sldNum" sz="quarter" idx="12"/>
          </p:nvPr>
        </p:nvSpPr>
        <p:spPr/>
        <p:txBody>
          <a:bodyPr/>
          <a:lstStyle/>
          <a:p>
            <a:fld id="{7278E106-62EC-41F2-90B3-FDFD6CA56EC6}" type="slidenum">
              <a:rPr lang="en-US" smtClean="0"/>
              <a:pPr/>
              <a:t>174</a:t>
            </a:fld>
            <a:endParaRPr lang="en-US" dirty="0"/>
          </a:p>
        </p:txBody>
      </p:sp>
      <p:sp>
        <p:nvSpPr>
          <p:cNvPr id="11" name="TextBox 10"/>
          <p:cNvSpPr txBox="1"/>
          <p:nvPr/>
        </p:nvSpPr>
        <p:spPr>
          <a:xfrm>
            <a:off x="0" y="76200"/>
            <a:ext cx="9144000" cy="430887"/>
          </a:xfrm>
          <a:prstGeom prst="rect">
            <a:avLst/>
          </a:prstGeom>
          <a:noFill/>
        </p:spPr>
        <p:txBody>
          <a:bodyPr wrap="square" rtlCol="0">
            <a:spAutoFit/>
          </a:bodyPr>
          <a:lstStyle/>
          <a:p>
            <a:pPr algn="ctr"/>
            <a:r>
              <a:rPr lang="en-US" sz="2200" b="1" dirty="0" smtClean="0">
                <a:solidFill>
                  <a:schemeClr val="bg1">
                    <a:lumMod val="95000"/>
                  </a:schemeClr>
                </a:solidFill>
              </a:rPr>
              <a:t>DHCP CLIENT</a:t>
            </a:r>
            <a:endParaRPr lang="en-US" sz="2200" b="1" dirty="0">
              <a:solidFill>
                <a:schemeClr val="bg1">
                  <a:lumMod val="95000"/>
                </a:schemeClr>
              </a:solidFill>
            </a:endParaRPr>
          </a:p>
        </p:txBody>
      </p:sp>
      <p:sp>
        <p:nvSpPr>
          <p:cNvPr id="14" name="TextBox 13"/>
          <p:cNvSpPr txBox="1"/>
          <p:nvPr/>
        </p:nvSpPr>
        <p:spPr>
          <a:xfrm>
            <a:off x="76200" y="2075795"/>
            <a:ext cx="9144000" cy="3477875"/>
          </a:xfrm>
          <a:prstGeom prst="rect">
            <a:avLst/>
          </a:prstGeom>
          <a:noFill/>
        </p:spPr>
        <p:txBody>
          <a:bodyPr wrap="square" rtlCol="0">
            <a:spAutoFit/>
          </a:bodyPr>
          <a:lstStyle/>
          <a:p>
            <a:r>
              <a:rPr lang="en-US" sz="2000" dirty="0" smtClean="0"/>
              <a:t>Right Click on </a:t>
            </a:r>
          </a:p>
          <a:p>
            <a:r>
              <a:rPr lang="en-US" sz="2000" dirty="0" smtClean="0"/>
              <a:t>	        	My Network Place – Properties </a:t>
            </a:r>
          </a:p>
          <a:p>
            <a:endParaRPr lang="en-US" sz="2000" dirty="0" smtClean="0"/>
          </a:p>
          <a:p>
            <a:r>
              <a:rPr lang="en-US" sz="2000" dirty="0" smtClean="0"/>
              <a:t>Double Click on 	</a:t>
            </a:r>
          </a:p>
          <a:p>
            <a:r>
              <a:rPr lang="en-US" sz="2000" dirty="0" smtClean="0"/>
              <a:t>		Local Area Connection – </a:t>
            </a:r>
            <a:r>
              <a:rPr lang="en-US" sz="2000" dirty="0" err="1" smtClean="0"/>
              <a:t>Intenet</a:t>
            </a:r>
            <a:r>
              <a:rPr lang="en-US" sz="2000" dirty="0" smtClean="0"/>
              <a:t> Protocol(TCP/IP)</a:t>
            </a:r>
          </a:p>
          <a:p>
            <a:endParaRPr lang="en-US" sz="2000" dirty="0" smtClean="0"/>
          </a:p>
          <a:p>
            <a:r>
              <a:rPr lang="en-US" sz="2000" dirty="0" smtClean="0"/>
              <a:t>Choose Options</a:t>
            </a:r>
          </a:p>
          <a:p>
            <a:r>
              <a:rPr lang="en-US" sz="2000" dirty="0" smtClean="0"/>
              <a:t>		Obtain IP Address Automatically – OK</a:t>
            </a:r>
          </a:p>
          <a:p>
            <a:endParaRPr lang="en-US" sz="2000" dirty="0" smtClean="0"/>
          </a:p>
          <a:p>
            <a:r>
              <a:rPr lang="en-US" sz="2000" dirty="0" smtClean="0"/>
              <a:t>	It will send request on DHCP server for get Dynamic IP Address</a:t>
            </a:r>
          </a:p>
          <a:p>
            <a:endParaRPr lang="en-US" sz="2000" dirty="0" smtClean="0"/>
          </a:p>
        </p:txBody>
      </p:sp>
      <p:pic>
        <p:nvPicPr>
          <p:cNvPr id="15" name="Picture 2"/>
          <p:cNvPicPr>
            <a:picLocks noChangeAspect="1" noChangeArrowheads="1"/>
          </p:cNvPicPr>
          <p:nvPr/>
        </p:nvPicPr>
        <p:blipFill>
          <a:blip r:embed="rId4" cstate="print"/>
          <a:srcRect/>
          <a:stretch>
            <a:fillRect/>
          </a:stretch>
        </p:blipFill>
        <p:spPr bwMode="auto">
          <a:xfrm>
            <a:off x="3810000" y="594836"/>
            <a:ext cx="1314450" cy="1314450"/>
          </a:xfrm>
          <a:prstGeom prst="rect">
            <a:avLst/>
          </a:prstGeom>
          <a:noFill/>
          <a:ln w="9525">
            <a:noFill/>
            <a:miter lim="800000"/>
            <a:headEnd/>
            <a:tailEnd/>
          </a:ln>
          <a:effectLst/>
        </p:spPr>
      </p:pic>
      <p:sp>
        <p:nvSpPr>
          <p:cNvPr id="16" name="TextBox 15"/>
          <p:cNvSpPr txBox="1"/>
          <p:nvPr/>
        </p:nvSpPr>
        <p:spPr>
          <a:xfrm>
            <a:off x="3657600" y="1756886"/>
            <a:ext cx="1600200" cy="369332"/>
          </a:xfrm>
          <a:prstGeom prst="rect">
            <a:avLst/>
          </a:prstGeom>
          <a:noFill/>
        </p:spPr>
        <p:txBody>
          <a:bodyPr wrap="square" rtlCol="0">
            <a:spAutoFit/>
          </a:bodyPr>
          <a:lstStyle/>
          <a:p>
            <a:pPr algn="ctr"/>
            <a:r>
              <a:rPr lang="en-US" b="1" dirty="0" smtClean="0"/>
              <a:t>DHCP CLIENTS</a:t>
            </a:r>
            <a:endParaRPr lang="en-US" b="1" dirty="0"/>
          </a:p>
        </p:txBody>
      </p:sp>
      <p:sp>
        <p:nvSpPr>
          <p:cNvPr id="17" name="TextBox 16"/>
          <p:cNvSpPr txBox="1"/>
          <p:nvPr/>
        </p:nvSpPr>
        <p:spPr>
          <a:xfrm>
            <a:off x="4038600" y="994886"/>
            <a:ext cx="1295400" cy="369332"/>
          </a:xfrm>
          <a:prstGeom prst="rect">
            <a:avLst/>
          </a:prstGeom>
          <a:noFill/>
        </p:spPr>
        <p:txBody>
          <a:bodyPr wrap="square" rtlCol="0">
            <a:spAutoFit/>
          </a:bodyPr>
          <a:lstStyle/>
          <a:p>
            <a:r>
              <a:rPr lang="en-US" dirty="0" smtClean="0"/>
              <a:t>WINDOW</a:t>
            </a:r>
            <a:endParaRPr lang="en-US" dirty="0"/>
          </a:p>
        </p:txBody>
      </p:sp>
      <p:sp>
        <p:nvSpPr>
          <p:cNvPr id="13" name="TextBox 12"/>
          <p:cNvSpPr txBox="1"/>
          <p:nvPr/>
        </p:nvSpPr>
        <p:spPr>
          <a:xfrm>
            <a:off x="8610600" y="6019800"/>
            <a:ext cx="838200" cy="307777"/>
          </a:xfrm>
          <a:prstGeom prst="rect">
            <a:avLst/>
          </a:prstGeom>
          <a:noFill/>
        </p:spPr>
        <p:txBody>
          <a:bodyPr wrap="square" rtlCol="0">
            <a:spAutoFit/>
          </a:bodyPr>
          <a:lstStyle/>
          <a:p>
            <a:r>
              <a:rPr lang="en-US" sz="1400" b="1" dirty="0" smtClean="0"/>
              <a:t>END</a:t>
            </a:r>
            <a:endParaRPr lang="en-US" sz="1400" b="1" dirty="0"/>
          </a:p>
        </p:txBody>
      </p:sp>
      <p:sp>
        <p:nvSpPr>
          <p:cNvPr id="18" name="Footer Placeholder 17"/>
          <p:cNvSpPr>
            <a:spLocks noGrp="1"/>
          </p:cNvSpPr>
          <p:nvPr>
            <p:ph type="ftr" sz="quarter" idx="11"/>
          </p:nvPr>
        </p:nvSpPr>
        <p:spPr/>
        <p:txBody>
          <a:bodyPr/>
          <a:lstStyle/>
          <a:p>
            <a:r>
              <a:rPr lang="en-US" dirty="0" smtClean="0"/>
              <a:t>SONI COMPUTER CLASSES</a:t>
            </a:r>
            <a:endParaRPr lang="en-US" dirty="0"/>
          </a:p>
        </p:txBody>
      </p:sp>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networkingimage.jpg"/>
          <p:cNvPicPr>
            <a:picLocks noChangeAspect="1"/>
          </p:cNvPicPr>
          <p:nvPr/>
        </p:nvPicPr>
        <p:blipFill>
          <a:blip r:embed="rId3"/>
          <a:stretch>
            <a:fillRect/>
          </a:stretch>
        </p:blipFill>
        <p:spPr>
          <a:xfrm>
            <a:off x="4495800" y="3105150"/>
            <a:ext cx="4495800" cy="3371850"/>
          </a:xfrm>
          <a:prstGeom prst="rect">
            <a:avLst/>
          </a:prstGeom>
        </p:spPr>
      </p:pic>
      <p:sp>
        <p:nvSpPr>
          <p:cNvPr id="10" name="TextBox 9"/>
          <p:cNvSpPr txBox="1"/>
          <p:nvPr/>
        </p:nvSpPr>
        <p:spPr>
          <a:xfrm rot="-1620000">
            <a:off x="2345776" y="2844596"/>
            <a:ext cx="4648200" cy="1323439"/>
          </a:xfrm>
          <a:prstGeom prst="rect">
            <a:avLst/>
          </a:prstGeom>
          <a:noFill/>
          <a:effectLst>
            <a:outerShdw sx="156000" sy="156000" rotWithShape="0">
              <a:schemeClr val="bg2">
                <a:lumMod val="90000"/>
                <a:alpha val="27000"/>
              </a:schemeClr>
            </a:outerShdw>
          </a:effectLst>
        </p:spPr>
        <p:txBody>
          <a:bodyPr wrap="square" rtlCol="0">
            <a:spAutoFit/>
          </a:bodyPr>
          <a:lstStyle/>
          <a:p>
            <a:r>
              <a:rPr lang="en-US" sz="4000" dirty="0" smtClean="0">
                <a:solidFill>
                  <a:srgbClr val="FDE1BF"/>
                </a:solidFill>
              </a:rPr>
              <a:t> Ravi Kant </a:t>
            </a:r>
            <a:r>
              <a:rPr lang="en-US" sz="4000" dirty="0" err="1" smtClean="0">
                <a:solidFill>
                  <a:srgbClr val="FDE1BF"/>
                </a:solidFill>
              </a:rPr>
              <a:t>Soni</a:t>
            </a:r>
            <a:r>
              <a:rPr lang="en-US" sz="4000" dirty="0" smtClean="0">
                <a:solidFill>
                  <a:srgbClr val="FDE1BF"/>
                </a:solidFill>
              </a:rPr>
              <a:t> +918269000074</a:t>
            </a:r>
            <a:endParaRPr lang="en-US" sz="4000" dirty="0">
              <a:solidFill>
                <a:srgbClr val="FDE1BF"/>
              </a:solidFill>
            </a:endParaRPr>
          </a:p>
        </p:txBody>
      </p:sp>
      <p:sp>
        <p:nvSpPr>
          <p:cNvPr id="4" name="Freeform 3"/>
          <p:cNvSpPr/>
          <p:nvPr/>
        </p:nvSpPr>
        <p:spPr>
          <a:xfrm>
            <a:off x="0" y="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5" name="Picture 4" descr="images1.jpg"/>
          <p:cNvPicPr>
            <a:picLocks noChangeAspect="1"/>
          </p:cNvPicPr>
          <p:nvPr/>
        </p:nvPicPr>
        <p:blipFill>
          <a:blip r:embed="rId4"/>
          <a:stretch>
            <a:fillRect/>
          </a:stretch>
        </p:blipFill>
        <p:spPr>
          <a:xfrm>
            <a:off x="1" y="-38100"/>
            <a:ext cx="617714" cy="571500"/>
          </a:xfrm>
          <a:prstGeom prst="rect">
            <a:avLst/>
          </a:prstGeom>
        </p:spPr>
      </p:pic>
      <p:sp>
        <p:nvSpPr>
          <p:cNvPr id="6" name="Freeform 5"/>
          <p:cNvSpPr/>
          <p:nvPr/>
        </p:nvSpPr>
        <p:spPr>
          <a:xfrm>
            <a:off x="0" y="632460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TextBox 6"/>
          <p:cNvSpPr txBox="1"/>
          <p:nvPr/>
        </p:nvSpPr>
        <p:spPr>
          <a:xfrm>
            <a:off x="5257800" y="6488668"/>
            <a:ext cx="4343400" cy="369332"/>
          </a:xfrm>
          <a:custGeom>
            <a:avLst/>
            <a:gdLst>
              <a:gd name="connsiteX0" fmla="*/ 0 w 4343400"/>
              <a:gd name="connsiteY0" fmla="*/ 0 h 369332"/>
              <a:gd name="connsiteX1" fmla="*/ 4343400 w 4343400"/>
              <a:gd name="connsiteY1" fmla="*/ 0 h 369332"/>
              <a:gd name="connsiteX2" fmla="*/ 4343400 w 4343400"/>
              <a:gd name="connsiteY2" fmla="*/ 369332 h 369332"/>
              <a:gd name="connsiteX3" fmla="*/ 0 w 4343400"/>
              <a:gd name="connsiteY3" fmla="*/ 369332 h 369332"/>
              <a:gd name="connsiteX4" fmla="*/ 0 w 4343400"/>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369332">
                <a:moveTo>
                  <a:pt x="0" y="0"/>
                </a:moveTo>
                <a:lnTo>
                  <a:pt x="4343400" y="0"/>
                </a:lnTo>
                <a:lnTo>
                  <a:pt x="4343400" y="369332"/>
                </a:lnTo>
                <a:lnTo>
                  <a:pt x="0" y="369332"/>
                </a:lnTo>
                <a:lnTo>
                  <a:pt x="0" y="0"/>
                </a:lnTo>
                <a:close/>
              </a:path>
            </a:pathLst>
          </a:custGeom>
          <a:noFill/>
        </p:spPr>
        <p:txBody>
          <a:bodyPr wrap="square" rtlCol="0">
            <a:spAutoFit/>
          </a:bodyPr>
          <a:lstStyle/>
          <a:p>
            <a:r>
              <a:rPr lang="en-US" dirty="0" smtClean="0"/>
              <a:t> Ravi Kant </a:t>
            </a:r>
            <a:r>
              <a:rPr lang="en-US" dirty="0" err="1" smtClean="0"/>
              <a:t>Soni</a:t>
            </a:r>
            <a:r>
              <a:rPr lang="en-US" dirty="0" smtClean="0"/>
              <a:t> +918269000074</a:t>
            </a:r>
            <a:endParaRPr lang="en-US" dirty="0"/>
          </a:p>
        </p:txBody>
      </p:sp>
      <p:sp>
        <p:nvSpPr>
          <p:cNvPr id="8" name="Slide Number Placeholder 7"/>
          <p:cNvSpPr>
            <a:spLocks noGrp="1"/>
          </p:cNvSpPr>
          <p:nvPr>
            <p:ph type="sldNum" sz="quarter" idx="12"/>
          </p:nvPr>
        </p:nvSpPr>
        <p:spPr/>
        <p:txBody>
          <a:bodyPr/>
          <a:lstStyle/>
          <a:p>
            <a:fld id="{7278E106-62EC-41F2-90B3-FDFD6CA56EC6}" type="slidenum">
              <a:rPr lang="en-US" smtClean="0"/>
              <a:pPr/>
              <a:t>175</a:t>
            </a:fld>
            <a:endParaRPr lang="en-US" dirty="0"/>
          </a:p>
        </p:txBody>
      </p:sp>
      <p:sp>
        <p:nvSpPr>
          <p:cNvPr id="11" name="TextBox 10"/>
          <p:cNvSpPr txBox="1"/>
          <p:nvPr/>
        </p:nvSpPr>
        <p:spPr>
          <a:xfrm>
            <a:off x="0" y="76200"/>
            <a:ext cx="9144000" cy="430887"/>
          </a:xfrm>
          <a:prstGeom prst="rect">
            <a:avLst/>
          </a:prstGeom>
          <a:noFill/>
        </p:spPr>
        <p:txBody>
          <a:bodyPr wrap="square" rtlCol="0">
            <a:spAutoFit/>
          </a:bodyPr>
          <a:lstStyle/>
          <a:p>
            <a:pPr algn="ctr"/>
            <a:r>
              <a:rPr lang="en-US" sz="2200" b="1" dirty="0" smtClean="0">
                <a:solidFill>
                  <a:schemeClr val="bg1">
                    <a:lumMod val="95000"/>
                  </a:schemeClr>
                </a:solidFill>
              </a:rPr>
              <a:t>KICKSTART SERVER</a:t>
            </a:r>
            <a:endParaRPr lang="en-US" sz="2200" b="1" dirty="0">
              <a:solidFill>
                <a:schemeClr val="bg1">
                  <a:lumMod val="95000"/>
                </a:schemeClr>
              </a:solidFill>
            </a:endParaRPr>
          </a:p>
        </p:txBody>
      </p:sp>
      <p:sp>
        <p:nvSpPr>
          <p:cNvPr id="14" name="TextBox 13"/>
          <p:cNvSpPr txBox="1"/>
          <p:nvPr/>
        </p:nvSpPr>
        <p:spPr>
          <a:xfrm>
            <a:off x="76200" y="762000"/>
            <a:ext cx="9144000" cy="3170099"/>
          </a:xfrm>
          <a:prstGeom prst="rect">
            <a:avLst/>
          </a:prstGeom>
          <a:noFill/>
        </p:spPr>
        <p:txBody>
          <a:bodyPr wrap="square" rtlCol="0">
            <a:spAutoFit/>
          </a:bodyPr>
          <a:lstStyle/>
          <a:p>
            <a:r>
              <a:rPr lang="en-US" sz="2000" b="1" dirty="0" smtClean="0"/>
              <a:t>What is </a:t>
            </a:r>
            <a:r>
              <a:rPr lang="en-US" sz="2000" b="1" dirty="0" err="1" smtClean="0"/>
              <a:t>Kickstart</a:t>
            </a:r>
            <a:r>
              <a:rPr lang="en-US" sz="2000" b="1" dirty="0" smtClean="0"/>
              <a:t>?</a:t>
            </a:r>
          </a:p>
          <a:p>
            <a:r>
              <a:rPr lang="en-US" sz="2000" dirty="0" err="1" smtClean="0"/>
              <a:t>Kickstart</a:t>
            </a:r>
            <a:r>
              <a:rPr lang="en-US" sz="2000" dirty="0" smtClean="0"/>
              <a:t> is a mechanism allowing automated and unattended system installations, </a:t>
            </a:r>
          </a:p>
          <a:p>
            <a:r>
              <a:rPr lang="en-US" sz="2000" dirty="0" smtClean="0"/>
              <a:t>Red Hat has created the </a:t>
            </a:r>
            <a:r>
              <a:rPr lang="en-US" sz="2000" dirty="0" err="1" smtClean="0"/>
              <a:t>kickstart</a:t>
            </a:r>
            <a:r>
              <a:rPr lang="en-US" sz="2000" dirty="0" smtClean="0"/>
              <a:t> installation method. With this method, a system administrator can create a single file containing the answers to all the questions that would normally be asked during a typical Red Hat interactive Linux installation. </a:t>
            </a:r>
            <a:br>
              <a:rPr lang="en-US" sz="2000" dirty="0" smtClean="0"/>
            </a:br>
            <a:r>
              <a:rPr lang="en-US" sz="2000" dirty="0" smtClean="0"/>
              <a:t/>
            </a:r>
            <a:br>
              <a:rPr lang="en-US" sz="2000" dirty="0" smtClean="0"/>
            </a:br>
            <a:r>
              <a:rPr lang="en-US" sz="2000" dirty="0" err="1" smtClean="0"/>
              <a:t>Kickstart</a:t>
            </a:r>
            <a:r>
              <a:rPr lang="en-US" sz="2000" dirty="0" smtClean="0"/>
              <a:t> files can be kept on single server system, and read by individual computers during the installation. The </a:t>
            </a:r>
            <a:r>
              <a:rPr lang="en-US" sz="2000" dirty="0" err="1" smtClean="0"/>
              <a:t>kickstart</a:t>
            </a:r>
            <a:r>
              <a:rPr lang="en-US" sz="2000" dirty="0" smtClean="0"/>
              <a:t> installation method is powerful enough that often a single </a:t>
            </a:r>
            <a:r>
              <a:rPr lang="en-US" sz="2000" dirty="0" err="1" smtClean="0"/>
              <a:t>kickstart</a:t>
            </a:r>
            <a:r>
              <a:rPr lang="en-US" sz="2000" dirty="0" smtClean="0"/>
              <a:t> file can be used to install Red Hat Linux on multiple machines, making it ideal for network and system administrators. You have to install ftp package</a:t>
            </a:r>
          </a:p>
        </p:txBody>
      </p:sp>
      <p:sp>
        <p:nvSpPr>
          <p:cNvPr id="12" name="Footer Placeholder 11"/>
          <p:cNvSpPr>
            <a:spLocks noGrp="1"/>
          </p:cNvSpPr>
          <p:nvPr>
            <p:ph type="ftr" sz="quarter" idx="11"/>
          </p:nvPr>
        </p:nvSpPr>
        <p:spPr/>
        <p:txBody>
          <a:bodyPr/>
          <a:lstStyle/>
          <a:p>
            <a:r>
              <a:rPr lang="en-US" dirty="0" smtClean="0"/>
              <a:t>SONI COMPUTER CLASSES</a:t>
            </a:r>
            <a:endParaRPr lang="en-US" dirty="0"/>
          </a:p>
        </p:txBody>
      </p:sp>
    </p:spTree>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rot="-1620000">
            <a:off x="2345776" y="2844596"/>
            <a:ext cx="4648200" cy="1323439"/>
          </a:xfrm>
          <a:prstGeom prst="rect">
            <a:avLst/>
          </a:prstGeom>
          <a:noFill/>
          <a:effectLst>
            <a:outerShdw sx="156000" sy="156000" rotWithShape="0">
              <a:schemeClr val="bg2">
                <a:lumMod val="90000"/>
                <a:alpha val="27000"/>
              </a:schemeClr>
            </a:outerShdw>
          </a:effectLst>
        </p:spPr>
        <p:txBody>
          <a:bodyPr wrap="square" rtlCol="0">
            <a:spAutoFit/>
          </a:bodyPr>
          <a:lstStyle/>
          <a:p>
            <a:r>
              <a:rPr lang="en-US" sz="4000" dirty="0" smtClean="0">
                <a:solidFill>
                  <a:srgbClr val="FDE1BF"/>
                </a:solidFill>
              </a:rPr>
              <a:t> Ravi Kant </a:t>
            </a:r>
            <a:r>
              <a:rPr lang="en-US" sz="4000" dirty="0" err="1" smtClean="0">
                <a:solidFill>
                  <a:srgbClr val="FDE1BF"/>
                </a:solidFill>
              </a:rPr>
              <a:t>Soni</a:t>
            </a:r>
            <a:r>
              <a:rPr lang="en-US" sz="4000" dirty="0" smtClean="0">
                <a:solidFill>
                  <a:srgbClr val="FDE1BF"/>
                </a:solidFill>
              </a:rPr>
              <a:t> +918269000074</a:t>
            </a:r>
            <a:endParaRPr lang="en-US" sz="4000" dirty="0">
              <a:solidFill>
                <a:srgbClr val="FDE1BF"/>
              </a:solidFill>
            </a:endParaRPr>
          </a:p>
        </p:txBody>
      </p:sp>
      <p:sp>
        <p:nvSpPr>
          <p:cNvPr id="4" name="Freeform 3"/>
          <p:cNvSpPr/>
          <p:nvPr/>
        </p:nvSpPr>
        <p:spPr>
          <a:xfrm>
            <a:off x="0" y="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5" name="Picture 4" descr="images1.jpg"/>
          <p:cNvPicPr>
            <a:picLocks noChangeAspect="1"/>
          </p:cNvPicPr>
          <p:nvPr/>
        </p:nvPicPr>
        <p:blipFill>
          <a:blip r:embed="rId3"/>
          <a:stretch>
            <a:fillRect/>
          </a:stretch>
        </p:blipFill>
        <p:spPr>
          <a:xfrm>
            <a:off x="1" y="-38100"/>
            <a:ext cx="617714" cy="571500"/>
          </a:xfrm>
          <a:prstGeom prst="rect">
            <a:avLst/>
          </a:prstGeom>
        </p:spPr>
      </p:pic>
      <p:sp>
        <p:nvSpPr>
          <p:cNvPr id="6" name="Freeform 5"/>
          <p:cNvSpPr/>
          <p:nvPr/>
        </p:nvSpPr>
        <p:spPr>
          <a:xfrm>
            <a:off x="0" y="632460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TextBox 6"/>
          <p:cNvSpPr txBox="1"/>
          <p:nvPr/>
        </p:nvSpPr>
        <p:spPr>
          <a:xfrm>
            <a:off x="5257800" y="6488668"/>
            <a:ext cx="4343400" cy="369332"/>
          </a:xfrm>
          <a:custGeom>
            <a:avLst/>
            <a:gdLst>
              <a:gd name="connsiteX0" fmla="*/ 0 w 4343400"/>
              <a:gd name="connsiteY0" fmla="*/ 0 h 369332"/>
              <a:gd name="connsiteX1" fmla="*/ 4343400 w 4343400"/>
              <a:gd name="connsiteY1" fmla="*/ 0 h 369332"/>
              <a:gd name="connsiteX2" fmla="*/ 4343400 w 4343400"/>
              <a:gd name="connsiteY2" fmla="*/ 369332 h 369332"/>
              <a:gd name="connsiteX3" fmla="*/ 0 w 4343400"/>
              <a:gd name="connsiteY3" fmla="*/ 369332 h 369332"/>
              <a:gd name="connsiteX4" fmla="*/ 0 w 4343400"/>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369332">
                <a:moveTo>
                  <a:pt x="0" y="0"/>
                </a:moveTo>
                <a:lnTo>
                  <a:pt x="4343400" y="0"/>
                </a:lnTo>
                <a:lnTo>
                  <a:pt x="4343400" y="369332"/>
                </a:lnTo>
                <a:lnTo>
                  <a:pt x="0" y="369332"/>
                </a:lnTo>
                <a:lnTo>
                  <a:pt x="0" y="0"/>
                </a:lnTo>
                <a:close/>
              </a:path>
            </a:pathLst>
          </a:custGeom>
          <a:noFill/>
        </p:spPr>
        <p:txBody>
          <a:bodyPr wrap="square" rtlCol="0">
            <a:spAutoFit/>
          </a:bodyPr>
          <a:lstStyle/>
          <a:p>
            <a:r>
              <a:rPr lang="en-US" dirty="0" smtClean="0"/>
              <a:t> Ravi Kant </a:t>
            </a:r>
            <a:r>
              <a:rPr lang="en-US" dirty="0" err="1" smtClean="0"/>
              <a:t>Soni</a:t>
            </a:r>
            <a:r>
              <a:rPr lang="en-US" dirty="0" smtClean="0"/>
              <a:t> +918269000074</a:t>
            </a:r>
            <a:endParaRPr lang="en-US" dirty="0"/>
          </a:p>
        </p:txBody>
      </p:sp>
      <p:sp>
        <p:nvSpPr>
          <p:cNvPr id="8" name="Slide Number Placeholder 7"/>
          <p:cNvSpPr>
            <a:spLocks noGrp="1"/>
          </p:cNvSpPr>
          <p:nvPr>
            <p:ph type="sldNum" sz="quarter" idx="12"/>
          </p:nvPr>
        </p:nvSpPr>
        <p:spPr/>
        <p:txBody>
          <a:bodyPr/>
          <a:lstStyle/>
          <a:p>
            <a:fld id="{7278E106-62EC-41F2-90B3-FDFD6CA56EC6}" type="slidenum">
              <a:rPr lang="en-US" smtClean="0"/>
              <a:pPr/>
              <a:t>176</a:t>
            </a:fld>
            <a:endParaRPr lang="en-US" dirty="0"/>
          </a:p>
        </p:txBody>
      </p:sp>
      <p:pic>
        <p:nvPicPr>
          <p:cNvPr id="13" name="Picture 12" descr="untitled.bmp"/>
          <p:cNvPicPr>
            <a:picLocks noChangeAspect="1"/>
          </p:cNvPicPr>
          <p:nvPr/>
        </p:nvPicPr>
        <p:blipFill>
          <a:blip r:embed="rId4"/>
          <a:stretch>
            <a:fillRect/>
          </a:stretch>
        </p:blipFill>
        <p:spPr>
          <a:xfrm>
            <a:off x="914400" y="685800"/>
            <a:ext cx="7268936" cy="5447876"/>
          </a:xfrm>
          <a:prstGeom prst="rect">
            <a:avLst/>
          </a:prstGeom>
        </p:spPr>
      </p:pic>
      <p:sp>
        <p:nvSpPr>
          <p:cNvPr id="15" name="TextBox 14"/>
          <p:cNvSpPr txBox="1"/>
          <p:nvPr/>
        </p:nvSpPr>
        <p:spPr>
          <a:xfrm>
            <a:off x="3200400" y="2286000"/>
            <a:ext cx="2590800" cy="830997"/>
          </a:xfrm>
          <a:prstGeom prst="rect">
            <a:avLst/>
          </a:prstGeom>
          <a:noFill/>
        </p:spPr>
        <p:txBody>
          <a:bodyPr wrap="square" rtlCol="0">
            <a:spAutoFit/>
          </a:bodyPr>
          <a:lstStyle/>
          <a:p>
            <a:pPr algn="ctr"/>
            <a:r>
              <a:rPr lang="en-US" sz="2400" b="1" dirty="0" smtClean="0">
                <a:solidFill>
                  <a:srgbClr val="FF0000"/>
                </a:solidFill>
              </a:rPr>
              <a:t>KICKSTART</a:t>
            </a:r>
          </a:p>
          <a:p>
            <a:pPr algn="ctr"/>
            <a:r>
              <a:rPr lang="en-US" sz="2400" b="1" dirty="0" smtClean="0">
                <a:solidFill>
                  <a:srgbClr val="FF0000"/>
                </a:solidFill>
              </a:rPr>
              <a:t> SERVER</a:t>
            </a:r>
            <a:endParaRPr lang="en-US" sz="2400" b="1" dirty="0">
              <a:solidFill>
                <a:srgbClr val="FF0000"/>
              </a:solidFill>
            </a:endParaRPr>
          </a:p>
        </p:txBody>
      </p:sp>
      <p:sp>
        <p:nvSpPr>
          <p:cNvPr id="11" name="Footer Placeholder 10"/>
          <p:cNvSpPr>
            <a:spLocks noGrp="1"/>
          </p:cNvSpPr>
          <p:nvPr>
            <p:ph type="ftr" sz="quarter" idx="11"/>
          </p:nvPr>
        </p:nvSpPr>
        <p:spPr/>
        <p:txBody>
          <a:bodyPr/>
          <a:lstStyle/>
          <a:p>
            <a:r>
              <a:rPr lang="en-US" dirty="0" smtClean="0"/>
              <a:t>SONI COMPUTER CLASSES</a:t>
            </a:r>
            <a:endParaRPr lang="en-US" dirty="0"/>
          </a:p>
        </p:txBody>
      </p:sp>
    </p:spTree>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rot="-1620000">
            <a:off x="2345776" y="2844596"/>
            <a:ext cx="4648200" cy="1323439"/>
          </a:xfrm>
          <a:prstGeom prst="rect">
            <a:avLst/>
          </a:prstGeom>
          <a:noFill/>
          <a:effectLst>
            <a:outerShdw sx="156000" sy="156000" rotWithShape="0">
              <a:schemeClr val="bg2">
                <a:lumMod val="90000"/>
                <a:alpha val="27000"/>
              </a:schemeClr>
            </a:outerShdw>
          </a:effectLst>
        </p:spPr>
        <p:txBody>
          <a:bodyPr wrap="square" rtlCol="0">
            <a:spAutoFit/>
          </a:bodyPr>
          <a:lstStyle/>
          <a:p>
            <a:r>
              <a:rPr lang="en-US" sz="4000" dirty="0" smtClean="0">
                <a:solidFill>
                  <a:srgbClr val="FDE1BF"/>
                </a:solidFill>
              </a:rPr>
              <a:t> Ravi Kant </a:t>
            </a:r>
            <a:r>
              <a:rPr lang="en-US" sz="4000" dirty="0" err="1" smtClean="0">
                <a:solidFill>
                  <a:srgbClr val="FDE1BF"/>
                </a:solidFill>
              </a:rPr>
              <a:t>Soni</a:t>
            </a:r>
            <a:r>
              <a:rPr lang="en-US" sz="4000" dirty="0" smtClean="0">
                <a:solidFill>
                  <a:srgbClr val="FDE1BF"/>
                </a:solidFill>
              </a:rPr>
              <a:t> +918269000074</a:t>
            </a:r>
            <a:endParaRPr lang="en-US" sz="4000" dirty="0">
              <a:solidFill>
                <a:srgbClr val="FDE1BF"/>
              </a:solidFill>
            </a:endParaRPr>
          </a:p>
        </p:txBody>
      </p:sp>
      <p:sp>
        <p:nvSpPr>
          <p:cNvPr id="4" name="Freeform 3"/>
          <p:cNvSpPr/>
          <p:nvPr/>
        </p:nvSpPr>
        <p:spPr>
          <a:xfrm>
            <a:off x="0" y="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5" name="Picture 4" descr="images1.jpg"/>
          <p:cNvPicPr>
            <a:picLocks noChangeAspect="1"/>
          </p:cNvPicPr>
          <p:nvPr/>
        </p:nvPicPr>
        <p:blipFill>
          <a:blip r:embed="rId3"/>
          <a:stretch>
            <a:fillRect/>
          </a:stretch>
        </p:blipFill>
        <p:spPr>
          <a:xfrm>
            <a:off x="1" y="-38100"/>
            <a:ext cx="617714" cy="571500"/>
          </a:xfrm>
          <a:prstGeom prst="rect">
            <a:avLst/>
          </a:prstGeom>
        </p:spPr>
      </p:pic>
      <p:sp>
        <p:nvSpPr>
          <p:cNvPr id="6" name="Freeform 5"/>
          <p:cNvSpPr/>
          <p:nvPr/>
        </p:nvSpPr>
        <p:spPr>
          <a:xfrm>
            <a:off x="0" y="632460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TextBox 6"/>
          <p:cNvSpPr txBox="1"/>
          <p:nvPr/>
        </p:nvSpPr>
        <p:spPr>
          <a:xfrm>
            <a:off x="5257800" y="6488668"/>
            <a:ext cx="4343400" cy="369332"/>
          </a:xfrm>
          <a:custGeom>
            <a:avLst/>
            <a:gdLst>
              <a:gd name="connsiteX0" fmla="*/ 0 w 4343400"/>
              <a:gd name="connsiteY0" fmla="*/ 0 h 369332"/>
              <a:gd name="connsiteX1" fmla="*/ 4343400 w 4343400"/>
              <a:gd name="connsiteY1" fmla="*/ 0 h 369332"/>
              <a:gd name="connsiteX2" fmla="*/ 4343400 w 4343400"/>
              <a:gd name="connsiteY2" fmla="*/ 369332 h 369332"/>
              <a:gd name="connsiteX3" fmla="*/ 0 w 4343400"/>
              <a:gd name="connsiteY3" fmla="*/ 369332 h 369332"/>
              <a:gd name="connsiteX4" fmla="*/ 0 w 4343400"/>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369332">
                <a:moveTo>
                  <a:pt x="0" y="0"/>
                </a:moveTo>
                <a:lnTo>
                  <a:pt x="4343400" y="0"/>
                </a:lnTo>
                <a:lnTo>
                  <a:pt x="4343400" y="369332"/>
                </a:lnTo>
                <a:lnTo>
                  <a:pt x="0" y="369332"/>
                </a:lnTo>
                <a:lnTo>
                  <a:pt x="0" y="0"/>
                </a:lnTo>
                <a:close/>
              </a:path>
            </a:pathLst>
          </a:custGeom>
          <a:noFill/>
        </p:spPr>
        <p:txBody>
          <a:bodyPr wrap="square" rtlCol="0">
            <a:spAutoFit/>
          </a:bodyPr>
          <a:lstStyle/>
          <a:p>
            <a:r>
              <a:rPr lang="en-US" dirty="0" smtClean="0"/>
              <a:t> Ravi Kant </a:t>
            </a:r>
            <a:r>
              <a:rPr lang="en-US" dirty="0" err="1" smtClean="0"/>
              <a:t>Soni</a:t>
            </a:r>
            <a:r>
              <a:rPr lang="en-US" dirty="0" smtClean="0"/>
              <a:t> +918269000074</a:t>
            </a:r>
            <a:endParaRPr lang="en-US" dirty="0"/>
          </a:p>
        </p:txBody>
      </p:sp>
      <p:sp>
        <p:nvSpPr>
          <p:cNvPr id="8" name="Slide Number Placeholder 7"/>
          <p:cNvSpPr>
            <a:spLocks noGrp="1"/>
          </p:cNvSpPr>
          <p:nvPr>
            <p:ph type="sldNum" sz="quarter" idx="12"/>
          </p:nvPr>
        </p:nvSpPr>
        <p:spPr/>
        <p:txBody>
          <a:bodyPr/>
          <a:lstStyle/>
          <a:p>
            <a:fld id="{7278E106-62EC-41F2-90B3-FDFD6CA56EC6}" type="slidenum">
              <a:rPr lang="en-US" smtClean="0"/>
              <a:pPr/>
              <a:t>177</a:t>
            </a:fld>
            <a:endParaRPr lang="en-US" dirty="0"/>
          </a:p>
        </p:txBody>
      </p:sp>
      <p:sp>
        <p:nvSpPr>
          <p:cNvPr id="11" name="TextBox 10"/>
          <p:cNvSpPr txBox="1"/>
          <p:nvPr/>
        </p:nvSpPr>
        <p:spPr>
          <a:xfrm>
            <a:off x="76200" y="1352490"/>
            <a:ext cx="9144000" cy="3477875"/>
          </a:xfrm>
          <a:prstGeom prst="rect">
            <a:avLst/>
          </a:prstGeom>
          <a:noFill/>
        </p:spPr>
        <p:txBody>
          <a:bodyPr wrap="square" rtlCol="0">
            <a:spAutoFit/>
          </a:bodyPr>
          <a:lstStyle/>
          <a:p>
            <a:r>
              <a:rPr lang="en-US" sz="2000" dirty="0" smtClean="0"/>
              <a:t>[root@station1 /]# yum  install  system-</a:t>
            </a:r>
            <a:r>
              <a:rPr lang="en-US" sz="2000" dirty="0" err="1" smtClean="0"/>
              <a:t>config</a:t>
            </a:r>
            <a:r>
              <a:rPr lang="en-US" sz="2000" dirty="0" smtClean="0"/>
              <a:t>-</a:t>
            </a:r>
            <a:r>
              <a:rPr lang="en-US" sz="2000" dirty="0" err="1" smtClean="0"/>
              <a:t>kickstart</a:t>
            </a:r>
            <a:r>
              <a:rPr lang="en-US" sz="2000" dirty="0" smtClean="0"/>
              <a:t>*   </a:t>
            </a:r>
          </a:p>
          <a:p>
            <a:r>
              <a:rPr lang="en-US" sz="2000" dirty="0" smtClean="0"/>
              <a:t>		For install the package of </a:t>
            </a:r>
            <a:r>
              <a:rPr lang="en-US" sz="2000" dirty="0" err="1" smtClean="0"/>
              <a:t>kickstart</a:t>
            </a:r>
            <a:r>
              <a:rPr lang="en-US" sz="2000" dirty="0" smtClean="0"/>
              <a:t> server</a:t>
            </a:r>
          </a:p>
          <a:p>
            <a:endParaRPr lang="en-US" sz="2000" dirty="0" smtClean="0"/>
          </a:p>
          <a:p>
            <a:r>
              <a:rPr lang="en-US" sz="2000" dirty="0" smtClean="0"/>
              <a:t>[root@station1 /]# yum  install  </a:t>
            </a:r>
            <a:r>
              <a:rPr lang="en-US" sz="2000" dirty="0" err="1" smtClean="0"/>
              <a:t>vsftpd</a:t>
            </a:r>
            <a:r>
              <a:rPr lang="en-US" sz="2000" dirty="0" smtClean="0"/>
              <a:t>*</a:t>
            </a:r>
          </a:p>
          <a:p>
            <a:r>
              <a:rPr lang="en-US" sz="2000" dirty="0" smtClean="0"/>
              <a:t>		For share to the answer file you have to install the package of ftp</a:t>
            </a:r>
          </a:p>
          <a:p>
            <a:endParaRPr lang="en-US" sz="2000" dirty="0" smtClean="0"/>
          </a:p>
          <a:p>
            <a:r>
              <a:rPr lang="en-US" sz="2000" dirty="0" smtClean="0"/>
              <a:t>[root@station1 /]# service  </a:t>
            </a:r>
            <a:r>
              <a:rPr lang="en-US" sz="2000" dirty="0" err="1" smtClean="0"/>
              <a:t>vsftpd</a:t>
            </a:r>
            <a:r>
              <a:rPr lang="en-US" sz="2000" dirty="0" smtClean="0"/>
              <a:t>  restart</a:t>
            </a:r>
          </a:p>
          <a:p>
            <a:r>
              <a:rPr lang="en-US" sz="2000" dirty="0" smtClean="0"/>
              <a:t>		For restart the service of </a:t>
            </a:r>
            <a:r>
              <a:rPr lang="en-US" sz="2000" dirty="0" err="1" smtClean="0"/>
              <a:t>vsftpd</a:t>
            </a:r>
            <a:endParaRPr lang="en-US" sz="2000" dirty="0" smtClean="0"/>
          </a:p>
          <a:p>
            <a:endParaRPr lang="en-US" sz="2000" dirty="0" smtClean="0"/>
          </a:p>
          <a:p>
            <a:r>
              <a:rPr lang="en-US" sz="2000" dirty="0" smtClean="0"/>
              <a:t>[root@station1 /]# </a:t>
            </a:r>
            <a:r>
              <a:rPr lang="en-US" sz="2000" dirty="0" err="1" smtClean="0"/>
              <a:t>chkconfig</a:t>
            </a:r>
            <a:r>
              <a:rPr lang="en-US" sz="2000" dirty="0" smtClean="0"/>
              <a:t>  </a:t>
            </a:r>
            <a:r>
              <a:rPr lang="en-US" sz="2000" dirty="0" err="1" smtClean="0"/>
              <a:t>vsftpd</a:t>
            </a:r>
            <a:r>
              <a:rPr lang="en-US" sz="2000" dirty="0" smtClean="0"/>
              <a:t>  on</a:t>
            </a:r>
          </a:p>
          <a:p>
            <a:r>
              <a:rPr lang="en-US" sz="2000" dirty="0" smtClean="0"/>
              <a:t>		For permanent on ftp service</a:t>
            </a:r>
          </a:p>
        </p:txBody>
      </p:sp>
      <p:sp>
        <p:nvSpPr>
          <p:cNvPr id="12" name="TextBox 11"/>
          <p:cNvSpPr txBox="1"/>
          <p:nvPr/>
        </p:nvSpPr>
        <p:spPr>
          <a:xfrm>
            <a:off x="228600" y="609600"/>
            <a:ext cx="8763000"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b="1" dirty="0" smtClean="0">
                <a:solidFill>
                  <a:srgbClr val="0000CC"/>
                </a:solidFill>
              </a:rPr>
              <a:t>For install to </a:t>
            </a:r>
            <a:r>
              <a:rPr lang="en-US" b="1" dirty="0" err="1" smtClean="0">
                <a:solidFill>
                  <a:srgbClr val="0000CC"/>
                </a:solidFill>
              </a:rPr>
              <a:t>kickstart</a:t>
            </a:r>
            <a:r>
              <a:rPr lang="en-US" b="1" dirty="0" smtClean="0">
                <a:solidFill>
                  <a:srgbClr val="0000CC"/>
                </a:solidFill>
              </a:rPr>
              <a:t> server first configure to YUM client</a:t>
            </a:r>
          </a:p>
        </p:txBody>
      </p:sp>
      <p:sp>
        <p:nvSpPr>
          <p:cNvPr id="13" name="Footer Placeholder 12"/>
          <p:cNvSpPr>
            <a:spLocks noGrp="1"/>
          </p:cNvSpPr>
          <p:nvPr>
            <p:ph type="ftr" sz="quarter" idx="11"/>
          </p:nvPr>
        </p:nvSpPr>
        <p:spPr/>
        <p:txBody>
          <a:bodyPr/>
          <a:lstStyle/>
          <a:p>
            <a:r>
              <a:rPr lang="en-US" dirty="0" smtClean="0"/>
              <a:t>SONI COMPUTER CLASSES</a:t>
            </a:r>
            <a:endParaRPr lang="en-US" dirty="0"/>
          </a:p>
        </p:txBody>
      </p:sp>
    </p:spTree>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rot="-1620000">
            <a:off x="2345776" y="2844596"/>
            <a:ext cx="4648200" cy="1323439"/>
          </a:xfrm>
          <a:prstGeom prst="rect">
            <a:avLst/>
          </a:prstGeom>
          <a:noFill/>
          <a:effectLst>
            <a:outerShdw sx="156000" sy="156000" rotWithShape="0">
              <a:schemeClr val="bg2">
                <a:lumMod val="90000"/>
                <a:alpha val="27000"/>
              </a:schemeClr>
            </a:outerShdw>
          </a:effectLst>
        </p:spPr>
        <p:txBody>
          <a:bodyPr wrap="square" rtlCol="0">
            <a:spAutoFit/>
          </a:bodyPr>
          <a:lstStyle/>
          <a:p>
            <a:r>
              <a:rPr lang="en-US" sz="4000" dirty="0" smtClean="0">
                <a:solidFill>
                  <a:srgbClr val="FDE1BF"/>
                </a:solidFill>
              </a:rPr>
              <a:t> Ravi Kant </a:t>
            </a:r>
            <a:r>
              <a:rPr lang="en-US" sz="4000" dirty="0" err="1" smtClean="0">
                <a:solidFill>
                  <a:srgbClr val="FDE1BF"/>
                </a:solidFill>
              </a:rPr>
              <a:t>Soni</a:t>
            </a:r>
            <a:r>
              <a:rPr lang="en-US" sz="4000" dirty="0" smtClean="0">
                <a:solidFill>
                  <a:srgbClr val="FDE1BF"/>
                </a:solidFill>
              </a:rPr>
              <a:t> +918269000074</a:t>
            </a:r>
            <a:endParaRPr lang="en-US" sz="4000" dirty="0">
              <a:solidFill>
                <a:srgbClr val="FDE1BF"/>
              </a:solidFill>
            </a:endParaRPr>
          </a:p>
        </p:txBody>
      </p:sp>
      <p:sp>
        <p:nvSpPr>
          <p:cNvPr id="4" name="Freeform 3"/>
          <p:cNvSpPr/>
          <p:nvPr/>
        </p:nvSpPr>
        <p:spPr>
          <a:xfrm>
            <a:off x="0" y="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5" name="Picture 4" descr="images1.jpg"/>
          <p:cNvPicPr>
            <a:picLocks noChangeAspect="1"/>
          </p:cNvPicPr>
          <p:nvPr/>
        </p:nvPicPr>
        <p:blipFill>
          <a:blip r:embed="rId3"/>
          <a:stretch>
            <a:fillRect/>
          </a:stretch>
        </p:blipFill>
        <p:spPr>
          <a:xfrm>
            <a:off x="1" y="-38100"/>
            <a:ext cx="617714" cy="571500"/>
          </a:xfrm>
          <a:prstGeom prst="rect">
            <a:avLst/>
          </a:prstGeom>
        </p:spPr>
      </p:pic>
      <p:sp>
        <p:nvSpPr>
          <p:cNvPr id="6" name="Freeform 5"/>
          <p:cNvSpPr/>
          <p:nvPr/>
        </p:nvSpPr>
        <p:spPr>
          <a:xfrm>
            <a:off x="0" y="632460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TextBox 6"/>
          <p:cNvSpPr txBox="1"/>
          <p:nvPr/>
        </p:nvSpPr>
        <p:spPr>
          <a:xfrm>
            <a:off x="5257800" y="6488668"/>
            <a:ext cx="4343400" cy="369332"/>
          </a:xfrm>
          <a:custGeom>
            <a:avLst/>
            <a:gdLst>
              <a:gd name="connsiteX0" fmla="*/ 0 w 4343400"/>
              <a:gd name="connsiteY0" fmla="*/ 0 h 369332"/>
              <a:gd name="connsiteX1" fmla="*/ 4343400 w 4343400"/>
              <a:gd name="connsiteY1" fmla="*/ 0 h 369332"/>
              <a:gd name="connsiteX2" fmla="*/ 4343400 w 4343400"/>
              <a:gd name="connsiteY2" fmla="*/ 369332 h 369332"/>
              <a:gd name="connsiteX3" fmla="*/ 0 w 4343400"/>
              <a:gd name="connsiteY3" fmla="*/ 369332 h 369332"/>
              <a:gd name="connsiteX4" fmla="*/ 0 w 4343400"/>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369332">
                <a:moveTo>
                  <a:pt x="0" y="0"/>
                </a:moveTo>
                <a:lnTo>
                  <a:pt x="4343400" y="0"/>
                </a:lnTo>
                <a:lnTo>
                  <a:pt x="4343400" y="369332"/>
                </a:lnTo>
                <a:lnTo>
                  <a:pt x="0" y="369332"/>
                </a:lnTo>
                <a:lnTo>
                  <a:pt x="0" y="0"/>
                </a:lnTo>
                <a:close/>
              </a:path>
            </a:pathLst>
          </a:custGeom>
          <a:noFill/>
        </p:spPr>
        <p:txBody>
          <a:bodyPr wrap="square" rtlCol="0">
            <a:spAutoFit/>
          </a:bodyPr>
          <a:lstStyle/>
          <a:p>
            <a:r>
              <a:rPr lang="en-US" dirty="0" smtClean="0"/>
              <a:t> Ravi Kant </a:t>
            </a:r>
            <a:r>
              <a:rPr lang="en-US" dirty="0" err="1" smtClean="0"/>
              <a:t>Soni</a:t>
            </a:r>
            <a:r>
              <a:rPr lang="en-US" dirty="0" smtClean="0"/>
              <a:t> +918269000074</a:t>
            </a:r>
            <a:endParaRPr lang="en-US" dirty="0"/>
          </a:p>
        </p:txBody>
      </p:sp>
      <p:sp>
        <p:nvSpPr>
          <p:cNvPr id="8" name="Slide Number Placeholder 7"/>
          <p:cNvSpPr>
            <a:spLocks noGrp="1"/>
          </p:cNvSpPr>
          <p:nvPr>
            <p:ph type="sldNum" sz="quarter" idx="12"/>
          </p:nvPr>
        </p:nvSpPr>
        <p:spPr/>
        <p:txBody>
          <a:bodyPr/>
          <a:lstStyle/>
          <a:p>
            <a:fld id="{7278E106-62EC-41F2-90B3-FDFD6CA56EC6}" type="slidenum">
              <a:rPr lang="en-US" smtClean="0"/>
              <a:pPr/>
              <a:t>178</a:t>
            </a:fld>
            <a:endParaRPr lang="en-US" dirty="0"/>
          </a:p>
        </p:txBody>
      </p:sp>
      <p:pic>
        <p:nvPicPr>
          <p:cNvPr id="11" name="Picture 10" descr="ksconfig-install.png"/>
          <p:cNvPicPr>
            <a:picLocks noChangeAspect="1"/>
          </p:cNvPicPr>
          <p:nvPr/>
        </p:nvPicPr>
        <p:blipFill>
          <a:blip r:embed="rId4"/>
          <a:stretch>
            <a:fillRect/>
          </a:stretch>
        </p:blipFill>
        <p:spPr>
          <a:xfrm>
            <a:off x="762000" y="1219200"/>
            <a:ext cx="7777905" cy="4495800"/>
          </a:xfrm>
          <a:prstGeom prst="rect">
            <a:avLst/>
          </a:prstGeom>
        </p:spPr>
      </p:pic>
      <p:sp>
        <p:nvSpPr>
          <p:cNvPr id="12" name="TextBox 11"/>
          <p:cNvSpPr txBox="1"/>
          <p:nvPr/>
        </p:nvSpPr>
        <p:spPr>
          <a:xfrm>
            <a:off x="76200" y="5772090"/>
            <a:ext cx="9144000" cy="400110"/>
          </a:xfrm>
          <a:prstGeom prst="rect">
            <a:avLst/>
          </a:prstGeom>
          <a:noFill/>
        </p:spPr>
        <p:txBody>
          <a:bodyPr wrap="square" rtlCol="0">
            <a:spAutoFit/>
          </a:bodyPr>
          <a:lstStyle/>
          <a:p>
            <a:r>
              <a:rPr lang="en-US" sz="2000" dirty="0" smtClean="0"/>
              <a:t>Click on File menu than save in /</a:t>
            </a:r>
            <a:r>
              <a:rPr lang="en-US" sz="2000" dirty="0" err="1" smtClean="0"/>
              <a:t>var</a:t>
            </a:r>
            <a:r>
              <a:rPr lang="en-US" sz="2000" dirty="0" smtClean="0"/>
              <a:t>/ftp/ks.cfg</a:t>
            </a:r>
          </a:p>
        </p:txBody>
      </p:sp>
      <p:sp>
        <p:nvSpPr>
          <p:cNvPr id="14" name="TextBox 13"/>
          <p:cNvSpPr txBox="1"/>
          <p:nvPr/>
        </p:nvSpPr>
        <p:spPr>
          <a:xfrm>
            <a:off x="76200" y="685800"/>
            <a:ext cx="9144000" cy="400110"/>
          </a:xfrm>
          <a:prstGeom prst="rect">
            <a:avLst/>
          </a:prstGeom>
          <a:noFill/>
        </p:spPr>
        <p:txBody>
          <a:bodyPr wrap="square" rtlCol="0">
            <a:spAutoFit/>
          </a:bodyPr>
          <a:lstStyle/>
          <a:p>
            <a:r>
              <a:rPr lang="en-US" sz="2000" dirty="0" smtClean="0"/>
              <a:t>Click on  Application-system tools-</a:t>
            </a:r>
            <a:r>
              <a:rPr lang="en-US" sz="2000" dirty="0" err="1" smtClean="0"/>
              <a:t>kickstart</a:t>
            </a:r>
            <a:endParaRPr lang="en-US" sz="2000" dirty="0" smtClean="0"/>
          </a:p>
        </p:txBody>
      </p:sp>
      <p:sp>
        <p:nvSpPr>
          <p:cNvPr id="13" name="Footer Placeholder 12"/>
          <p:cNvSpPr>
            <a:spLocks noGrp="1"/>
          </p:cNvSpPr>
          <p:nvPr>
            <p:ph type="ftr" sz="quarter" idx="11"/>
          </p:nvPr>
        </p:nvSpPr>
        <p:spPr/>
        <p:txBody>
          <a:bodyPr/>
          <a:lstStyle/>
          <a:p>
            <a:r>
              <a:rPr lang="en-US" dirty="0" smtClean="0"/>
              <a:t>SONI COMPUTER CLASSES</a:t>
            </a:r>
            <a:endParaRPr lang="en-US" dirty="0"/>
          </a:p>
        </p:txBody>
      </p:sp>
    </p:spTree>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rot="-1620000">
            <a:off x="2345776" y="2844596"/>
            <a:ext cx="4648200" cy="1323439"/>
          </a:xfrm>
          <a:prstGeom prst="rect">
            <a:avLst/>
          </a:prstGeom>
          <a:noFill/>
          <a:effectLst>
            <a:outerShdw sx="156000" sy="156000" rotWithShape="0">
              <a:schemeClr val="bg2">
                <a:lumMod val="90000"/>
                <a:alpha val="27000"/>
              </a:schemeClr>
            </a:outerShdw>
          </a:effectLst>
        </p:spPr>
        <p:txBody>
          <a:bodyPr wrap="square" rtlCol="0">
            <a:spAutoFit/>
          </a:bodyPr>
          <a:lstStyle/>
          <a:p>
            <a:r>
              <a:rPr lang="en-US" sz="4000" dirty="0" smtClean="0">
                <a:solidFill>
                  <a:srgbClr val="FDE1BF"/>
                </a:solidFill>
              </a:rPr>
              <a:t> Ravi Kant </a:t>
            </a:r>
            <a:r>
              <a:rPr lang="en-US" sz="4000" dirty="0" err="1" smtClean="0">
                <a:solidFill>
                  <a:srgbClr val="FDE1BF"/>
                </a:solidFill>
              </a:rPr>
              <a:t>Soni</a:t>
            </a:r>
            <a:r>
              <a:rPr lang="en-US" sz="4000" dirty="0" smtClean="0">
                <a:solidFill>
                  <a:srgbClr val="FDE1BF"/>
                </a:solidFill>
              </a:rPr>
              <a:t> +918269000074</a:t>
            </a:r>
            <a:endParaRPr lang="en-US" sz="4000" dirty="0">
              <a:solidFill>
                <a:srgbClr val="FDE1BF"/>
              </a:solidFill>
            </a:endParaRPr>
          </a:p>
        </p:txBody>
      </p:sp>
      <p:sp>
        <p:nvSpPr>
          <p:cNvPr id="4" name="Freeform 3"/>
          <p:cNvSpPr/>
          <p:nvPr/>
        </p:nvSpPr>
        <p:spPr>
          <a:xfrm>
            <a:off x="0" y="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5" name="Picture 4" descr="images1.jpg"/>
          <p:cNvPicPr>
            <a:picLocks noChangeAspect="1"/>
          </p:cNvPicPr>
          <p:nvPr/>
        </p:nvPicPr>
        <p:blipFill>
          <a:blip r:embed="rId3"/>
          <a:stretch>
            <a:fillRect/>
          </a:stretch>
        </p:blipFill>
        <p:spPr>
          <a:xfrm>
            <a:off x="1" y="-38100"/>
            <a:ext cx="617714" cy="571500"/>
          </a:xfrm>
          <a:prstGeom prst="rect">
            <a:avLst/>
          </a:prstGeom>
        </p:spPr>
      </p:pic>
      <p:sp>
        <p:nvSpPr>
          <p:cNvPr id="6" name="Freeform 5"/>
          <p:cNvSpPr/>
          <p:nvPr/>
        </p:nvSpPr>
        <p:spPr>
          <a:xfrm>
            <a:off x="0" y="632460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TextBox 6"/>
          <p:cNvSpPr txBox="1"/>
          <p:nvPr/>
        </p:nvSpPr>
        <p:spPr>
          <a:xfrm>
            <a:off x="5257800" y="6488668"/>
            <a:ext cx="4343400" cy="369332"/>
          </a:xfrm>
          <a:custGeom>
            <a:avLst/>
            <a:gdLst>
              <a:gd name="connsiteX0" fmla="*/ 0 w 4343400"/>
              <a:gd name="connsiteY0" fmla="*/ 0 h 369332"/>
              <a:gd name="connsiteX1" fmla="*/ 4343400 w 4343400"/>
              <a:gd name="connsiteY1" fmla="*/ 0 h 369332"/>
              <a:gd name="connsiteX2" fmla="*/ 4343400 w 4343400"/>
              <a:gd name="connsiteY2" fmla="*/ 369332 h 369332"/>
              <a:gd name="connsiteX3" fmla="*/ 0 w 4343400"/>
              <a:gd name="connsiteY3" fmla="*/ 369332 h 369332"/>
              <a:gd name="connsiteX4" fmla="*/ 0 w 4343400"/>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369332">
                <a:moveTo>
                  <a:pt x="0" y="0"/>
                </a:moveTo>
                <a:lnTo>
                  <a:pt x="4343400" y="0"/>
                </a:lnTo>
                <a:lnTo>
                  <a:pt x="4343400" y="369332"/>
                </a:lnTo>
                <a:lnTo>
                  <a:pt x="0" y="369332"/>
                </a:lnTo>
                <a:lnTo>
                  <a:pt x="0" y="0"/>
                </a:lnTo>
                <a:close/>
              </a:path>
            </a:pathLst>
          </a:custGeom>
          <a:noFill/>
        </p:spPr>
        <p:txBody>
          <a:bodyPr wrap="square" rtlCol="0">
            <a:spAutoFit/>
          </a:bodyPr>
          <a:lstStyle/>
          <a:p>
            <a:r>
              <a:rPr lang="en-US" dirty="0" smtClean="0"/>
              <a:t> Ravi Kant </a:t>
            </a:r>
            <a:r>
              <a:rPr lang="en-US" dirty="0" err="1" smtClean="0"/>
              <a:t>Soni</a:t>
            </a:r>
            <a:r>
              <a:rPr lang="en-US" dirty="0" smtClean="0"/>
              <a:t> +918269000074</a:t>
            </a:r>
            <a:endParaRPr lang="en-US" dirty="0"/>
          </a:p>
        </p:txBody>
      </p:sp>
      <p:sp>
        <p:nvSpPr>
          <p:cNvPr id="8" name="Slide Number Placeholder 7"/>
          <p:cNvSpPr>
            <a:spLocks noGrp="1"/>
          </p:cNvSpPr>
          <p:nvPr>
            <p:ph type="sldNum" sz="quarter" idx="12"/>
          </p:nvPr>
        </p:nvSpPr>
        <p:spPr/>
        <p:txBody>
          <a:bodyPr/>
          <a:lstStyle/>
          <a:p>
            <a:fld id="{7278E106-62EC-41F2-90B3-FDFD6CA56EC6}" type="slidenum">
              <a:rPr lang="en-US" smtClean="0"/>
              <a:pPr/>
              <a:t>179</a:t>
            </a:fld>
            <a:endParaRPr lang="en-US" dirty="0"/>
          </a:p>
        </p:txBody>
      </p:sp>
      <p:sp>
        <p:nvSpPr>
          <p:cNvPr id="14" name="TextBox 13"/>
          <p:cNvSpPr txBox="1"/>
          <p:nvPr/>
        </p:nvSpPr>
        <p:spPr>
          <a:xfrm>
            <a:off x="76200" y="609600"/>
            <a:ext cx="9144000" cy="400110"/>
          </a:xfrm>
          <a:prstGeom prst="rect">
            <a:avLst/>
          </a:prstGeom>
          <a:noFill/>
        </p:spPr>
        <p:txBody>
          <a:bodyPr wrap="square" rtlCol="0">
            <a:spAutoFit/>
          </a:bodyPr>
          <a:lstStyle/>
          <a:p>
            <a:r>
              <a:rPr lang="en-US" sz="2000" dirty="0" smtClean="0"/>
              <a:t>Boot From CD/DVD/Network</a:t>
            </a:r>
          </a:p>
        </p:txBody>
      </p:sp>
      <p:pic>
        <p:nvPicPr>
          <p:cNvPr id="13" name="Picture 2"/>
          <p:cNvPicPr>
            <a:picLocks noChangeAspect="1" noChangeArrowheads="1"/>
          </p:cNvPicPr>
          <p:nvPr/>
        </p:nvPicPr>
        <p:blipFill>
          <a:blip r:embed="rId4"/>
          <a:srcRect/>
          <a:stretch>
            <a:fillRect/>
          </a:stretch>
        </p:blipFill>
        <p:spPr bwMode="auto">
          <a:xfrm>
            <a:off x="1509713" y="1066800"/>
            <a:ext cx="6491287" cy="5037562"/>
          </a:xfrm>
          <a:prstGeom prst="rect">
            <a:avLst/>
          </a:prstGeom>
          <a:noFill/>
          <a:ln w="9525">
            <a:noFill/>
            <a:miter lim="800000"/>
            <a:headEnd/>
            <a:tailEnd/>
          </a:ln>
          <a:effectLst/>
        </p:spPr>
      </p:pic>
      <p:sp>
        <p:nvSpPr>
          <p:cNvPr id="15" name="TextBox 14"/>
          <p:cNvSpPr txBox="1"/>
          <p:nvPr/>
        </p:nvSpPr>
        <p:spPr>
          <a:xfrm>
            <a:off x="0" y="57090"/>
            <a:ext cx="9144000" cy="400110"/>
          </a:xfrm>
          <a:prstGeom prst="rect">
            <a:avLst/>
          </a:prstGeom>
          <a:noFill/>
        </p:spPr>
        <p:txBody>
          <a:bodyPr wrap="square" rtlCol="0">
            <a:spAutoFit/>
          </a:bodyPr>
          <a:lstStyle/>
          <a:p>
            <a:pPr algn="ctr"/>
            <a:r>
              <a:rPr lang="en-US" sz="2000" b="1" dirty="0" smtClean="0">
                <a:solidFill>
                  <a:schemeClr val="bg1"/>
                </a:solidFill>
              </a:rPr>
              <a:t>CLIENT SETTING</a:t>
            </a:r>
          </a:p>
        </p:txBody>
      </p:sp>
      <p:sp>
        <p:nvSpPr>
          <p:cNvPr id="16" name="TextBox 15"/>
          <p:cNvSpPr txBox="1"/>
          <p:nvPr/>
        </p:nvSpPr>
        <p:spPr>
          <a:xfrm>
            <a:off x="1828800" y="5361801"/>
            <a:ext cx="5486400" cy="276999"/>
          </a:xfrm>
          <a:prstGeom prst="rect">
            <a:avLst/>
          </a:prstGeom>
          <a:noFill/>
        </p:spPr>
        <p:txBody>
          <a:bodyPr wrap="square" rtlCol="0">
            <a:spAutoFit/>
          </a:bodyPr>
          <a:lstStyle/>
          <a:p>
            <a:r>
              <a:rPr lang="en-US" sz="1200" dirty="0" smtClean="0">
                <a:solidFill>
                  <a:schemeClr val="bg1"/>
                </a:solidFill>
              </a:rPr>
              <a:t>  linux  </a:t>
            </a:r>
            <a:r>
              <a:rPr lang="en-US" sz="1200" dirty="0" err="1" smtClean="0">
                <a:solidFill>
                  <a:schemeClr val="bg1"/>
                </a:solidFill>
              </a:rPr>
              <a:t>ks</a:t>
            </a:r>
            <a:r>
              <a:rPr lang="en-US" sz="1200" dirty="0" smtClean="0">
                <a:solidFill>
                  <a:schemeClr val="bg1"/>
                </a:solidFill>
              </a:rPr>
              <a:t>=ftp://172.24.0.1/ks.cfg</a:t>
            </a:r>
          </a:p>
        </p:txBody>
      </p:sp>
      <p:sp>
        <p:nvSpPr>
          <p:cNvPr id="12" name="TextBox 11"/>
          <p:cNvSpPr txBox="1"/>
          <p:nvPr/>
        </p:nvSpPr>
        <p:spPr>
          <a:xfrm>
            <a:off x="8610600" y="6019800"/>
            <a:ext cx="838200" cy="307777"/>
          </a:xfrm>
          <a:prstGeom prst="rect">
            <a:avLst/>
          </a:prstGeom>
          <a:noFill/>
        </p:spPr>
        <p:txBody>
          <a:bodyPr wrap="square" rtlCol="0">
            <a:spAutoFit/>
          </a:bodyPr>
          <a:lstStyle/>
          <a:p>
            <a:r>
              <a:rPr lang="en-US" sz="1400" b="1" dirty="0" smtClean="0"/>
              <a:t>END</a:t>
            </a:r>
            <a:endParaRPr lang="en-US" sz="1400" b="1" dirty="0"/>
          </a:p>
        </p:txBody>
      </p:sp>
      <p:sp>
        <p:nvSpPr>
          <p:cNvPr id="17" name="Footer Placeholder 16"/>
          <p:cNvSpPr>
            <a:spLocks noGrp="1"/>
          </p:cNvSpPr>
          <p:nvPr>
            <p:ph type="ftr" sz="quarter" idx="11"/>
          </p:nvPr>
        </p:nvSpPr>
        <p:spPr/>
        <p:txBody>
          <a:bodyPr/>
          <a:lstStyle/>
          <a:p>
            <a:r>
              <a:rPr lang="en-US" dirty="0" smtClean="0"/>
              <a:t>SONI COMPUTER CLASSES</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rot="-1620000">
            <a:off x="2345776" y="2844596"/>
            <a:ext cx="4648200" cy="1323439"/>
          </a:xfrm>
          <a:prstGeom prst="rect">
            <a:avLst/>
          </a:prstGeom>
          <a:noFill/>
          <a:effectLst>
            <a:outerShdw sx="156000" sy="156000" rotWithShape="0">
              <a:schemeClr val="bg2">
                <a:lumMod val="90000"/>
                <a:alpha val="27000"/>
              </a:schemeClr>
            </a:outerShdw>
          </a:effectLst>
        </p:spPr>
        <p:txBody>
          <a:bodyPr wrap="square" rtlCol="0">
            <a:spAutoFit/>
          </a:bodyPr>
          <a:lstStyle/>
          <a:p>
            <a:r>
              <a:rPr lang="en-US" sz="4000" dirty="0" smtClean="0">
                <a:solidFill>
                  <a:srgbClr val="FDE1BF"/>
                </a:solidFill>
              </a:rPr>
              <a:t> Ravi Kant </a:t>
            </a:r>
            <a:r>
              <a:rPr lang="en-US" sz="4000" dirty="0" err="1" smtClean="0">
                <a:solidFill>
                  <a:srgbClr val="FDE1BF"/>
                </a:solidFill>
              </a:rPr>
              <a:t>Soni</a:t>
            </a:r>
            <a:r>
              <a:rPr lang="en-US" sz="4000" dirty="0" smtClean="0">
                <a:solidFill>
                  <a:srgbClr val="FDE1BF"/>
                </a:solidFill>
              </a:rPr>
              <a:t> +918269000074</a:t>
            </a:r>
            <a:endParaRPr lang="en-US" sz="4000" dirty="0">
              <a:solidFill>
                <a:srgbClr val="FDE1BF"/>
              </a:solidFill>
            </a:endParaRPr>
          </a:p>
        </p:txBody>
      </p:sp>
      <p:cxnSp>
        <p:nvCxnSpPr>
          <p:cNvPr id="5" name="Straight Connector 4"/>
          <p:cNvCxnSpPr/>
          <p:nvPr/>
        </p:nvCxnSpPr>
        <p:spPr>
          <a:xfrm>
            <a:off x="2362200" y="2667000"/>
            <a:ext cx="4648200" cy="1588"/>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5400000">
            <a:off x="2057797" y="2972197"/>
            <a:ext cx="608806" cy="1588"/>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5400000">
            <a:off x="6706394" y="2971006"/>
            <a:ext cx="609600" cy="1588"/>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flipH="1" flipV="1">
            <a:off x="4344194" y="2437606"/>
            <a:ext cx="762000" cy="1588"/>
          </a:xfrm>
          <a:prstGeom prst="straightConnector1">
            <a:avLst/>
          </a:prstGeom>
          <a:ln w="31750">
            <a:tailEnd type="arrow"/>
          </a:ln>
          <a:scene3d>
            <a:camera prst="orthographicFront">
              <a:rot lat="10800000" lon="0" rev="0"/>
            </a:camera>
            <a:lightRig rig="threePt" dir="t"/>
          </a:scene3d>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895600" y="1371600"/>
            <a:ext cx="3505200" cy="584775"/>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n-US" sz="3200" b="1" dirty="0" smtClean="0"/>
              <a:t>TYPE OF PARTITION</a:t>
            </a:r>
            <a:endParaRPr lang="en-US" sz="3200" b="1" dirty="0"/>
          </a:p>
        </p:txBody>
      </p:sp>
      <p:cxnSp>
        <p:nvCxnSpPr>
          <p:cNvPr id="27" name="Straight Arrow Connector 26"/>
          <p:cNvCxnSpPr/>
          <p:nvPr/>
        </p:nvCxnSpPr>
        <p:spPr>
          <a:xfrm rot="5400000">
            <a:off x="6744494" y="3999706"/>
            <a:ext cx="533400" cy="1588"/>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828800" y="3200400"/>
            <a:ext cx="1371600" cy="369332"/>
          </a:xfrm>
          <a:prstGeom prst="rect">
            <a:avLst/>
          </a:prstGeom>
          <a:noFill/>
        </p:spPr>
        <p:txBody>
          <a:bodyPr wrap="square" rtlCol="0">
            <a:spAutoFit/>
          </a:bodyPr>
          <a:lstStyle/>
          <a:p>
            <a:r>
              <a:rPr lang="en-US" b="1" dirty="0" smtClean="0"/>
              <a:t>PRIMARY</a:t>
            </a:r>
            <a:endParaRPr lang="en-US" b="1" dirty="0"/>
          </a:p>
        </p:txBody>
      </p:sp>
      <p:sp>
        <p:nvSpPr>
          <p:cNvPr id="30" name="TextBox 29"/>
          <p:cNvSpPr txBox="1"/>
          <p:nvPr/>
        </p:nvSpPr>
        <p:spPr>
          <a:xfrm>
            <a:off x="6477000" y="3288268"/>
            <a:ext cx="1371600" cy="369332"/>
          </a:xfrm>
          <a:prstGeom prst="rect">
            <a:avLst/>
          </a:prstGeom>
          <a:noFill/>
        </p:spPr>
        <p:txBody>
          <a:bodyPr wrap="square" rtlCol="0">
            <a:spAutoFit/>
          </a:bodyPr>
          <a:lstStyle/>
          <a:p>
            <a:r>
              <a:rPr lang="en-US" b="1" dirty="0" smtClean="0"/>
              <a:t>EXTENDED</a:t>
            </a:r>
            <a:endParaRPr lang="en-US" b="1" dirty="0"/>
          </a:p>
        </p:txBody>
      </p:sp>
      <p:sp>
        <p:nvSpPr>
          <p:cNvPr id="39" name="TextBox 38"/>
          <p:cNvSpPr txBox="1"/>
          <p:nvPr/>
        </p:nvSpPr>
        <p:spPr>
          <a:xfrm>
            <a:off x="6477000" y="4355068"/>
            <a:ext cx="1143000" cy="369332"/>
          </a:xfrm>
          <a:prstGeom prst="rect">
            <a:avLst/>
          </a:prstGeom>
          <a:noFill/>
        </p:spPr>
        <p:txBody>
          <a:bodyPr wrap="square" rtlCol="0">
            <a:spAutoFit/>
          </a:bodyPr>
          <a:lstStyle/>
          <a:p>
            <a:r>
              <a:rPr lang="en-US" b="1" dirty="0" smtClean="0"/>
              <a:t>LOGICAL</a:t>
            </a:r>
            <a:endParaRPr lang="en-US" b="1" dirty="0"/>
          </a:p>
        </p:txBody>
      </p:sp>
      <p:sp>
        <p:nvSpPr>
          <p:cNvPr id="32" name="Rectangle 31"/>
          <p:cNvSpPr/>
          <p:nvPr/>
        </p:nvSpPr>
        <p:spPr>
          <a:xfrm>
            <a:off x="0" y="6324600"/>
            <a:ext cx="9144000" cy="5334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4" name="Rectangle 33"/>
          <p:cNvSpPr/>
          <p:nvPr/>
        </p:nvSpPr>
        <p:spPr>
          <a:xfrm>
            <a:off x="0" y="0"/>
            <a:ext cx="9144000" cy="5334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5" name="Rectangle 34"/>
          <p:cNvSpPr/>
          <p:nvPr/>
        </p:nvSpPr>
        <p:spPr>
          <a:xfrm>
            <a:off x="0" y="6324600"/>
            <a:ext cx="9144000" cy="5334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45" name="Picture 44" descr="images1.jpg"/>
          <p:cNvPicPr>
            <a:picLocks noChangeAspect="1"/>
          </p:cNvPicPr>
          <p:nvPr/>
        </p:nvPicPr>
        <p:blipFill>
          <a:blip r:embed="rId2"/>
          <a:stretch>
            <a:fillRect/>
          </a:stretch>
        </p:blipFill>
        <p:spPr>
          <a:xfrm>
            <a:off x="1" y="-38100"/>
            <a:ext cx="617714" cy="571500"/>
          </a:xfrm>
          <a:prstGeom prst="rect">
            <a:avLst/>
          </a:prstGeom>
        </p:spPr>
      </p:pic>
      <p:sp>
        <p:nvSpPr>
          <p:cNvPr id="46" name="TextBox 45"/>
          <p:cNvSpPr txBox="1"/>
          <p:nvPr/>
        </p:nvSpPr>
        <p:spPr>
          <a:xfrm>
            <a:off x="5257800" y="6488668"/>
            <a:ext cx="4343400" cy="369332"/>
          </a:xfrm>
          <a:prstGeom prst="rect">
            <a:avLst/>
          </a:prstGeom>
          <a:noFill/>
        </p:spPr>
        <p:txBody>
          <a:bodyPr wrap="square" rtlCol="0">
            <a:spAutoFit/>
          </a:bodyPr>
          <a:lstStyle/>
          <a:p>
            <a:r>
              <a:rPr lang="en-US" dirty="0" smtClean="0"/>
              <a:t> Ravi Kant </a:t>
            </a:r>
            <a:r>
              <a:rPr lang="en-US" dirty="0" err="1" smtClean="0"/>
              <a:t>Soni</a:t>
            </a:r>
            <a:r>
              <a:rPr lang="en-US" dirty="0" smtClean="0"/>
              <a:t> +918269000074</a:t>
            </a:r>
            <a:endParaRPr lang="en-US" dirty="0"/>
          </a:p>
        </p:txBody>
      </p:sp>
      <p:sp>
        <p:nvSpPr>
          <p:cNvPr id="18" name="Slide Number Placeholder 17"/>
          <p:cNvSpPr>
            <a:spLocks noGrp="1"/>
          </p:cNvSpPr>
          <p:nvPr>
            <p:ph type="sldNum" sz="quarter" idx="12"/>
          </p:nvPr>
        </p:nvSpPr>
        <p:spPr/>
        <p:txBody>
          <a:bodyPr/>
          <a:lstStyle/>
          <a:p>
            <a:fld id="{7278E106-62EC-41F2-90B3-FDFD6CA56EC6}" type="slidenum">
              <a:rPr lang="en-US" smtClean="0"/>
              <a:pPr/>
              <a:t>18</a:t>
            </a:fld>
            <a:endParaRPr lang="en-US" dirty="0"/>
          </a:p>
        </p:txBody>
      </p:sp>
      <p:sp>
        <p:nvSpPr>
          <p:cNvPr id="19" name="Footer Placeholder 18"/>
          <p:cNvSpPr>
            <a:spLocks noGrp="1"/>
          </p:cNvSpPr>
          <p:nvPr>
            <p:ph type="ftr" sz="quarter" idx="11"/>
          </p:nvPr>
        </p:nvSpPr>
        <p:spPr/>
        <p:txBody>
          <a:bodyPr/>
          <a:lstStyle/>
          <a:p>
            <a:r>
              <a:rPr lang="en-US" dirty="0" smtClean="0"/>
              <a:t>SONI COMPUTER CLASSES</a:t>
            </a:r>
            <a:endParaRPr lang="en-US" dirty="0"/>
          </a:p>
        </p:txBody>
      </p:sp>
    </p:spTree>
  </p:cSld>
  <p:clrMapOvr>
    <a:masterClrMapping/>
  </p:clrMapOvr>
  <p:transition/>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rot="-1620000">
            <a:off x="2345776" y="2844596"/>
            <a:ext cx="4648200" cy="1323439"/>
          </a:xfrm>
          <a:prstGeom prst="rect">
            <a:avLst/>
          </a:prstGeom>
          <a:noFill/>
          <a:effectLst>
            <a:outerShdw sx="156000" sy="156000" rotWithShape="0">
              <a:schemeClr val="bg2">
                <a:lumMod val="90000"/>
                <a:alpha val="27000"/>
              </a:schemeClr>
            </a:outerShdw>
          </a:effectLst>
        </p:spPr>
        <p:txBody>
          <a:bodyPr wrap="square" rtlCol="0">
            <a:spAutoFit/>
          </a:bodyPr>
          <a:lstStyle/>
          <a:p>
            <a:r>
              <a:rPr lang="en-US" sz="4000" dirty="0" smtClean="0">
                <a:solidFill>
                  <a:srgbClr val="FDE1BF"/>
                </a:solidFill>
              </a:rPr>
              <a:t> Ravi Kant </a:t>
            </a:r>
            <a:r>
              <a:rPr lang="en-US" sz="4000" dirty="0" err="1" smtClean="0">
                <a:solidFill>
                  <a:srgbClr val="FDE1BF"/>
                </a:solidFill>
              </a:rPr>
              <a:t>Soni</a:t>
            </a:r>
            <a:r>
              <a:rPr lang="en-US" sz="4000" dirty="0" smtClean="0">
                <a:solidFill>
                  <a:srgbClr val="FDE1BF"/>
                </a:solidFill>
              </a:rPr>
              <a:t> +918269000074</a:t>
            </a:r>
            <a:endParaRPr lang="en-US" sz="4000" dirty="0">
              <a:solidFill>
                <a:srgbClr val="FDE1BF"/>
              </a:solidFill>
            </a:endParaRPr>
          </a:p>
        </p:txBody>
      </p:sp>
      <p:sp>
        <p:nvSpPr>
          <p:cNvPr id="4" name="Freeform 3"/>
          <p:cNvSpPr/>
          <p:nvPr/>
        </p:nvSpPr>
        <p:spPr>
          <a:xfrm>
            <a:off x="0" y="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5" name="Picture 4" descr="images1.jpg"/>
          <p:cNvPicPr>
            <a:picLocks noChangeAspect="1"/>
          </p:cNvPicPr>
          <p:nvPr/>
        </p:nvPicPr>
        <p:blipFill>
          <a:blip r:embed="rId3"/>
          <a:stretch>
            <a:fillRect/>
          </a:stretch>
        </p:blipFill>
        <p:spPr>
          <a:xfrm>
            <a:off x="1" y="-38100"/>
            <a:ext cx="617714" cy="571500"/>
          </a:xfrm>
          <a:prstGeom prst="rect">
            <a:avLst/>
          </a:prstGeom>
        </p:spPr>
      </p:pic>
      <p:sp>
        <p:nvSpPr>
          <p:cNvPr id="6" name="Freeform 5"/>
          <p:cNvSpPr/>
          <p:nvPr/>
        </p:nvSpPr>
        <p:spPr>
          <a:xfrm>
            <a:off x="0" y="632460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TextBox 6"/>
          <p:cNvSpPr txBox="1"/>
          <p:nvPr/>
        </p:nvSpPr>
        <p:spPr>
          <a:xfrm>
            <a:off x="5257800" y="6488668"/>
            <a:ext cx="4343400" cy="369332"/>
          </a:xfrm>
          <a:custGeom>
            <a:avLst/>
            <a:gdLst>
              <a:gd name="connsiteX0" fmla="*/ 0 w 4343400"/>
              <a:gd name="connsiteY0" fmla="*/ 0 h 369332"/>
              <a:gd name="connsiteX1" fmla="*/ 4343400 w 4343400"/>
              <a:gd name="connsiteY1" fmla="*/ 0 h 369332"/>
              <a:gd name="connsiteX2" fmla="*/ 4343400 w 4343400"/>
              <a:gd name="connsiteY2" fmla="*/ 369332 h 369332"/>
              <a:gd name="connsiteX3" fmla="*/ 0 w 4343400"/>
              <a:gd name="connsiteY3" fmla="*/ 369332 h 369332"/>
              <a:gd name="connsiteX4" fmla="*/ 0 w 4343400"/>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369332">
                <a:moveTo>
                  <a:pt x="0" y="0"/>
                </a:moveTo>
                <a:lnTo>
                  <a:pt x="4343400" y="0"/>
                </a:lnTo>
                <a:lnTo>
                  <a:pt x="4343400" y="369332"/>
                </a:lnTo>
                <a:lnTo>
                  <a:pt x="0" y="369332"/>
                </a:lnTo>
                <a:lnTo>
                  <a:pt x="0" y="0"/>
                </a:lnTo>
                <a:close/>
              </a:path>
            </a:pathLst>
          </a:custGeom>
          <a:noFill/>
        </p:spPr>
        <p:txBody>
          <a:bodyPr wrap="square" rtlCol="0">
            <a:spAutoFit/>
          </a:bodyPr>
          <a:lstStyle/>
          <a:p>
            <a:r>
              <a:rPr lang="en-US" dirty="0" smtClean="0"/>
              <a:t> Ravi Kant </a:t>
            </a:r>
            <a:r>
              <a:rPr lang="en-US" dirty="0" err="1" smtClean="0"/>
              <a:t>Soni</a:t>
            </a:r>
            <a:r>
              <a:rPr lang="en-US" dirty="0" smtClean="0"/>
              <a:t> +918269000074</a:t>
            </a:r>
            <a:endParaRPr lang="en-US" dirty="0"/>
          </a:p>
        </p:txBody>
      </p:sp>
      <p:sp>
        <p:nvSpPr>
          <p:cNvPr id="8" name="Slide Number Placeholder 7"/>
          <p:cNvSpPr>
            <a:spLocks noGrp="1"/>
          </p:cNvSpPr>
          <p:nvPr>
            <p:ph type="sldNum" sz="quarter" idx="12"/>
          </p:nvPr>
        </p:nvSpPr>
        <p:spPr/>
        <p:txBody>
          <a:bodyPr/>
          <a:lstStyle/>
          <a:p>
            <a:fld id="{7278E106-62EC-41F2-90B3-FDFD6CA56EC6}" type="slidenum">
              <a:rPr lang="en-US" smtClean="0"/>
              <a:pPr/>
              <a:t>180</a:t>
            </a:fld>
            <a:endParaRPr lang="en-US" dirty="0"/>
          </a:p>
        </p:txBody>
      </p:sp>
      <p:sp>
        <p:nvSpPr>
          <p:cNvPr id="15" name="TextBox 14"/>
          <p:cNvSpPr txBox="1"/>
          <p:nvPr/>
        </p:nvSpPr>
        <p:spPr>
          <a:xfrm>
            <a:off x="0" y="57090"/>
            <a:ext cx="9144000" cy="400110"/>
          </a:xfrm>
          <a:prstGeom prst="rect">
            <a:avLst/>
          </a:prstGeom>
          <a:noFill/>
        </p:spPr>
        <p:txBody>
          <a:bodyPr wrap="square" rtlCol="0">
            <a:spAutoFit/>
          </a:bodyPr>
          <a:lstStyle/>
          <a:p>
            <a:pPr algn="ctr"/>
            <a:r>
              <a:rPr lang="en-US" sz="2000" b="1" dirty="0" smtClean="0">
                <a:solidFill>
                  <a:schemeClr val="bg1"/>
                </a:solidFill>
              </a:rPr>
              <a:t>TROUBLESHOOTING</a:t>
            </a:r>
          </a:p>
        </p:txBody>
      </p:sp>
      <p:sp>
        <p:nvSpPr>
          <p:cNvPr id="16" name="TextBox 15"/>
          <p:cNvSpPr txBox="1"/>
          <p:nvPr/>
        </p:nvSpPr>
        <p:spPr>
          <a:xfrm>
            <a:off x="1828800" y="5361801"/>
            <a:ext cx="5486400" cy="276999"/>
          </a:xfrm>
          <a:prstGeom prst="rect">
            <a:avLst/>
          </a:prstGeom>
          <a:noFill/>
        </p:spPr>
        <p:txBody>
          <a:bodyPr wrap="square" rtlCol="0">
            <a:spAutoFit/>
          </a:bodyPr>
          <a:lstStyle/>
          <a:p>
            <a:r>
              <a:rPr lang="en-US" sz="1200" dirty="0" smtClean="0">
                <a:solidFill>
                  <a:schemeClr val="bg1"/>
                </a:solidFill>
              </a:rPr>
              <a:t>  linux  </a:t>
            </a:r>
            <a:r>
              <a:rPr lang="en-US" sz="1200" dirty="0" err="1" smtClean="0">
                <a:solidFill>
                  <a:schemeClr val="bg1"/>
                </a:solidFill>
              </a:rPr>
              <a:t>ks</a:t>
            </a:r>
            <a:r>
              <a:rPr lang="en-US" sz="1200" dirty="0" smtClean="0">
                <a:solidFill>
                  <a:schemeClr val="bg1"/>
                </a:solidFill>
              </a:rPr>
              <a:t>=ftp://172.24.0.1/ks.cfg</a:t>
            </a:r>
          </a:p>
        </p:txBody>
      </p:sp>
      <p:sp>
        <p:nvSpPr>
          <p:cNvPr id="12" name="TextBox 11"/>
          <p:cNvSpPr txBox="1"/>
          <p:nvPr/>
        </p:nvSpPr>
        <p:spPr>
          <a:xfrm>
            <a:off x="0" y="762000"/>
            <a:ext cx="9144000" cy="5324535"/>
          </a:xfrm>
          <a:prstGeom prst="rect">
            <a:avLst/>
          </a:prstGeom>
          <a:noFill/>
        </p:spPr>
        <p:txBody>
          <a:bodyPr wrap="square" rtlCol="0">
            <a:spAutoFit/>
          </a:bodyPr>
          <a:lstStyle/>
          <a:p>
            <a:r>
              <a:rPr lang="en-US" sz="2000" dirty="0" smtClean="0"/>
              <a:t>		For set default </a:t>
            </a:r>
            <a:r>
              <a:rPr lang="en-US" sz="2000" dirty="0" err="1" smtClean="0"/>
              <a:t>runlevel</a:t>
            </a:r>
            <a:r>
              <a:rPr lang="en-US" sz="2000" dirty="0" smtClean="0"/>
              <a:t> &amp; create new terminal type (</a:t>
            </a:r>
            <a:r>
              <a:rPr lang="en-US" sz="2000" dirty="0" err="1" smtClean="0"/>
              <a:t>tty</a:t>
            </a:r>
            <a:r>
              <a:rPr lang="en-US" sz="2000" dirty="0" smtClean="0"/>
              <a:t>)</a:t>
            </a:r>
          </a:p>
          <a:p>
            <a:r>
              <a:rPr lang="en-US" sz="2000" dirty="0" smtClean="0"/>
              <a:t>[root@station1 /]# vim  /etc/</a:t>
            </a:r>
            <a:r>
              <a:rPr lang="en-US" sz="2000" dirty="0" err="1" smtClean="0"/>
              <a:t>inittab</a:t>
            </a:r>
            <a:endParaRPr lang="en-US" sz="2000" dirty="0" smtClean="0"/>
          </a:p>
          <a:p>
            <a:r>
              <a:rPr lang="en-US" sz="2000" b="1" dirty="0" smtClean="0"/>
              <a:t>	id:3:initdefault:				For set default run level</a:t>
            </a:r>
          </a:p>
          <a:p>
            <a:r>
              <a:rPr lang="en-US" sz="2000" b="1" dirty="0" smtClean="0"/>
              <a:t>	</a:t>
            </a:r>
          </a:p>
          <a:p>
            <a:r>
              <a:rPr lang="en-US" sz="2000" b="1" dirty="0" smtClean="0"/>
              <a:t>	1:2345:respawn:/</a:t>
            </a:r>
            <a:r>
              <a:rPr lang="en-US" sz="2000" b="1" dirty="0" err="1" smtClean="0"/>
              <a:t>sbin</a:t>
            </a:r>
            <a:r>
              <a:rPr lang="en-US" sz="2000" b="1" dirty="0" smtClean="0"/>
              <a:t>/</a:t>
            </a:r>
            <a:r>
              <a:rPr lang="en-US" sz="2000" b="1" dirty="0" err="1" smtClean="0"/>
              <a:t>mingetty</a:t>
            </a:r>
            <a:r>
              <a:rPr lang="en-US" sz="2000" b="1" dirty="0" smtClean="0"/>
              <a:t>  tty1	</a:t>
            </a:r>
          </a:p>
          <a:p>
            <a:r>
              <a:rPr lang="en-US" sz="2000" b="1" dirty="0" smtClean="0"/>
              <a:t>	2:2345:respawn:/</a:t>
            </a:r>
            <a:r>
              <a:rPr lang="en-US" sz="2000" b="1" dirty="0" err="1" smtClean="0"/>
              <a:t>sbin</a:t>
            </a:r>
            <a:r>
              <a:rPr lang="en-US" sz="2000" b="1" dirty="0" smtClean="0"/>
              <a:t>/</a:t>
            </a:r>
            <a:r>
              <a:rPr lang="en-US" sz="2000" b="1" dirty="0" err="1" smtClean="0"/>
              <a:t>mingetty</a:t>
            </a:r>
            <a:r>
              <a:rPr lang="en-US" sz="2000" b="1" dirty="0" smtClean="0"/>
              <a:t>  tty2</a:t>
            </a:r>
          </a:p>
          <a:p>
            <a:r>
              <a:rPr lang="en-US" sz="2000" b="1" dirty="0" smtClean="0"/>
              <a:t>	3:2345:respawn:/</a:t>
            </a:r>
            <a:r>
              <a:rPr lang="en-US" sz="2000" b="1" dirty="0" err="1" smtClean="0"/>
              <a:t>sbin</a:t>
            </a:r>
            <a:r>
              <a:rPr lang="en-US" sz="2000" b="1" dirty="0" smtClean="0"/>
              <a:t>/</a:t>
            </a:r>
            <a:r>
              <a:rPr lang="en-US" sz="2000" b="1" dirty="0" err="1" smtClean="0"/>
              <a:t>mingetty</a:t>
            </a:r>
            <a:r>
              <a:rPr lang="en-US" sz="2000" b="1" dirty="0" smtClean="0"/>
              <a:t>  tty3</a:t>
            </a:r>
          </a:p>
          <a:p>
            <a:r>
              <a:rPr lang="en-US" sz="2000" b="1" dirty="0" smtClean="0"/>
              <a:t>	4:2345:respawn:/</a:t>
            </a:r>
            <a:r>
              <a:rPr lang="en-US" sz="2000" b="1" dirty="0" err="1" smtClean="0"/>
              <a:t>sbin</a:t>
            </a:r>
            <a:r>
              <a:rPr lang="en-US" sz="2000" b="1" dirty="0" smtClean="0"/>
              <a:t>/</a:t>
            </a:r>
            <a:r>
              <a:rPr lang="en-US" sz="2000" b="1" dirty="0" err="1" smtClean="0"/>
              <a:t>mingetty</a:t>
            </a:r>
            <a:r>
              <a:rPr lang="en-US" sz="2000" b="1" dirty="0" smtClean="0"/>
              <a:t>  tty4</a:t>
            </a:r>
          </a:p>
          <a:p>
            <a:r>
              <a:rPr lang="en-US" sz="2000" b="1" dirty="0" smtClean="0"/>
              <a:t>	5:2345:respawn:/</a:t>
            </a:r>
            <a:r>
              <a:rPr lang="en-US" sz="2000" b="1" dirty="0" err="1" smtClean="0"/>
              <a:t>sbin</a:t>
            </a:r>
            <a:r>
              <a:rPr lang="en-US" sz="2000" b="1" dirty="0" smtClean="0"/>
              <a:t>/</a:t>
            </a:r>
            <a:r>
              <a:rPr lang="en-US" sz="2000" b="1" dirty="0" err="1" smtClean="0"/>
              <a:t>mingetty</a:t>
            </a:r>
            <a:r>
              <a:rPr lang="en-US" sz="2000" b="1" dirty="0" smtClean="0"/>
              <a:t>  tty5</a:t>
            </a:r>
          </a:p>
          <a:p>
            <a:r>
              <a:rPr lang="en-US" sz="2000" b="1" dirty="0" smtClean="0"/>
              <a:t>	6:2345:respawn:/</a:t>
            </a:r>
            <a:r>
              <a:rPr lang="en-US" sz="2000" b="1" dirty="0" err="1" smtClean="0"/>
              <a:t>sbin</a:t>
            </a:r>
            <a:r>
              <a:rPr lang="en-US" sz="2000" b="1" dirty="0" smtClean="0"/>
              <a:t>/</a:t>
            </a:r>
            <a:r>
              <a:rPr lang="en-US" sz="2000" b="1" dirty="0" err="1" smtClean="0"/>
              <a:t>mingetty</a:t>
            </a:r>
            <a:r>
              <a:rPr lang="en-US" sz="2000" b="1" dirty="0" smtClean="0"/>
              <a:t>  tty6</a:t>
            </a:r>
          </a:p>
          <a:p>
            <a:r>
              <a:rPr lang="en-US" sz="2000" b="1" dirty="0" smtClean="0"/>
              <a:t>	7:2345:respawn:/</a:t>
            </a:r>
            <a:r>
              <a:rPr lang="en-US" sz="2000" b="1" dirty="0" err="1" smtClean="0"/>
              <a:t>sbin</a:t>
            </a:r>
            <a:r>
              <a:rPr lang="en-US" sz="2000" b="1" dirty="0" smtClean="0"/>
              <a:t>/</a:t>
            </a:r>
            <a:r>
              <a:rPr lang="en-US" sz="2000" b="1" dirty="0" err="1" smtClean="0"/>
              <a:t>mingetty</a:t>
            </a:r>
            <a:r>
              <a:rPr lang="en-US" sz="2000" b="1" dirty="0" smtClean="0"/>
              <a:t>  tty7</a:t>
            </a:r>
          </a:p>
          <a:p>
            <a:r>
              <a:rPr lang="en-US" sz="2000" b="1" dirty="0" smtClean="0"/>
              <a:t>	8:2345:respawn:/</a:t>
            </a:r>
            <a:r>
              <a:rPr lang="en-US" sz="2000" b="1" dirty="0" err="1" smtClean="0"/>
              <a:t>sbin</a:t>
            </a:r>
            <a:r>
              <a:rPr lang="en-US" sz="2000" b="1" dirty="0" smtClean="0"/>
              <a:t>/</a:t>
            </a:r>
            <a:r>
              <a:rPr lang="en-US" sz="2000" b="1" dirty="0" err="1" smtClean="0"/>
              <a:t>mingetty</a:t>
            </a:r>
            <a:r>
              <a:rPr lang="en-US" sz="2000" b="1" dirty="0" smtClean="0"/>
              <a:t>  tty8</a:t>
            </a:r>
          </a:p>
          <a:p>
            <a:endParaRPr lang="en-US" sz="2000" b="1" dirty="0" smtClean="0"/>
          </a:p>
          <a:p>
            <a:r>
              <a:rPr lang="en-US" sz="2000" dirty="0" smtClean="0"/>
              <a:t>	</a:t>
            </a:r>
            <a:r>
              <a:rPr lang="en-US" sz="2000" dirty="0" err="1" smtClean="0"/>
              <a:t>esq:wq</a:t>
            </a:r>
            <a:r>
              <a:rPr lang="en-US" sz="2000" dirty="0" smtClean="0"/>
              <a:t>	(save &amp; exit)</a:t>
            </a:r>
          </a:p>
          <a:p>
            <a:endParaRPr lang="en-US" sz="2000" dirty="0" smtClean="0"/>
          </a:p>
          <a:p>
            <a:r>
              <a:rPr lang="en-US" sz="2000" dirty="0" smtClean="0"/>
              <a:t>[root@station1 /]# reboot</a:t>
            </a:r>
          </a:p>
          <a:p>
            <a:r>
              <a:rPr lang="en-US" sz="2000" dirty="0" smtClean="0"/>
              <a:t>		For reboot, </a:t>
            </a:r>
            <a:r>
              <a:rPr lang="en-US" sz="2000" dirty="0" err="1" smtClean="0"/>
              <a:t>b’coz</a:t>
            </a:r>
            <a:r>
              <a:rPr lang="en-US" sz="2000" dirty="0" smtClean="0"/>
              <a:t>  “</a:t>
            </a:r>
            <a:r>
              <a:rPr lang="en-US" sz="2000" dirty="0" err="1" smtClean="0"/>
              <a:t>tty</a:t>
            </a:r>
            <a:r>
              <a:rPr lang="en-US" sz="2000" dirty="0" smtClean="0"/>
              <a:t>”  will create after installation</a:t>
            </a:r>
          </a:p>
        </p:txBody>
      </p:sp>
      <p:sp>
        <p:nvSpPr>
          <p:cNvPr id="11" name="Footer Placeholder 10"/>
          <p:cNvSpPr>
            <a:spLocks noGrp="1"/>
          </p:cNvSpPr>
          <p:nvPr>
            <p:ph type="ftr" sz="quarter" idx="11"/>
          </p:nvPr>
        </p:nvSpPr>
        <p:spPr/>
        <p:txBody>
          <a:bodyPr/>
          <a:lstStyle/>
          <a:p>
            <a:r>
              <a:rPr lang="en-US" dirty="0" smtClean="0"/>
              <a:t>SONI COMPUTER CLASSES</a:t>
            </a:r>
            <a:endParaRPr lang="en-US" dirty="0"/>
          </a:p>
        </p:txBody>
      </p:sp>
    </p:spTree>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rot="-1620000">
            <a:off x="2345776" y="2844596"/>
            <a:ext cx="4648200" cy="1323439"/>
          </a:xfrm>
          <a:prstGeom prst="rect">
            <a:avLst/>
          </a:prstGeom>
          <a:noFill/>
          <a:effectLst>
            <a:outerShdw sx="156000" sy="156000" rotWithShape="0">
              <a:schemeClr val="bg2">
                <a:lumMod val="90000"/>
                <a:alpha val="27000"/>
              </a:schemeClr>
            </a:outerShdw>
          </a:effectLst>
        </p:spPr>
        <p:txBody>
          <a:bodyPr wrap="square" rtlCol="0">
            <a:spAutoFit/>
          </a:bodyPr>
          <a:lstStyle/>
          <a:p>
            <a:r>
              <a:rPr lang="en-US" sz="4000" dirty="0" smtClean="0">
                <a:solidFill>
                  <a:srgbClr val="FDE1BF"/>
                </a:solidFill>
              </a:rPr>
              <a:t> Ravi Kant </a:t>
            </a:r>
            <a:r>
              <a:rPr lang="en-US" sz="4000" dirty="0" err="1" smtClean="0">
                <a:solidFill>
                  <a:srgbClr val="FDE1BF"/>
                </a:solidFill>
              </a:rPr>
              <a:t>Soni</a:t>
            </a:r>
            <a:r>
              <a:rPr lang="en-US" sz="4000" dirty="0" smtClean="0">
                <a:solidFill>
                  <a:srgbClr val="FDE1BF"/>
                </a:solidFill>
              </a:rPr>
              <a:t> +918269000074</a:t>
            </a:r>
            <a:endParaRPr lang="en-US" sz="4000" dirty="0">
              <a:solidFill>
                <a:srgbClr val="FDE1BF"/>
              </a:solidFill>
            </a:endParaRPr>
          </a:p>
        </p:txBody>
      </p:sp>
      <p:sp>
        <p:nvSpPr>
          <p:cNvPr id="4" name="Freeform 3"/>
          <p:cNvSpPr/>
          <p:nvPr/>
        </p:nvSpPr>
        <p:spPr>
          <a:xfrm>
            <a:off x="0" y="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5" name="Picture 4" descr="images1.jpg"/>
          <p:cNvPicPr>
            <a:picLocks noChangeAspect="1"/>
          </p:cNvPicPr>
          <p:nvPr/>
        </p:nvPicPr>
        <p:blipFill>
          <a:blip r:embed="rId3"/>
          <a:stretch>
            <a:fillRect/>
          </a:stretch>
        </p:blipFill>
        <p:spPr>
          <a:xfrm>
            <a:off x="1" y="-38100"/>
            <a:ext cx="617714" cy="571500"/>
          </a:xfrm>
          <a:prstGeom prst="rect">
            <a:avLst/>
          </a:prstGeom>
        </p:spPr>
      </p:pic>
      <p:sp>
        <p:nvSpPr>
          <p:cNvPr id="6" name="Freeform 5"/>
          <p:cNvSpPr/>
          <p:nvPr/>
        </p:nvSpPr>
        <p:spPr>
          <a:xfrm>
            <a:off x="0" y="632460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TextBox 6"/>
          <p:cNvSpPr txBox="1"/>
          <p:nvPr/>
        </p:nvSpPr>
        <p:spPr>
          <a:xfrm>
            <a:off x="5257800" y="6488668"/>
            <a:ext cx="4343400" cy="369332"/>
          </a:xfrm>
          <a:custGeom>
            <a:avLst/>
            <a:gdLst>
              <a:gd name="connsiteX0" fmla="*/ 0 w 4343400"/>
              <a:gd name="connsiteY0" fmla="*/ 0 h 369332"/>
              <a:gd name="connsiteX1" fmla="*/ 4343400 w 4343400"/>
              <a:gd name="connsiteY1" fmla="*/ 0 h 369332"/>
              <a:gd name="connsiteX2" fmla="*/ 4343400 w 4343400"/>
              <a:gd name="connsiteY2" fmla="*/ 369332 h 369332"/>
              <a:gd name="connsiteX3" fmla="*/ 0 w 4343400"/>
              <a:gd name="connsiteY3" fmla="*/ 369332 h 369332"/>
              <a:gd name="connsiteX4" fmla="*/ 0 w 4343400"/>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369332">
                <a:moveTo>
                  <a:pt x="0" y="0"/>
                </a:moveTo>
                <a:lnTo>
                  <a:pt x="4343400" y="0"/>
                </a:lnTo>
                <a:lnTo>
                  <a:pt x="4343400" y="369332"/>
                </a:lnTo>
                <a:lnTo>
                  <a:pt x="0" y="369332"/>
                </a:lnTo>
                <a:lnTo>
                  <a:pt x="0" y="0"/>
                </a:lnTo>
                <a:close/>
              </a:path>
            </a:pathLst>
          </a:custGeom>
          <a:noFill/>
        </p:spPr>
        <p:txBody>
          <a:bodyPr wrap="square" rtlCol="0">
            <a:spAutoFit/>
          </a:bodyPr>
          <a:lstStyle/>
          <a:p>
            <a:r>
              <a:rPr lang="en-US" dirty="0" smtClean="0"/>
              <a:t> Ravi Kant </a:t>
            </a:r>
            <a:r>
              <a:rPr lang="en-US" dirty="0" err="1" smtClean="0"/>
              <a:t>Soni</a:t>
            </a:r>
            <a:r>
              <a:rPr lang="en-US" dirty="0" smtClean="0"/>
              <a:t> +918269000074</a:t>
            </a:r>
            <a:endParaRPr lang="en-US" dirty="0"/>
          </a:p>
        </p:txBody>
      </p:sp>
      <p:sp>
        <p:nvSpPr>
          <p:cNvPr id="8" name="Slide Number Placeholder 7"/>
          <p:cNvSpPr>
            <a:spLocks noGrp="1"/>
          </p:cNvSpPr>
          <p:nvPr>
            <p:ph type="sldNum" sz="quarter" idx="12"/>
          </p:nvPr>
        </p:nvSpPr>
        <p:spPr/>
        <p:txBody>
          <a:bodyPr/>
          <a:lstStyle/>
          <a:p>
            <a:fld id="{7278E106-62EC-41F2-90B3-FDFD6CA56EC6}" type="slidenum">
              <a:rPr lang="en-US" smtClean="0"/>
              <a:pPr/>
              <a:t>181</a:t>
            </a:fld>
            <a:endParaRPr lang="en-US" dirty="0"/>
          </a:p>
        </p:txBody>
      </p:sp>
      <p:sp>
        <p:nvSpPr>
          <p:cNvPr id="15" name="TextBox 14"/>
          <p:cNvSpPr txBox="1"/>
          <p:nvPr/>
        </p:nvSpPr>
        <p:spPr>
          <a:xfrm>
            <a:off x="0" y="57090"/>
            <a:ext cx="9144000" cy="400110"/>
          </a:xfrm>
          <a:prstGeom prst="rect">
            <a:avLst/>
          </a:prstGeom>
          <a:noFill/>
        </p:spPr>
        <p:txBody>
          <a:bodyPr wrap="square" rtlCol="0">
            <a:spAutoFit/>
          </a:bodyPr>
          <a:lstStyle/>
          <a:p>
            <a:pPr algn="ctr"/>
            <a:r>
              <a:rPr lang="en-US" sz="2000" b="1" dirty="0" smtClean="0">
                <a:solidFill>
                  <a:schemeClr val="bg1"/>
                </a:solidFill>
              </a:rPr>
              <a:t>TROUBLESHOOTING</a:t>
            </a:r>
          </a:p>
        </p:txBody>
      </p:sp>
      <p:sp>
        <p:nvSpPr>
          <p:cNvPr id="16" name="TextBox 15"/>
          <p:cNvSpPr txBox="1"/>
          <p:nvPr/>
        </p:nvSpPr>
        <p:spPr>
          <a:xfrm>
            <a:off x="1828800" y="5361801"/>
            <a:ext cx="5486400" cy="276999"/>
          </a:xfrm>
          <a:prstGeom prst="rect">
            <a:avLst/>
          </a:prstGeom>
          <a:noFill/>
        </p:spPr>
        <p:txBody>
          <a:bodyPr wrap="square" rtlCol="0">
            <a:spAutoFit/>
          </a:bodyPr>
          <a:lstStyle/>
          <a:p>
            <a:r>
              <a:rPr lang="en-US" sz="1200" dirty="0" smtClean="0">
                <a:solidFill>
                  <a:schemeClr val="bg1"/>
                </a:solidFill>
              </a:rPr>
              <a:t>  linux  </a:t>
            </a:r>
            <a:r>
              <a:rPr lang="en-US" sz="1200" dirty="0" err="1" smtClean="0">
                <a:solidFill>
                  <a:schemeClr val="bg1"/>
                </a:solidFill>
              </a:rPr>
              <a:t>ks</a:t>
            </a:r>
            <a:r>
              <a:rPr lang="en-US" sz="1200" dirty="0" smtClean="0">
                <a:solidFill>
                  <a:schemeClr val="bg1"/>
                </a:solidFill>
              </a:rPr>
              <a:t>=ftp://172.24.0.1/ks.cfg</a:t>
            </a:r>
          </a:p>
        </p:txBody>
      </p:sp>
      <p:sp>
        <p:nvSpPr>
          <p:cNvPr id="12" name="TextBox 11"/>
          <p:cNvSpPr txBox="1"/>
          <p:nvPr/>
        </p:nvSpPr>
        <p:spPr>
          <a:xfrm>
            <a:off x="0" y="762000"/>
            <a:ext cx="9144000" cy="2862322"/>
          </a:xfrm>
          <a:prstGeom prst="rect">
            <a:avLst/>
          </a:prstGeom>
          <a:noFill/>
        </p:spPr>
        <p:txBody>
          <a:bodyPr wrap="square" rtlCol="0">
            <a:spAutoFit/>
          </a:bodyPr>
          <a:lstStyle/>
          <a:p>
            <a:r>
              <a:rPr lang="en-US" sz="2000" dirty="0" smtClean="0"/>
              <a:t>		For set grub password</a:t>
            </a:r>
          </a:p>
          <a:p>
            <a:r>
              <a:rPr lang="en-US" sz="2000" dirty="0" smtClean="0"/>
              <a:t>[root@station1 /]# grub-md5-crypt   &gt;&gt;  /etc/</a:t>
            </a:r>
            <a:r>
              <a:rPr lang="en-US" sz="2000" dirty="0" err="1" smtClean="0"/>
              <a:t>grub.conf</a:t>
            </a:r>
            <a:endParaRPr lang="en-US" sz="2000" dirty="0" smtClean="0"/>
          </a:p>
          <a:p>
            <a:r>
              <a:rPr lang="en-US" sz="2000" dirty="0" err="1" smtClean="0"/>
              <a:t>redhat</a:t>
            </a:r>
            <a:r>
              <a:rPr lang="en-US" sz="2000" dirty="0" smtClean="0"/>
              <a:t>		</a:t>
            </a:r>
          </a:p>
          <a:p>
            <a:r>
              <a:rPr lang="en-US" sz="2000" dirty="0" err="1" smtClean="0"/>
              <a:t>redhat</a:t>
            </a:r>
            <a:endParaRPr lang="en-US" sz="2000" dirty="0" smtClean="0"/>
          </a:p>
          <a:p>
            <a:endParaRPr lang="en-US" sz="2000" b="1" dirty="0" smtClean="0"/>
          </a:p>
          <a:p>
            <a:r>
              <a:rPr lang="en-US" sz="2000" dirty="0" smtClean="0"/>
              <a:t>[root@station1 /]# vim  /etc/</a:t>
            </a:r>
            <a:r>
              <a:rPr lang="en-US" sz="2000" dirty="0" err="1" smtClean="0"/>
              <a:t>grub.conf</a:t>
            </a:r>
            <a:endParaRPr lang="en-US" sz="2000" dirty="0" smtClean="0"/>
          </a:p>
          <a:p>
            <a:endParaRPr lang="en-US" sz="2000" dirty="0" smtClean="0"/>
          </a:p>
          <a:p>
            <a:r>
              <a:rPr lang="en-US" sz="2000" dirty="0" smtClean="0"/>
              <a:t>[root@station1 /]# reboot</a:t>
            </a:r>
          </a:p>
          <a:p>
            <a:r>
              <a:rPr lang="en-US" sz="2000" dirty="0" smtClean="0"/>
              <a:t>		For reboot, </a:t>
            </a:r>
            <a:r>
              <a:rPr lang="en-US" sz="2000" dirty="0" err="1" smtClean="0"/>
              <a:t>b’coz</a:t>
            </a:r>
            <a:r>
              <a:rPr lang="en-US" sz="2000" dirty="0" smtClean="0"/>
              <a:t>  “</a:t>
            </a:r>
            <a:r>
              <a:rPr lang="en-US" sz="2000" dirty="0" err="1" smtClean="0"/>
              <a:t>tty</a:t>
            </a:r>
            <a:r>
              <a:rPr lang="en-US" sz="2000" dirty="0" smtClean="0"/>
              <a:t>”  will create after installation</a:t>
            </a:r>
          </a:p>
        </p:txBody>
      </p:sp>
      <p:sp>
        <p:nvSpPr>
          <p:cNvPr id="11" name="Footer Placeholder 10"/>
          <p:cNvSpPr>
            <a:spLocks noGrp="1"/>
          </p:cNvSpPr>
          <p:nvPr>
            <p:ph type="ftr" sz="quarter" idx="11"/>
          </p:nvPr>
        </p:nvSpPr>
        <p:spPr/>
        <p:txBody>
          <a:bodyPr/>
          <a:lstStyle/>
          <a:p>
            <a:r>
              <a:rPr lang="en-US" dirty="0" smtClean="0"/>
              <a:t>SONI COMPUTER CLASSES</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Box 44"/>
          <p:cNvSpPr txBox="1"/>
          <p:nvPr/>
        </p:nvSpPr>
        <p:spPr>
          <a:xfrm rot="-1620000">
            <a:off x="2345776" y="2844596"/>
            <a:ext cx="4648200" cy="1323439"/>
          </a:xfrm>
          <a:prstGeom prst="rect">
            <a:avLst/>
          </a:prstGeom>
          <a:noFill/>
          <a:effectLst>
            <a:outerShdw sx="156000" sy="156000" rotWithShape="0">
              <a:schemeClr val="bg2">
                <a:lumMod val="90000"/>
                <a:alpha val="27000"/>
              </a:schemeClr>
            </a:outerShdw>
          </a:effectLst>
        </p:spPr>
        <p:txBody>
          <a:bodyPr wrap="square" rtlCol="0">
            <a:spAutoFit/>
          </a:bodyPr>
          <a:lstStyle/>
          <a:p>
            <a:r>
              <a:rPr lang="en-US" sz="4000" dirty="0" smtClean="0">
                <a:solidFill>
                  <a:srgbClr val="FDE1BF"/>
                </a:solidFill>
              </a:rPr>
              <a:t> Ravi Kant </a:t>
            </a:r>
            <a:r>
              <a:rPr lang="en-US" sz="4000" dirty="0" err="1" smtClean="0">
                <a:solidFill>
                  <a:srgbClr val="FDE1BF"/>
                </a:solidFill>
              </a:rPr>
              <a:t>Soni</a:t>
            </a:r>
            <a:r>
              <a:rPr lang="en-US" sz="4000" dirty="0" smtClean="0">
                <a:solidFill>
                  <a:srgbClr val="FDE1BF"/>
                </a:solidFill>
              </a:rPr>
              <a:t> +918269000074</a:t>
            </a:r>
            <a:endParaRPr lang="en-US" sz="4000" dirty="0">
              <a:solidFill>
                <a:srgbClr val="FDE1BF"/>
              </a:solidFill>
            </a:endParaRPr>
          </a:p>
        </p:txBody>
      </p:sp>
      <p:cxnSp>
        <p:nvCxnSpPr>
          <p:cNvPr id="5" name="Straight Connector 4"/>
          <p:cNvCxnSpPr/>
          <p:nvPr/>
        </p:nvCxnSpPr>
        <p:spPr>
          <a:xfrm>
            <a:off x="1066800" y="2286000"/>
            <a:ext cx="6934200" cy="1588"/>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5400000">
            <a:off x="573088" y="2781300"/>
            <a:ext cx="989012" cy="1588"/>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5400000">
            <a:off x="4267994" y="2590006"/>
            <a:ext cx="609600" cy="1588"/>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flipH="1" flipV="1">
            <a:off x="4191794" y="2056606"/>
            <a:ext cx="762000" cy="1588"/>
          </a:xfrm>
          <a:prstGeom prst="straightConnector1">
            <a:avLst/>
          </a:prstGeom>
          <a:ln w="31750">
            <a:tailEnd type="arrow"/>
          </a:ln>
          <a:scene3d>
            <a:camera prst="orthographicFront">
              <a:rot lat="10800000" lon="0" rev="0"/>
            </a:camera>
            <a:lightRig rig="threePt" dir="t"/>
          </a:scene3d>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819400" y="990600"/>
            <a:ext cx="3505200" cy="584775"/>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n-US" sz="3200" b="1" dirty="0" smtClean="0"/>
              <a:t>TYPE OF PARTITION</a:t>
            </a:r>
            <a:endParaRPr lang="en-US" sz="3200" b="1" dirty="0"/>
          </a:p>
        </p:txBody>
      </p:sp>
      <p:cxnSp>
        <p:nvCxnSpPr>
          <p:cNvPr id="27" name="Straight Arrow Connector 26"/>
          <p:cNvCxnSpPr/>
          <p:nvPr/>
        </p:nvCxnSpPr>
        <p:spPr>
          <a:xfrm rot="5400000">
            <a:off x="6057106" y="2551906"/>
            <a:ext cx="533400" cy="1588"/>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33400" y="3364468"/>
            <a:ext cx="1295400" cy="369332"/>
          </a:xfrm>
          <a:prstGeom prst="rect">
            <a:avLst/>
          </a:prstGeom>
          <a:noFill/>
        </p:spPr>
        <p:txBody>
          <a:bodyPr wrap="square" rtlCol="0">
            <a:spAutoFit/>
          </a:bodyPr>
          <a:lstStyle/>
          <a:p>
            <a:r>
              <a:rPr lang="en-US" b="1" dirty="0" smtClean="0"/>
              <a:t>4 PRIMARY</a:t>
            </a:r>
            <a:endParaRPr lang="en-US" b="1" dirty="0"/>
          </a:p>
        </p:txBody>
      </p:sp>
      <p:sp>
        <p:nvSpPr>
          <p:cNvPr id="30" name="TextBox 29"/>
          <p:cNvSpPr txBox="1"/>
          <p:nvPr/>
        </p:nvSpPr>
        <p:spPr>
          <a:xfrm>
            <a:off x="2133600" y="3200400"/>
            <a:ext cx="1371600" cy="369332"/>
          </a:xfrm>
          <a:prstGeom prst="rect">
            <a:avLst/>
          </a:prstGeom>
          <a:noFill/>
        </p:spPr>
        <p:txBody>
          <a:bodyPr wrap="square" rtlCol="0">
            <a:spAutoFit/>
          </a:bodyPr>
          <a:lstStyle/>
          <a:p>
            <a:r>
              <a:rPr lang="en-US" b="1" dirty="0" smtClean="0"/>
              <a:t>1 EXTENDED</a:t>
            </a:r>
            <a:endParaRPr lang="en-US" b="1" dirty="0"/>
          </a:p>
        </p:txBody>
      </p:sp>
      <p:sp>
        <p:nvSpPr>
          <p:cNvPr id="39" name="TextBox 38"/>
          <p:cNvSpPr txBox="1"/>
          <p:nvPr/>
        </p:nvSpPr>
        <p:spPr>
          <a:xfrm>
            <a:off x="2667000" y="3505200"/>
            <a:ext cx="1143000" cy="338554"/>
          </a:xfrm>
          <a:prstGeom prst="rect">
            <a:avLst/>
          </a:prstGeom>
          <a:noFill/>
        </p:spPr>
        <p:txBody>
          <a:bodyPr wrap="square" rtlCol="0">
            <a:spAutoFit/>
          </a:bodyPr>
          <a:lstStyle/>
          <a:p>
            <a:r>
              <a:rPr lang="en-US" sz="1600" b="1" dirty="0" smtClean="0"/>
              <a:t>LOGICAL</a:t>
            </a:r>
            <a:endParaRPr lang="en-US" sz="1600" b="1" dirty="0"/>
          </a:p>
        </p:txBody>
      </p:sp>
      <p:sp>
        <p:nvSpPr>
          <p:cNvPr id="11" name="TextBox 10"/>
          <p:cNvSpPr txBox="1"/>
          <p:nvPr/>
        </p:nvSpPr>
        <p:spPr>
          <a:xfrm>
            <a:off x="533400" y="3932872"/>
            <a:ext cx="1524000" cy="1477328"/>
          </a:xfrm>
          <a:prstGeom prst="rect">
            <a:avLst/>
          </a:prstGeom>
          <a:noFill/>
        </p:spPr>
        <p:txBody>
          <a:bodyPr wrap="square" rtlCol="0">
            <a:spAutoFit/>
          </a:bodyPr>
          <a:lstStyle/>
          <a:p>
            <a:r>
              <a:rPr lang="en-US" dirty="0" smtClean="0"/>
              <a:t>/dev/hda1 (P)</a:t>
            </a:r>
          </a:p>
          <a:p>
            <a:r>
              <a:rPr lang="en-US" dirty="0" smtClean="0"/>
              <a:t>/dev/hda2 (P)</a:t>
            </a:r>
          </a:p>
          <a:p>
            <a:r>
              <a:rPr lang="en-US" dirty="0" smtClean="0"/>
              <a:t>/dev/hda3 (P)</a:t>
            </a:r>
          </a:p>
          <a:p>
            <a:r>
              <a:rPr lang="en-US" dirty="0" smtClean="0"/>
              <a:t>/dev/hda4 (P)</a:t>
            </a:r>
          </a:p>
          <a:p>
            <a:endParaRPr lang="en-US" dirty="0" smtClean="0"/>
          </a:p>
        </p:txBody>
      </p:sp>
      <p:cxnSp>
        <p:nvCxnSpPr>
          <p:cNvPr id="17" name="Straight Arrow Connector 16"/>
          <p:cNvCxnSpPr/>
          <p:nvPr/>
        </p:nvCxnSpPr>
        <p:spPr>
          <a:xfrm rot="5400000">
            <a:off x="2513806" y="2590006"/>
            <a:ext cx="609600" cy="1588"/>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133600" y="2895600"/>
            <a:ext cx="1295400" cy="369332"/>
          </a:xfrm>
          <a:prstGeom prst="rect">
            <a:avLst/>
          </a:prstGeom>
          <a:noFill/>
        </p:spPr>
        <p:txBody>
          <a:bodyPr wrap="square" rtlCol="0">
            <a:spAutoFit/>
          </a:bodyPr>
          <a:lstStyle/>
          <a:p>
            <a:r>
              <a:rPr lang="en-US" b="1" dirty="0" smtClean="0"/>
              <a:t>3 PRIMARY</a:t>
            </a:r>
            <a:endParaRPr lang="en-US" b="1" dirty="0"/>
          </a:p>
        </p:txBody>
      </p:sp>
      <p:sp>
        <p:nvSpPr>
          <p:cNvPr id="22" name="TextBox 21"/>
          <p:cNvSpPr txBox="1"/>
          <p:nvPr/>
        </p:nvSpPr>
        <p:spPr>
          <a:xfrm>
            <a:off x="2209800" y="3932872"/>
            <a:ext cx="1600200" cy="1754326"/>
          </a:xfrm>
          <a:prstGeom prst="rect">
            <a:avLst/>
          </a:prstGeom>
          <a:noFill/>
        </p:spPr>
        <p:txBody>
          <a:bodyPr wrap="square" rtlCol="0">
            <a:spAutoFit/>
          </a:bodyPr>
          <a:lstStyle/>
          <a:p>
            <a:r>
              <a:rPr lang="en-US" dirty="0" smtClean="0"/>
              <a:t>/dev/hda1 (P)</a:t>
            </a:r>
          </a:p>
          <a:p>
            <a:r>
              <a:rPr lang="en-US" dirty="0" smtClean="0"/>
              <a:t>/dev/hda2 (P)</a:t>
            </a:r>
          </a:p>
          <a:p>
            <a:r>
              <a:rPr lang="en-US" dirty="0" smtClean="0"/>
              <a:t>/dev/hda3 (P)</a:t>
            </a:r>
          </a:p>
          <a:p>
            <a:r>
              <a:rPr lang="en-US" dirty="0" smtClean="0"/>
              <a:t>/dev/hda4 (E)</a:t>
            </a:r>
          </a:p>
          <a:p>
            <a:r>
              <a:rPr lang="en-US" dirty="0" smtClean="0"/>
              <a:t>/dev/hda5 (L)</a:t>
            </a:r>
          </a:p>
          <a:p>
            <a:r>
              <a:rPr lang="en-US" dirty="0" smtClean="0"/>
              <a:t>/dev/hda6 (L)</a:t>
            </a:r>
          </a:p>
        </p:txBody>
      </p:sp>
      <p:cxnSp>
        <p:nvCxnSpPr>
          <p:cNvPr id="24" name="Elbow Connector 23"/>
          <p:cNvCxnSpPr>
            <a:endCxn id="39" idx="1"/>
          </p:cNvCxnSpPr>
          <p:nvPr/>
        </p:nvCxnSpPr>
        <p:spPr>
          <a:xfrm>
            <a:off x="2209800" y="3581400"/>
            <a:ext cx="457200" cy="93077"/>
          </a:xfrm>
          <a:prstGeom prst="bentConnector3">
            <a:avLst>
              <a:gd name="adj1" fmla="val 50000"/>
            </a:avLst>
          </a:prstGeom>
          <a:ln w="28575">
            <a:tailEnd type="arrow"/>
          </a:ln>
          <a:effectLst>
            <a:reflection blurRad="6350" stA="50000" endA="300" endPos="90000" dir="5400000" sy="-100000" algn="bl" rotWithShape="0"/>
          </a:effectLst>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3886200" y="3200400"/>
            <a:ext cx="1371600" cy="369332"/>
          </a:xfrm>
          <a:prstGeom prst="rect">
            <a:avLst/>
          </a:prstGeom>
          <a:noFill/>
        </p:spPr>
        <p:txBody>
          <a:bodyPr wrap="square" rtlCol="0">
            <a:spAutoFit/>
          </a:bodyPr>
          <a:lstStyle/>
          <a:p>
            <a:r>
              <a:rPr lang="en-US" b="1" dirty="0" smtClean="0"/>
              <a:t>1 EXTENDED</a:t>
            </a:r>
            <a:endParaRPr lang="en-US" b="1" dirty="0"/>
          </a:p>
        </p:txBody>
      </p:sp>
      <p:sp>
        <p:nvSpPr>
          <p:cNvPr id="32" name="TextBox 31"/>
          <p:cNvSpPr txBox="1"/>
          <p:nvPr/>
        </p:nvSpPr>
        <p:spPr>
          <a:xfrm>
            <a:off x="4419600" y="3505200"/>
            <a:ext cx="1143000" cy="338554"/>
          </a:xfrm>
          <a:prstGeom prst="rect">
            <a:avLst/>
          </a:prstGeom>
          <a:noFill/>
        </p:spPr>
        <p:txBody>
          <a:bodyPr wrap="square" rtlCol="0">
            <a:spAutoFit/>
          </a:bodyPr>
          <a:lstStyle/>
          <a:p>
            <a:r>
              <a:rPr lang="en-US" sz="1600" b="1" dirty="0" smtClean="0"/>
              <a:t>LOGICAL</a:t>
            </a:r>
            <a:endParaRPr lang="en-US" sz="1600" b="1" dirty="0"/>
          </a:p>
        </p:txBody>
      </p:sp>
      <p:sp>
        <p:nvSpPr>
          <p:cNvPr id="33" name="TextBox 32"/>
          <p:cNvSpPr txBox="1"/>
          <p:nvPr/>
        </p:nvSpPr>
        <p:spPr>
          <a:xfrm>
            <a:off x="3886200" y="2895600"/>
            <a:ext cx="1295400" cy="369332"/>
          </a:xfrm>
          <a:prstGeom prst="rect">
            <a:avLst/>
          </a:prstGeom>
          <a:noFill/>
        </p:spPr>
        <p:txBody>
          <a:bodyPr wrap="square" rtlCol="0">
            <a:spAutoFit/>
          </a:bodyPr>
          <a:lstStyle/>
          <a:p>
            <a:r>
              <a:rPr lang="en-US" b="1" dirty="0" smtClean="0"/>
              <a:t>2 PRIMARY</a:t>
            </a:r>
            <a:endParaRPr lang="en-US" b="1" dirty="0"/>
          </a:p>
        </p:txBody>
      </p:sp>
      <p:sp>
        <p:nvSpPr>
          <p:cNvPr id="34" name="TextBox 33"/>
          <p:cNvSpPr txBox="1"/>
          <p:nvPr/>
        </p:nvSpPr>
        <p:spPr>
          <a:xfrm>
            <a:off x="3962400" y="3932872"/>
            <a:ext cx="1600200" cy="1477328"/>
          </a:xfrm>
          <a:prstGeom prst="rect">
            <a:avLst/>
          </a:prstGeom>
          <a:noFill/>
        </p:spPr>
        <p:txBody>
          <a:bodyPr wrap="square" rtlCol="0">
            <a:spAutoFit/>
          </a:bodyPr>
          <a:lstStyle/>
          <a:p>
            <a:r>
              <a:rPr lang="en-US" dirty="0" smtClean="0"/>
              <a:t>/dev/hda1 (P)</a:t>
            </a:r>
          </a:p>
          <a:p>
            <a:r>
              <a:rPr lang="en-US" dirty="0" smtClean="0"/>
              <a:t>/dev/hda2 (P)</a:t>
            </a:r>
          </a:p>
          <a:p>
            <a:r>
              <a:rPr lang="en-US" dirty="0" smtClean="0"/>
              <a:t>/dev/hda3 (E)</a:t>
            </a:r>
          </a:p>
          <a:p>
            <a:r>
              <a:rPr lang="en-US" dirty="0" smtClean="0"/>
              <a:t>/dev/hda5 (L)</a:t>
            </a:r>
          </a:p>
          <a:p>
            <a:r>
              <a:rPr lang="en-US" dirty="0" smtClean="0"/>
              <a:t>/dev/hda6 (L)</a:t>
            </a:r>
          </a:p>
        </p:txBody>
      </p:sp>
      <p:cxnSp>
        <p:nvCxnSpPr>
          <p:cNvPr id="35" name="Elbow Connector 34"/>
          <p:cNvCxnSpPr>
            <a:endCxn id="32" idx="1"/>
          </p:cNvCxnSpPr>
          <p:nvPr/>
        </p:nvCxnSpPr>
        <p:spPr>
          <a:xfrm>
            <a:off x="3962400" y="3581400"/>
            <a:ext cx="457200" cy="93077"/>
          </a:xfrm>
          <a:prstGeom prst="bentConnector3">
            <a:avLst>
              <a:gd name="adj1" fmla="val 50000"/>
            </a:avLst>
          </a:prstGeom>
          <a:ln w="28575">
            <a:tailEnd type="arrow"/>
          </a:ln>
          <a:effectLst>
            <a:reflection blurRad="6350" stA="50000" endA="300" endPos="90000" dir="5400000" sy="-100000" algn="bl" rotWithShape="0"/>
          </a:effectLst>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5638800" y="3932872"/>
            <a:ext cx="1600200" cy="1200329"/>
          </a:xfrm>
          <a:prstGeom prst="rect">
            <a:avLst/>
          </a:prstGeom>
          <a:noFill/>
        </p:spPr>
        <p:txBody>
          <a:bodyPr wrap="square" rtlCol="0">
            <a:spAutoFit/>
          </a:bodyPr>
          <a:lstStyle/>
          <a:p>
            <a:r>
              <a:rPr lang="en-US" dirty="0" smtClean="0"/>
              <a:t>/dev/hda1 (P)</a:t>
            </a:r>
          </a:p>
          <a:p>
            <a:r>
              <a:rPr lang="en-US" dirty="0" smtClean="0"/>
              <a:t>/dev/hda2 (E)</a:t>
            </a:r>
          </a:p>
          <a:p>
            <a:r>
              <a:rPr lang="en-US" dirty="0" smtClean="0"/>
              <a:t>/dev/hda5 (L)</a:t>
            </a:r>
          </a:p>
          <a:p>
            <a:r>
              <a:rPr lang="en-US" dirty="0" smtClean="0"/>
              <a:t>/dev/hda6 (L)</a:t>
            </a:r>
          </a:p>
        </p:txBody>
      </p:sp>
      <p:sp>
        <p:nvSpPr>
          <p:cNvPr id="37" name="TextBox 36"/>
          <p:cNvSpPr txBox="1"/>
          <p:nvPr/>
        </p:nvSpPr>
        <p:spPr>
          <a:xfrm>
            <a:off x="5638800" y="3200400"/>
            <a:ext cx="1371600" cy="369332"/>
          </a:xfrm>
          <a:prstGeom prst="rect">
            <a:avLst/>
          </a:prstGeom>
          <a:noFill/>
        </p:spPr>
        <p:txBody>
          <a:bodyPr wrap="square" rtlCol="0">
            <a:spAutoFit/>
          </a:bodyPr>
          <a:lstStyle/>
          <a:p>
            <a:r>
              <a:rPr lang="en-US" b="1" dirty="0" smtClean="0"/>
              <a:t>1 EXTENDED</a:t>
            </a:r>
            <a:endParaRPr lang="en-US" b="1" dirty="0"/>
          </a:p>
        </p:txBody>
      </p:sp>
      <p:sp>
        <p:nvSpPr>
          <p:cNvPr id="38" name="TextBox 37"/>
          <p:cNvSpPr txBox="1"/>
          <p:nvPr/>
        </p:nvSpPr>
        <p:spPr>
          <a:xfrm>
            <a:off x="6172200" y="3505200"/>
            <a:ext cx="1143000" cy="338554"/>
          </a:xfrm>
          <a:prstGeom prst="rect">
            <a:avLst/>
          </a:prstGeom>
          <a:noFill/>
        </p:spPr>
        <p:txBody>
          <a:bodyPr wrap="square" rtlCol="0">
            <a:spAutoFit/>
          </a:bodyPr>
          <a:lstStyle/>
          <a:p>
            <a:r>
              <a:rPr lang="en-US" sz="1600" b="1" dirty="0" smtClean="0"/>
              <a:t>LOGICAL</a:t>
            </a:r>
            <a:endParaRPr lang="en-US" sz="1600" b="1" dirty="0"/>
          </a:p>
        </p:txBody>
      </p:sp>
      <p:sp>
        <p:nvSpPr>
          <p:cNvPr id="40" name="TextBox 39"/>
          <p:cNvSpPr txBox="1"/>
          <p:nvPr/>
        </p:nvSpPr>
        <p:spPr>
          <a:xfrm>
            <a:off x="5638800" y="2895600"/>
            <a:ext cx="1295400" cy="369332"/>
          </a:xfrm>
          <a:prstGeom prst="rect">
            <a:avLst/>
          </a:prstGeom>
          <a:noFill/>
        </p:spPr>
        <p:txBody>
          <a:bodyPr wrap="square" rtlCol="0">
            <a:spAutoFit/>
          </a:bodyPr>
          <a:lstStyle/>
          <a:p>
            <a:r>
              <a:rPr lang="en-US" b="1" dirty="0" smtClean="0"/>
              <a:t>1 PRIMARY</a:t>
            </a:r>
            <a:endParaRPr lang="en-US" b="1" dirty="0"/>
          </a:p>
        </p:txBody>
      </p:sp>
      <p:cxnSp>
        <p:nvCxnSpPr>
          <p:cNvPr id="41" name="Elbow Connector 40"/>
          <p:cNvCxnSpPr/>
          <p:nvPr/>
        </p:nvCxnSpPr>
        <p:spPr>
          <a:xfrm>
            <a:off x="5715000" y="3581400"/>
            <a:ext cx="457200" cy="93077"/>
          </a:xfrm>
          <a:prstGeom prst="bentConnector3">
            <a:avLst>
              <a:gd name="adj1" fmla="val 50000"/>
            </a:avLst>
          </a:prstGeom>
          <a:ln w="28575">
            <a:tailEnd type="arrow"/>
          </a:ln>
          <a:effectLst>
            <a:reflection blurRad="6350" stA="50000" endA="300" endPos="90000" dir="5400000" sy="-100000" algn="bl" rotWithShape="0"/>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rot="5400000">
            <a:off x="7505700" y="2781300"/>
            <a:ext cx="990600" cy="1588"/>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7315200" y="3962400"/>
            <a:ext cx="1600200" cy="369332"/>
          </a:xfrm>
          <a:prstGeom prst="rect">
            <a:avLst/>
          </a:prstGeom>
          <a:noFill/>
        </p:spPr>
        <p:txBody>
          <a:bodyPr wrap="square" rtlCol="0">
            <a:spAutoFit/>
          </a:bodyPr>
          <a:lstStyle/>
          <a:p>
            <a:r>
              <a:rPr lang="en-US" dirty="0" smtClean="0"/>
              <a:t>/dev/hda1 (P)</a:t>
            </a:r>
          </a:p>
        </p:txBody>
      </p:sp>
      <p:sp>
        <p:nvSpPr>
          <p:cNvPr id="46" name="TextBox 45"/>
          <p:cNvSpPr txBox="1"/>
          <p:nvPr/>
        </p:nvSpPr>
        <p:spPr>
          <a:xfrm>
            <a:off x="7315200" y="3364468"/>
            <a:ext cx="1295400" cy="369332"/>
          </a:xfrm>
          <a:prstGeom prst="rect">
            <a:avLst/>
          </a:prstGeom>
          <a:noFill/>
        </p:spPr>
        <p:txBody>
          <a:bodyPr wrap="square" rtlCol="0">
            <a:spAutoFit/>
          </a:bodyPr>
          <a:lstStyle/>
          <a:p>
            <a:r>
              <a:rPr lang="en-US" b="1" dirty="0" smtClean="0"/>
              <a:t>1 PRIMARY</a:t>
            </a:r>
            <a:endParaRPr lang="en-US" b="1" dirty="0"/>
          </a:p>
        </p:txBody>
      </p:sp>
      <p:sp>
        <p:nvSpPr>
          <p:cNvPr id="52" name="Rectangle 51"/>
          <p:cNvSpPr/>
          <p:nvPr/>
        </p:nvSpPr>
        <p:spPr>
          <a:xfrm>
            <a:off x="0" y="0"/>
            <a:ext cx="9144000" cy="5334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53" name="Rectangle 52"/>
          <p:cNvSpPr/>
          <p:nvPr/>
        </p:nvSpPr>
        <p:spPr>
          <a:xfrm>
            <a:off x="0" y="6324600"/>
            <a:ext cx="9144000" cy="5334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54" name="Picture 53" descr="images1.jpg"/>
          <p:cNvPicPr>
            <a:picLocks noChangeAspect="1"/>
          </p:cNvPicPr>
          <p:nvPr/>
        </p:nvPicPr>
        <p:blipFill>
          <a:blip r:embed="rId2"/>
          <a:stretch>
            <a:fillRect/>
          </a:stretch>
        </p:blipFill>
        <p:spPr>
          <a:xfrm>
            <a:off x="1" y="-38100"/>
            <a:ext cx="617714" cy="571500"/>
          </a:xfrm>
          <a:prstGeom prst="rect">
            <a:avLst/>
          </a:prstGeom>
        </p:spPr>
      </p:pic>
      <p:sp>
        <p:nvSpPr>
          <p:cNvPr id="55" name="TextBox 54"/>
          <p:cNvSpPr txBox="1"/>
          <p:nvPr/>
        </p:nvSpPr>
        <p:spPr>
          <a:xfrm>
            <a:off x="5257800" y="6488668"/>
            <a:ext cx="4343400" cy="369332"/>
          </a:xfrm>
          <a:prstGeom prst="rect">
            <a:avLst/>
          </a:prstGeom>
          <a:noFill/>
        </p:spPr>
        <p:txBody>
          <a:bodyPr wrap="square" rtlCol="0">
            <a:spAutoFit/>
          </a:bodyPr>
          <a:lstStyle/>
          <a:p>
            <a:r>
              <a:rPr lang="en-US" dirty="0" smtClean="0"/>
              <a:t> Ravi Kant </a:t>
            </a:r>
            <a:r>
              <a:rPr lang="en-US" dirty="0" err="1" smtClean="0"/>
              <a:t>Soni</a:t>
            </a:r>
            <a:r>
              <a:rPr lang="en-US" dirty="0" smtClean="0"/>
              <a:t> +918269000074</a:t>
            </a:r>
            <a:endParaRPr lang="en-US" dirty="0"/>
          </a:p>
        </p:txBody>
      </p:sp>
      <p:sp>
        <p:nvSpPr>
          <p:cNvPr id="44" name="Slide Number Placeholder 43"/>
          <p:cNvSpPr>
            <a:spLocks noGrp="1"/>
          </p:cNvSpPr>
          <p:nvPr>
            <p:ph type="sldNum" sz="quarter" idx="12"/>
          </p:nvPr>
        </p:nvSpPr>
        <p:spPr/>
        <p:txBody>
          <a:bodyPr/>
          <a:lstStyle/>
          <a:p>
            <a:fld id="{7278E106-62EC-41F2-90B3-FDFD6CA56EC6}" type="slidenum">
              <a:rPr lang="en-US" smtClean="0"/>
              <a:pPr/>
              <a:t>19</a:t>
            </a:fld>
            <a:endParaRPr lang="en-US" dirty="0"/>
          </a:p>
        </p:txBody>
      </p:sp>
      <p:sp>
        <p:nvSpPr>
          <p:cNvPr id="47" name="Footer Placeholder 46"/>
          <p:cNvSpPr>
            <a:spLocks noGrp="1"/>
          </p:cNvSpPr>
          <p:nvPr>
            <p:ph type="ftr" sz="quarter" idx="11"/>
          </p:nvPr>
        </p:nvSpPr>
        <p:spPr/>
        <p:txBody>
          <a:bodyPr/>
          <a:lstStyle/>
          <a:p>
            <a:r>
              <a:rPr lang="en-US" dirty="0" smtClean="0"/>
              <a:t>SONI COMPUTER CLASSES</a:t>
            </a:r>
            <a:endParaRPr lang="en-US"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rot="-1620000">
            <a:off x="2345776" y="2844596"/>
            <a:ext cx="4648200" cy="1323439"/>
          </a:xfrm>
          <a:prstGeom prst="rect">
            <a:avLst/>
          </a:prstGeom>
          <a:noFill/>
          <a:effectLst>
            <a:outerShdw sx="156000" sy="156000" rotWithShape="0">
              <a:schemeClr val="bg2">
                <a:lumMod val="90000"/>
                <a:alpha val="27000"/>
              </a:schemeClr>
            </a:outerShdw>
          </a:effectLst>
        </p:spPr>
        <p:txBody>
          <a:bodyPr wrap="square" rtlCol="0">
            <a:spAutoFit/>
          </a:bodyPr>
          <a:lstStyle/>
          <a:p>
            <a:r>
              <a:rPr lang="en-US" sz="4000" dirty="0" smtClean="0">
                <a:solidFill>
                  <a:srgbClr val="FDE1BF"/>
                </a:solidFill>
              </a:rPr>
              <a:t> Ravi Kant </a:t>
            </a:r>
            <a:r>
              <a:rPr lang="en-US" sz="4000" dirty="0" err="1" smtClean="0">
                <a:solidFill>
                  <a:srgbClr val="FDE1BF"/>
                </a:solidFill>
              </a:rPr>
              <a:t>Soni</a:t>
            </a:r>
            <a:r>
              <a:rPr lang="en-US" sz="4000" dirty="0" smtClean="0">
                <a:solidFill>
                  <a:srgbClr val="FDE1BF"/>
                </a:solidFill>
              </a:rPr>
              <a:t> +918269000074</a:t>
            </a:r>
            <a:endParaRPr lang="en-US" sz="4000" dirty="0">
              <a:solidFill>
                <a:srgbClr val="FDE1BF"/>
              </a:solidFill>
            </a:endParaRPr>
          </a:p>
        </p:txBody>
      </p:sp>
      <p:sp>
        <p:nvSpPr>
          <p:cNvPr id="4" name="Freeform 3"/>
          <p:cNvSpPr/>
          <p:nvPr/>
        </p:nvSpPr>
        <p:spPr>
          <a:xfrm>
            <a:off x="0" y="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5" name="Picture 4" descr="images1.jpg"/>
          <p:cNvPicPr>
            <a:picLocks noChangeAspect="1"/>
          </p:cNvPicPr>
          <p:nvPr/>
        </p:nvPicPr>
        <p:blipFill>
          <a:blip r:embed="rId2"/>
          <a:stretch>
            <a:fillRect/>
          </a:stretch>
        </p:blipFill>
        <p:spPr>
          <a:xfrm>
            <a:off x="1" y="-38100"/>
            <a:ext cx="617714" cy="571500"/>
          </a:xfrm>
          <a:prstGeom prst="rect">
            <a:avLst/>
          </a:prstGeom>
        </p:spPr>
      </p:pic>
      <p:sp>
        <p:nvSpPr>
          <p:cNvPr id="6" name="Freeform 5"/>
          <p:cNvSpPr/>
          <p:nvPr/>
        </p:nvSpPr>
        <p:spPr>
          <a:xfrm>
            <a:off x="0" y="632460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TextBox 6"/>
          <p:cNvSpPr txBox="1"/>
          <p:nvPr/>
        </p:nvSpPr>
        <p:spPr>
          <a:xfrm>
            <a:off x="5257800" y="6488668"/>
            <a:ext cx="4343400" cy="369332"/>
          </a:xfrm>
          <a:custGeom>
            <a:avLst/>
            <a:gdLst>
              <a:gd name="connsiteX0" fmla="*/ 0 w 4343400"/>
              <a:gd name="connsiteY0" fmla="*/ 0 h 369332"/>
              <a:gd name="connsiteX1" fmla="*/ 4343400 w 4343400"/>
              <a:gd name="connsiteY1" fmla="*/ 0 h 369332"/>
              <a:gd name="connsiteX2" fmla="*/ 4343400 w 4343400"/>
              <a:gd name="connsiteY2" fmla="*/ 369332 h 369332"/>
              <a:gd name="connsiteX3" fmla="*/ 0 w 4343400"/>
              <a:gd name="connsiteY3" fmla="*/ 369332 h 369332"/>
              <a:gd name="connsiteX4" fmla="*/ 0 w 4343400"/>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369332">
                <a:moveTo>
                  <a:pt x="0" y="0"/>
                </a:moveTo>
                <a:lnTo>
                  <a:pt x="4343400" y="0"/>
                </a:lnTo>
                <a:lnTo>
                  <a:pt x="4343400" y="369332"/>
                </a:lnTo>
                <a:lnTo>
                  <a:pt x="0" y="369332"/>
                </a:lnTo>
                <a:lnTo>
                  <a:pt x="0" y="0"/>
                </a:lnTo>
                <a:close/>
              </a:path>
            </a:pathLst>
          </a:custGeom>
          <a:noFill/>
        </p:spPr>
        <p:txBody>
          <a:bodyPr wrap="square" rtlCol="0">
            <a:spAutoFit/>
          </a:bodyPr>
          <a:lstStyle/>
          <a:p>
            <a:r>
              <a:rPr lang="en-US" dirty="0" smtClean="0"/>
              <a:t> Ravi Kant </a:t>
            </a:r>
            <a:r>
              <a:rPr lang="en-US" dirty="0" err="1" smtClean="0"/>
              <a:t>Soni</a:t>
            </a:r>
            <a:r>
              <a:rPr lang="en-US" dirty="0" smtClean="0"/>
              <a:t> +918269000074</a:t>
            </a:r>
            <a:endParaRPr lang="en-US" dirty="0"/>
          </a:p>
        </p:txBody>
      </p:sp>
      <p:sp>
        <p:nvSpPr>
          <p:cNvPr id="8" name="TextBox 7"/>
          <p:cNvSpPr txBox="1"/>
          <p:nvPr/>
        </p:nvSpPr>
        <p:spPr>
          <a:xfrm>
            <a:off x="0" y="762000"/>
            <a:ext cx="9144000" cy="400110"/>
          </a:xfrm>
          <a:prstGeom prst="rect">
            <a:avLst/>
          </a:prstGeom>
          <a:noFill/>
        </p:spPr>
        <p:txBody>
          <a:bodyPr wrap="square" rtlCol="0">
            <a:spAutoFit/>
          </a:bodyPr>
          <a:lstStyle/>
          <a:p>
            <a:pPr algn="ctr"/>
            <a:r>
              <a:rPr lang="en-US" sz="2000" b="1" dirty="0" smtClean="0"/>
              <a:t>GNU PROJECT</a:t>
            </a:r>
            <a:endParaRPr lang="en-US" sz="2000" b="1" dirty="0"/>
          </a:p>
        </p:txBody>
      </p:sp>
      <p:sp>
        <p:nvSpPr>
          <p:cNvPr id="9" name="Rectangle 8"/>
          <p:cNvSpPr/>
          <p:nvPr/>
        </p:nvSpPr>
        <p:spPr>
          <a:xfrm>
            <a:off x="381000" y="1295400"/>
            <a:ext cx="8534400" cy="2308324"/>
          </a:xfrm>
          <a:prstGeom prst="rect">
            <a:avLst/>
          </a:prstGeom>
        </p:spPr>
        <p:txBody>
          <a:bodyPr wrap="square">
            <a:spAutoFit/>
          </a:bodyPr>
          <a:lstStyle/>
          <a:p>
            <a:pPr algn="just"/>
            <a:r>
              <a:rPr lang="en-US" dirty="0" smtClean="0"/>
              <a:t>The name “GNU” is a recursive acronym for “GNU's Not Unix!”. The GNU Project, started in 1983 by Richard Stallman, had the goal of creating a "</a:t>
            </a:r>
            <a:r>
              <a:rPr lang="en-US" i="1" dirty="0" smtClean="0"/>
              <a:t>complete Unix-compatible software system</a:t>
            </a:r>
            <a:r>
              <a:rPr lang="en-US" dirty="0" smtClean="0"/>
              <a:t>" composed entirely of free software. Work began in 1984. Later, in 1985, Stallman created the Free Software Foundation and wrote the GNU General Public License (GNU GPL) in 1989. By the early 1990s, many of the programs required in an operating system (such as libraries, compilers, text editors, a Unix shell, and a windowing system) were completed, although low-level elements such as device drivers, daemons, and the kernel were stalled and incomplete</a:t>
            </a:r>
            <a:endParaRPr lang="en-US" dirty="0"/>
          </a:p>
        </p:txBody>
      </p:sp>
      <p:sp>
        <p:nvSpPr>
          <p:cNvPr id="10" name="Rectangle 9"/>
          <p:cNvSpPr/>
          <p:nvPr/>
        </p:nvSpPr>
        <p:spPr>
          <a:xfrm>
            <a:off x="4178302" y="3821668"/>
            <a:ext cx="787395" cy="369332"/>
          </a:xfrm>
          <a:prstGeom prst="rect">
            <a:avLst/>
          </a:prstGeom>
        </p:spPr>
        <p:txBody>
          <a:bodyPr wrap="none">
            <a:spAutoFit/>
          </a:bodyPr>
          <a:lstStyle/>
          <a:p>
            <a:r>
              <a:rPr lang="en-US" b="1" dirty="0" smtClean="0"/>
              <a:t>MINIX</a:t>
            </a:r>
            <a:endParaRPr lang="en-US" b="1" dirty="0"/>
          </a:p>
        </p:txBody>
      </p:sp>
      <p:sp>
        <p:nvSpPr>
          <p:cNvPr id="11" name="Rectangle 10"/>
          <p:cNvSpPr/>
          <p:nvPr/>
        </p:nvSpPr>
        <p:spPr>
          <a:xfrm>
            <a:off x="457200" y="4258270"/>
            <a:ext cx="8382000" cy="923330"/>
          </a:xfrm>
          <a:prstGeom prst="rect">
            <a:avLst/>
          </a:prstGeom>
        </p:spPr>
        <p:txBody>
          <a:bodyPr wrap="square">
            <a:spAutoFit/>
          </a:bodyPr>
          <a:lstStyle/>
          <a:p>
            <a:r>
              <a:rPr lang="en-US" dirty="0" smtClean="0"/>
              <a:t>MINIX was an inexpensive minimal Unix-like operating system, designed for education in computer science, written by Andrew S. Tanenbaum (now MINIX is free and redesigned also for “serious” use).</a:t>
            </a:r>
            <a:endParaRPr lang="en-US" dirty="0"/>
          </a:p>
        </p:txBody>
      </p:sp>
      <p:sp>
        <p:nvSpPr>
          <p:cNvPr id="12" name="Slide Number Placeholder 11"/>
          <p:cNvSpPr>
            <a:spLocks noGrp="1"/>
          </p:cNvSpPr>
          <p:nvPr>
            <p:ph type="sldNum" sz="quarter" idx="12"/>
          </p:nvPr>
        </p:nvSpPr>
        <p:spPr/>
        <p:txBody>
          <a:bodyPr/>
          <a:lstStyle/>
          <a:p>
            <a:fld id="{7278E106-62EC-41F2-90B3-FDFD6CA56EC6}" type="slidenum">
              <a:rPr lang="en-US" smtClean="0"/>
              <a:pPr/>
              <a:t>2</a:t>
            </a:fld>
            <a:endParaRPr lang="en-US" dirty="0"/>
          </a:p>
        </p:txBody>
      </p:sp>
      <p:sp>
        <p:nvSpPr>
          <p:cNvPr id="14" name="Footer Placeholder 13"/>
          <p:cNvSpPr>
            <a:spLocks noGrp="1"/>
          </p:cNvSpPr>
          <p:nvPr>
            <p:ph type="ftr" sz="quarter" idx="11"/>
          </p:nvPr>
        </p:nvSpPr>
        <p:spPr/>
        <p:txBody>
          <a:bodyPr/>
          <a:lstStyle/>
          <a:p>
            <a:r>
              <a:rPr lang="en-US" dirty="0" smtClean="0"/>
              <a:t>SONI COMPUTER CLASSES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rot="-1620000">
            <a:off x="16424" y="2844596"/>
            <a:ext cx="4648200" cy="1323439"/>
          </a:xfrm>
          <a:prstGeom prst="rect">
            <a:avLst/>
          </a:prstGeom>
          <a:noFill/>
          <a:effectLst>
            <a:outerShdw sx="156000" sy="156000" rotWithShape="0">
              <a:schemeClr val="bg2">
                <a:lumMod val="90000"/>
                <a:alpha val="27000"/>
              </a:schemeClr>
            </a:outerShdw>
          </a:effectLst>
        </p:spPr>
        <p:txBody>
          <a:bodyPr wrap="square" rtlCol="0">
            <a:spAutoFit/>
          </a:bodyPr>
          <a:lstStyle/>
          <a:p>
            <a:r>
              <a:rPr lang="en-US" sz="4000" dirty="0" smtClean="0">
                <a:solidFill>
                  <a:srgbClr val="FDE1BF"/>
                </a:solidFill>
              </a:rPr>
              <a:t> Ravi Kant </a:t>
            </a:r>
            <a:r>
              <a:rPr lang="en-US" sz="4000" dirty="0" err="1" smtClean="0">
                <a:solidFill>
                  <a:srgbClr val="FDE1BF"/>
                </a:solidFill>
              </a:rPr>
              <a:t>Soni</a:t>
            </a:r>
            <a:r>
              <a:rPr lang="en-US" sz="4000" dirty="0" smtClean="0">
                <a:solidFill>
                  <a:srgbClr val="FDE1BF"/>
                </a:solidFill>
              </a:rPr>
              <a:t> +918269000074</a:t>
            </a:r>
            <a:endParaRPr lang="en-US" sz="4000" dirty="0">
              <a:solidFill>
                <a:srgbClr val="FDE1BF"/>
              </a:solidFill>
            </a:endParaRPr>
          </a:p>
        </p:txBody>
      </p:sp>
      <p:sp>
        <p:nvSpPr>
          <p:cNvPr id="5" name="Rectangle 4"/>
          <p:cNvSpPr/>
          <p:nvPr/>
        </p:nvSpPr>
        <p:spPr>
          <a:xfrm>
            <a:off x="0" y="0"/>
            <a:ext cx="9144000" cy="5334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6" name="Picture 5" descr="images1.jpg"/>
          <p:cNvPicPr>
            <a:picLocks noChangeAspect="1"/>
          </p:cNvPicPr>
          <p:nvPr/>
        </p:nvPicPr>
        <p:blipFill>
          <a:blip r:embed="rId2"/>
          <a:stretch>
            <a:fillRect/>
          </a:stretch>
        </p:blipFill>
        <p:spPr>
          <a:xfrm>
            <a:off x="1" y="-38100"/>
            <a:ext cx="617714" cy="571500"/>
          </a:xfrm>
          <a:prstGeom prst="rect">
            <a:avLst/>
          </a:prstGeom>
        </p:spPr>
      </p:pic>
      <p:sp>
        <p:nvSpPr>
          <p:cNvPr id="7" name="Rectangle 6"/>
          <p:cNvSpPr/>
          <p:nvPr/>
        </p:nvSpPr>
        <p:spPr>
          <a:xfrm>
            <a:off x="0" y="6324600"/>
            <a:ext cx="9144000" cy="5334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8" name="TextBox 7"/>
          <p:cNvSpPr txBox="1"/>
          <p:nvPr/>
        </p:nvSpPr>
        <p:spPr>
          <a:xfrm>
            <a:off x="5257800" y="6488668"/>
            <a:ext cx="4343400" cy="369332"/>
          </a:xfrm>
          <a:prstGeom prst="rect">
            <a:avLst/>
          </a:prstGeom>
          <a:noFill/>
        </p:spPr>
        <p:txBody>
          <a:bodyPr wrap="square" rtlCol="0">
            <a:spAutoFit/>
          </a:bodyPr>
          <a:lstStyle/>
          <a:p>
            <a:r>
              <a:rPr lang="en-US" dirty="0" smtClean="0"/>
              <a:t> Ravi Kant </a:t>
            </a:r>
            <a:r>
              <a:rPr lang="en-US" dirty="0" err="1" smtClean="0"/>
              <a:t>Soni</a:t>
            </a:r>
            <a:r>
              <a:rPr lang="en-US" dirty="0" smtClean="0"/>
              <a:t> +918269000074</a:t>
            </a:r>
            <a:endParaRPr lang="en-US" dirty="0"/>
          </a:p>
        </p:txBody>
      </p:sp>
      <p:pic>
        <p:nvPicPr>
          <p:cNvPr id="10" name="Picture 9" descr="harddisk.gif"/>
          <p:cNvPicPr>
            <a:picLocks noChangeAspect="1"/>
          </p:cNvPicPr>
          <p:nvPr/>
        </p:nvPicPr>
        <p:blipFill>
          <a:blip r:embed="rId3"/>
          <a:stretch>
            <a:fillRect/>
          </a:stretch>
        </p:blipFill>
        <p:spPr>
          <a:xfrm>
            <a:off x="1976437" y="1219200"/>
            <a:ext cx="5817640" cy="4953000"/>
          </a:xfrm>
          <a:prstGeom prst="rect">
            <a:avLst/>
          </a:prstGeom>
        </p:spPr>
      </p:pic>
      <p:sp>
        <p:nvSpPr>
          <p:cNvPr id="9" name="Slide Number Placeholder 8"/>
          <p:cNvSpPr>
            <a:spLocks noGrp="1"/>
          </p:cNvSpPr>
          <p:nvPr>
            <p:ph type="sldNum" sz="quarter" idx="12"/>
          </p:nvPr>
        </p:nvSpPr>
        <p:spPr/>
        <p:txBody>
          <a:bodyPr/>
          <a:lstStyle/>
          <a:p>
            <a:fld id="{7278E106-62EC-41F2-90B3-FDFD6CA56EC6}" type="slidenum">
              <a:rPr lang="en-US" smtClean="0"/>
              <a:pPr/>
              <a:t>20</a:t>
            </a:fld>
            <a:endParaRPr lang="en-US" dirty="0"/>
          </a:p>
        </p:txBody>
      </p:sp>
      <p:sp>
        <p:nvSpPr>
          <p:cNvPr id="12" name="Footer Placeholder 11"/>
          <p:cNvSpPr>
            <a:spLocks noGrp="1"/>
          </p:cNvSpPr>
          <p:nvPr>
            <p:ph type="ftr" sz="quarter" idx="11"/>
          </p:nvPr>
        </p:nvSpPr>
        <p:spPr/>
        <p:txBody>
          <a:bodyPr/>
          <a:lstStyle/>
          <a:p>
            <a:r>
              <a:rPr lang="en-US" dirty="0" smtClean="0"/>
              <a:t>SONI COMPUTER CLASSES</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rot="-1620000">
            <a:off x="2345776" y="4442566"/>
            <a:ext cx="4648200" cy="1323439"/>
          </a:xfrm>
          <a:prstGeom prst="rect">
            <a:avLst/>
          </a:prstGeom>
          <a:noFill/>
          <a:effectLst>
            <a:outerShdw sx="156000" sy="156000" rotWithShape="0">
              <a:schemeClr val="bg2">
                <a:lumMod val="90000"/>
                <a:alpha val="27000"/>
              </a:schemeClr>
            </a:outerShdw>
          </a:effectLst>
        </p:spPr>
        <p:txBody>
          <a:bodyPr wrap="square" rtlCol="0">
            <a:spAutoFit/>
          </a:bodyPr>
          <a:lstStyle/>
          <a:p>
            <a:r>
              <a:rPr lang="en-US" sz="4000" dirty="0" smtClean="0">
                <a:solidFill>
                  <a:srgbClr val="FDE1BF"/>
                </a:solidFill>
              </a:rPr>
              <a:t> Ravi Kant </a:t>
            </a:r>
            <a:r>
              <a:rPr lang="en-US" sz="4000" dirty="0" err="1" smtClean="0">
                <a:solidFill>
                  <a:srgbClr val="FDE1BF"/>
                </a:solidFill>
              </a:rPr>
              <a:t>Soni</a:t>
            </a:r>
            <a:r>
              <a:rPr lang="en-US" sz="4000" dirty="0" smtClean="0">
                <a:solidFill>
                  <a:srgbClr val="FDE1BF"/>
                </a:solidFill>
              </a:rPr>
              <a:t> +918269000074</a:t>
            </a:r>
            <a:endParaRPr lang="en-US" sz="4000" dirty="0">
              <a:solidFill>
                <a:srgbClr val="FDE1BF"/>
              </a:solidFill>
            </a:endParaRPr>
          </a:p>
        </p:txBody>
      </p:sp>
      <p:sp>
        <p:nvSpPr>
          <p:cNvPr id="18" name="Rectangle 17"/>
          <p:cNvSpPr/>
          <p:nvPr/>
        </p:nvSpPr>
        <p:spPr>
          <a:xfrm>
            <a:off x="838200" y="1524000"/>
            <a:ext cx="7543800" cy="37338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7" name="Rectangle 6"/>
          <p:cNvSpPr/>
          <p:nvPr/>
        </p:nvSpPr>
        <p:spPr>
          <a:xfrm>
            <a:off x="0" y="0"/>
            <a:ext cx="9144000" cy="5334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8" name="Picture 7" descr="images1.jpg"/>
          <p:cNvPicPr>
            <a:picLocks noChangeAspect="1"/>
          </p:cNvPicPr>
          <p:nvPr/>
        </p:nvPicPr>
        <p:blipFill>
          <a:blip r:embed="rId2"/>
          <a:stretch>
            <a:fillRect/>
          </a:stretch>
        </p:blipFill>
        <p:spPr>
          <a:xfrm>
            <a:off x="1" y="-38100"/>
            <a:ext cx="617714" cy="571500"/>
          </a:xfrm>
          <a:prstGeom prst="rect">
            <a:avLst/>
          </a:prstGeom>
        </p:spPr>
      </p:pic>
      <p:sp>
        <p:nvSpPr>
          <p:cNvPr id="9" name="Rectangle 8"/>
          <p:cNvSpPr/>
          <p:nvPr/>
        </p:nvSpPr>
        <p:spPr>
          <a:xfrm>
            <a:off x="0" y="6324600"/>
            <a:ext cx="9144000" cy="5334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0" name="TextBox 9"/>
          <p:cNvSpPr txBox="1"/>
          <p:nvPr/>
        </p:nvSpPr>
        <p:spPr>
          <a:xfrm>
            <a:off x="5257800" y="6488668"/>
            <a:ext cx="4343400" cy="369332"/>
          </a:xfrm>
          <a:prstGeom prst="rect">
            <a:avLst/>
          </a:prstGeom>
          <a:noFill/>
        </p:spPr>
        <p:txBody>
          <a:bodyPr wrap="square" rtlCol="0">
            <a:spAutoFit/>
          </a:bodyPr>
          <a:lstStyle/>
          <a:p>
            <a:r>
              <a:rPr lang="en-US" dirty="0" smtClean="0"/>
              <a:t> Ravi Kant </a:t>
            </a:r>
            <a:r>
              <a:rPr lang="en-US" dirty="0" err="1" smtClean="0"/>
              <a:t>Soni</a:t>
            </a:r>
            <a:r>
              <a:rPr lang="en-US" dirty="0" smtClean="0"/>
              <a:t> +918269000074</a:t>
            </a:r>
            <a:endParaRPr lang="en-US" dirty="0"/>
          </a:p>
        </p:txBody>
      </p:sp>
      <p:sp>
        <p:nvSpPr>
          <p:cNvPr id="13" name="TextBox 12"/>
          <p:cNvSpPr txBox="1"/>
          <p:nvPr/>
        </p:nvSpPr>
        <p:spPr>
          <a:xfrm>
            <a:off x="0" y="990600"/>
            <a:ext cx="9144000" cy="369332"/>
          </a:xfrm>
          <a:prstGeom prst="rect">
            <a:avLst/>
          </a:prstGeom>
          <a:noFill/>
        </p:spPr>
        <p:txBody>
          <a:bodyPr wrap="square" rtlCol="0">
            <a:spAutoFit/>
          </a:bodyPr>
          <a:lstStyle/>
          <a:p>
            <a:pPr algn="ctr"/>
            <a:r>
              <a:rPr lang="en-US" b="1" dirty="0" smtClean="0"/>
              <a:t>HARD DISK CYLINDER SIZE</a:t>
            </a:r>
            <a:endParaRPr lang="en-US" b="1" dirty="0"/>
          </a:p>
        </p:txBody>
      </p:sp>
      <p:sp>
        <p:nvSpPr>
          <p:cNvPr id="14" name="TextBox 13"/>
          <p:cNvSpPr txBox="1"/>
          <p:nvPr/>
        </p:nvSpPr>
        <p:spPr>
          <a:xfrm>
            <a:off x="1371600" y="1905000"/>
            <a:ext cx="2438400" cy="369332"/>
          </a:xfrm>
          <a:prstGeom prst="rect">
            <a:avLst/>
          </a:prstGeom>
          <a:noFill/>
        </p:spPr>
        <p:txBody>
          <a:bodyPr wrap="square" rtlCol="0">
            <a:spAutoFit/>
          </a:bodyPr>
          <a:lstStyle/>
          <a:p>
            <a:r>
              <a:rPr lang="en-US" dirty="0" smtClean="0">
                <a:solidFill>
                  <a:schemeClr val="tx1">
                    <a:lumMod val="95000"/>
                    <a:lumOff val="5000"/>
                  </a:schemeClr>
                </a:solidFill>
              </a:rPr>
              <a:t>CYLINDER VALUE</a:t>
            </a:r>
            <a:endParaRPr lang="en-US" dirty="0">
              <a:solidFill>
                <a:schemeClr val="tx1">
                  <a:lumMod val="95000"/>
                  <a:lumOff val="5000"/>
                </a:schemeClr>
              </a:solidFill>
            </a:endParaRPr>
          </a:p>
        </p:txBody>
      </p:sp>
      <p:sp>
        <p:nvSpPr>
          <p:cNvPr id="15" name="TextBox 14"/>
          <p:cNvSpPr txBox="1"/>
          <p:nvPr/>
        </p:nvSpPr>
        <p:spPr>
          <a:xfrm>
            <a:off x="1371600" y="2514600"/>
            <a:ext cx="2362200" cy="2862322"/>
          </a:xfrm>
          <a:prstGeom prst="rect">
            <a:avLst/>
          </a:prstGeom>
          <a:noFill/>
        </p:spPr>
        <p:txBody>
          <a:bodyPr wrap="square" rtlCol="0">
            <a:spAutoFit/>
          </a:bodyPr>
          <a:lstStyle/>
          <a:p>
            <a:r>
              <a:rPr lang="en-US" dirty="0" smtClean="0">
                <a:solidFill>
                  <a:schemeClr val="tx1">
                    <a:lumMod val="95000"/>
                    <a:lumOff val="5000"/>
                  </a:schemeClr>
                </a:solidFill>
              </a:rPr>
              <a:t>80GB	=        9730</a:t>
            </a:r>
          </a:p>
          <a:p>
            <a:r>
              <a:rPr lang="en-US" dirty="0" smtClean="0">
                <a:solidFill>
                  <a:schemeClr val="tx1">
                    <a:lumMod val="95000"/>
                    <a:lumOff val="5000"/>
                  </a:schemeClr>
                </a:solidFill>
              </a:rPr>
              <a:t>40GB	=        4865</a:t>
            </a:r>
          </a:p>
          <a:p>
            <a:r>
              <a:rPr lang="en-US" dirty="0" smtClean="0">
                <a:solidFill>
                  <a:schemeClr val="tx1">
                    <a:lumMod val="95000"/>
                    <a:lumOff val="5000"/>
                  </a:schemeClr>
                </a:solidFill>
              </a:rPr>
              <a:t>20GB	=        2432</a:t>
            </a:r>
          </a:p>
          <a:p>
            <a:r>
              <a:rPr lang="en-US" dirty="0" smtClean="0">
                <a:solidFill>
                  <a:schemeClr val="tx1">
                    <a:lumMod val="95000"/>
                    <a:lumOff val="5000"/>
                  </a:schemeClr>
                </a:solidFill>
              </a:rPr>
              <a:t>10GB	=        1216</a:t>
            </a:r>
          </a:p>
          <a:p>
            <a:r>
              <a:rPr lang="en-US" dirty="0" smtClean="0">
                <a:solidFill>
                  <a:schemeClr val="tx1">
                    <a:lumMod val="95000"/>
                    <a:lumOff val="5000"/>
                  </a:schemeClr>
                </a:solidFill>
              </a:rPr>
              <a:t>1GB	=        121</a:t>
            </a:r>
          </a:p>
          <a:p>
            <a:r>
              <a:rPr lang="en-US" dirty="0" smtClean="0">
                <a:solidFill>
                  <a:schemeClr val="tx1">
                    <a:lumMod val="95000"/>
                    <a:lumOff val="5000"/>
                  </a:schemeClr>
                </a:solidFill>
              </a:rPr>
              <a:t>512M	=        60</a:t>
            </a:r>
          </a:p>
          <a:p>
            <a:r>
              <a:rPr lang="en-US" dirty="0" smtClean="0">
                <a:solidFill>
                  <a:schemeClr val="tx1">
                    <a:lumMod val="95000"/>
                    <a:lumOff val="5000"/>
                  </a:schemeClr>
                </a:solidFill>
              </a:rPr>
              <a:t>124M	=        12</a:t>
            </a:r>
          </a:p>
          <a:p>
            <a:r>
              <a:rPr lang="en-US" dirty="0" smtClean="0">
                <a:solidFill>
                  <a:schemeClr val="tx1">
                    <a:lumMod val="95000"/>
                    <a:lumOff val="5000"/>
                  </a:schemeClr>
                </a:solidFill>
              </a:rPr>
              <a:t>12M	=        1</a:t>
            </a:r>
          </a:p>
          <a:p>
            <a:endParaRPr lang="en-US" dirty="0" smtClean="0">
              <a:solidFill>
                <a:schemeClr val="tx1">
                  <a:lumMod val="95000"/>
                  <a:lumOff val="5000"/>
                </a:schemeClr>
              </a:solidFill>
            </a:endParaRPr>
          </a:p>
          <a:p>
            <a:endParaRPr lang="en-US" dirty="0">
              <a:solidFill>
                <a:schemeClr val="tx1">
                  <a:lumMod val="95000"/>
                  <a:lumOff val="5000"/>
                </a:schemeClr>
              </a:solidFill>
            </a:endParaRPr>
          </a:p>
        </p:txBody>
      </p:sp>
      <p:sp>
        <p:nvSpPr>
          <p:cNvPr id="16" name="TextBox 15"/>
          <p:cNvSpPr txBox="1"/>
          <p:nvPr/>
        </p:nvSpPr>
        <p:spPr>
          <a:xfrm>
            <a:off x="5257800" y="2514600"/>
            <a:ext cx="2362200" cy="2862322"/>
          </a:xfrm>
          <a:prstGeom prst="rect">
            <a:avLst/>
          </a:prstGeom>
          <a:noFill/>
        </p:spPr>
        <p:txBody>
          <a:bodyPr wrap="square" rtlCol="0">
            <a:spAutoFit/>
          </a:bodyPr>
          <a:lstStyle/>
          <a:p>
            <a:r>
              <a:rPr lang="en-US" dirty="0" smtClean="0">
                <a:solidFill>
                  <a:schemeClr val="tx1">
                    <a:lumMod val="95000"/>
                    <a:lumOff val="5000"/>
                  </a:schemeClr>
                </a:solidFill>
              </a:rPr>
              <a:t>80GB	=       8000</a:t>
            </a:r>
          </a:p>
          <a:p>
            <a:r>
              <a:rPr lang="en-US" dirty="0" smtClean="0">
                <a:solidFill>
                  <a:schemeClr val="tx1">
                    <a:lumMod val="95000"/>
                    <a:lumOff val="5000"/>
                  </a:schemeClr>
                </a:solidFill>
              </a:rPr>
              <a:t>40GB	=        4000</a:t>
            </a:r>
          </a:p>
          <a:p>
            <a:r>
              <a:rPr lang="en-US" dirty="0" smtClean="0">
                <a:solidFill>
                  <a:schemeClr val="tx1">
                    <a:lumMod val="95000"/>
                    <a:lumOff val="5000"/>
                  </a:schemeClr>
                </a:solidFill>
              </a:rPr>
              <a:t>20GB	=        2000</a:t>
            </a:r>
          </a:p>
          <a:p>
            <a:r>
              <a:rPr lang="en-US" dirty="0" smtClean="0">
                <a:solidFill>
                  <a:schemeClr val="tx1">
                    <a:lumMod val="95000"/>
                    <a:lumOff val="5000"/>
                  </a:schemeClr>
                </a:solidFill>
              </a:rPr>
              <a:t>10GB	=        1000</a:t>
            </a:r>
          </a:p>
          <a:p>
            <a:r>
              <a:rPr lang="en-US" dirty="0" smtClean="0">
                <a:solidFill>
                  <a:schemeClr val="tx1">
                    <a:lumMod val="95000"/>
                    <a:lumOff val="5000"/>
                  </a:schemeClr>
                </a:solidFill>
              </a:rPr>
              <a:t>1GB	=         100</a:t>
            </a:r>
          </a:p>
          <a:p>
            <a:r>
              <a:rPr lang="en-US" dirty="0" smtClean="0">
                <a:solidFill>
                  <a:schemeClr val="tx1">
                    <a:lumMod val="95000"/>
                    <a:lumOff val="5000"/>
                  </a:schemeClr>
                </a:solidFill>
              </a:rPr>
              <a:t>512M	=         50</a:t>
            </a:r>
          </a:p>
          <a:p>
            <a:r>
              <a:rPr lang="en-US" dirty="0" smtClean="0">
                <a:solidFill>
                  <a:schemeClr val="tx1">
                    <a:lumMod val="95000"/>
                    <a:lumOff val="5000"/>
                  </a:schemeClr>
                </a:solidFill>
              </a:rPr>
              <a:t>100M	=         10</a:t>
            </a:r>
          </a:p>
          <a:p>
            <a:r>
              <a:rPr lang="en-US" dirty="0" smtClean="0">
                <a:solidFill>
                  <a:schemeClr val="tx1">
                    <a:lumMod val="95000"/>
                    <a:lumOff val="5000"/>
                  </a:schemeClr>
                </a:solidFill>
              </a:rPr>
              <a:t>10M	=         1</a:t>
            </a:r>
          </a:p>
          <a:p>
            <a:endParaRPr lang="en-US" dirty="0" smtClean="0">
              <a:solidFill>
                <a:schemeClr val="tx1">
                  <a:lumMod val="95000"/>
                  <a:lumOff val="5000"/>
                </a:schemeClr>
              </a:solidFill>
            </a:endParaRPr>
          </a:p>
          <a:p>
            <a:endParaRPr lang="en-US" dirty="0">
              <a:solidFill>
                <a:schemeClr val="tx1">
                  <a:lumMod val="95000"/>
                  <a:lumOff val="5000"/>
                </a:schemeClr>
              </a:solidFill>
            </a:endParaRPr>
          </a:p>
        </p:txBody>
      </p:sp>
      <p:sp>
        <p:nvSpPr>
          <p:cNvPr id="17" name="TextBox 16"/>
          <p:cNvSpPr txBox="1"/>
          <p:nvPr/>
        </p:nvSpPr>
        <p:spPr>
          <a:xfrm>
            <a:off x="5257800" y="1905000"/>
            <a:ext cx="2743200" cy="369332"/>
          </a:xfrm>
          <a:prstGeom prst="rect">
            <a:avLst/>
          </a:prstGeom>
          <a:noFill/>
        </p:spPr>
        <p:txBody>
          <a:bodyPr wrap="square" rtlCol="0">
            <a:spAutoFit/>
          </a:bodyPr>
          <a:lstStyle/>
          <a:p>
            <a:r>
              <a:rPr lang="en-US" dirty="0" smtClean="0">
                <a:solidFill>
                  <a:schemeClr val="tx1">
                    <a:lumMod val="95000"/>
                    <a:lumOff val="5000"/>
                  </a:schemeClr>
                </a:solidFill>
              </a:rPr>
              <a:t>CYLINDER VALUE AVERAGE</a:t>
            </a:r>
            <a:endParaRPr lang="en-US" dirty="0">
              <a:solidFill>
                <a:schemeClr val="tx1">
                  <a:lumMod val="95000"/>
                  <a:lumOff val="5000"/>
                </a:schemeClr>
              </a:solidFill>
            </a:endParaRPr>
          </a:p>
        </p:txBody>
      </p:sp>
      <p:sp>
        <p:nvSpPr>
          <p:cNvPr id="20" name="Slide Number Placeholder 19"/>
          <p:cNvSpPr>
            <a:spLocks noGrp="1"/>
          </p:cNvSpPr>
          <p:nvPr>
            <p:ph type="sldNum" sz="quarter" idx="12"/>
          </p:nvPr>
        </p:nvSpPr>
        <p:spPr/>
        <p:txBody>
          <a:bodyPr/>
          <a:lstStyle/>
          <a:p>
            <a:fld id="{7278E106-62EC-41F2-90B3-FDFD6CA56EC6}" type="slidenum">
              <a:rPr lang="en-US" smtClean="0"/>
              <a:pPr/>
              <a:t>21</a:t>
            </a:fld>
            <a:endParaRPr lang="en-US" dirty="0"/>
          </a:p>
        </p:txBody>
      </p:sp>
      <p:sp>
        <p:nvSpPr>
          <p:cNvPr id="21" name="Footer Placeholder 20"/>
          <p:cNvSpPr>
            <a:spLocks noGrp="1"/>
          </p:cNvSpPr>
          <p:nvPr>
            <p:ph type="ftr" sz="quarter" idx="11"/>
          </p:nvPr>
        </p:nvSpPr>
        <p:spPr/>
        <p:txBody>
          <a:bodyPr/>
          <a:lstStyle/>
          <a:p>
            <a:r>
              <a:rPr lang="en-US" dirty="0" smtClean="0"/>
              <a:t>SONI COMPUTER CLASSES</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p:cNvSpPr txBox="1"/>
          <p:nvPr/>
        </p:nvSpPr>
        <p:spPr>
          <a:xfrm rot="-1620000">
            <a:off x="2345776" y="2844596"/>
            <a:ext cx="4648200" cy="1323439"/>
          </a:xfrm>
          <a:prstGeom prst="rect">
            <a:avLst/>
          </a:prstGeom>
          <a:noFill/>
          <a:effectLst>
            <a:outerShdw sx="156000" sy="156000" rotWithShape="0">
              <a:schemeClr val="bg2">
                <a:lumMod val="90000"/>
                <a:alpha val="27000"/>
              </a:schemeClr>
            </a:outerShdw>
          </a:effectLst>
        </p:spPr>
        <p:txBody>
          <a:bodyPr wrap="square" rtlCol="0">
            <a:spAutoFit/>
          </a:bodyPr>
          <a:lstStyle/>
          <a:p>
            <a:r>
              <a:rPr lang="en-US" sz="4000" dirty="0" smtClean="0">
                <a:solidFill>
                  <a:srgbClr val="FDE1BF"/>
                </a:solidFill>
              </a:rPr>
              <a:t> Ravi Kant </a:t>
            </a:r>
            <a:r>
              <a:rPr lang="en-US" sz="4000" dirty="0" err="1" smtClean="0">
                <a:solidFill>
                  <a:srgbClr val="FDE1BF"/>
                </a:solidFill>
              </a:rPr>
              <a:t>Soni</a:t>
            </a:r>
            <a:r>
              <a:rPr lang="en-US" sz="4000" dirty="0" smtClean="0">
                <a:solidFill>
                  <a:srgbClr val="FDE1BF"/>
                </a:solidFill>
              </a:rPr>
              <a:t> +918269000074</a:t>
            </a:r>
            <a:endParaRPr lang="en-US" sz="4000" dirty="0">
              <a:solidFill>
                <a:srgbClr val="FDE1BF"/>
              </a:solidFill>
            </a:endParaRPr>
          </a:p>
        </p:txBody>
      </p:sp>
      <p:sp>
        <p:nvSpPr>
          <p:cNvPr id="4" name="Rectangle 3"/>
          <p:cNvSpPr/>
          <p:nvPr/>
        </p:nvSpPr>
        <p:spPr>
          <a:xfrm>
            <a:off x="3048000" y="1550775"/>
            <a:ext cx="2895600" cy="3707025"/>
          </a:xfrm>
          <a:prstGeom prst="rect">
            <a:avLst/>
          </a:prstGeom>
          <a:noFill/>
          <a:ln>
            <a:solidFill>
              <a:schemeClr val="accent1">
                <a:shade val="50000"/>
                <a:alpha val="87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3048000" y="2180411"/>
            <a:ext cx="2895600" cy="158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0" y="0"/>
            <a:ext cx="9144000" cy="5334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7" name="Picture 6" descr="images1.jpg"/>
          <p:cNvPicPr>
            <a:picLocks noChangeAspect="1"/>
          </p:cNvPicPr>
          <p:nvPr/>
        </p:nvPicPr>
        <p:blipFill>
          <a:blip r:embed="rId2"/>
          <a:stretch>
            <a:fillRect/>
          </a:stretch>
        </p:blipFill>
        <p:spPr>
          <a:xfrm>
            <a:off x="1" y="-38100"/>
            <a:ext cx="617714" cy="571500"/>
          </a:xfrm>
          <a:prstGeom prst="rect">
            <a:avLst/>
          </a:prstGeom>
        </p:spPr>
      </p:pic>
      <p:sp>
        <p:nvSpPr>
          <p:cNvPr id="8" name="Rectangle 7"/>
          <p:cNvSpPr/>
          <p:nvPr/>
        </p:nvSpPr>
        <p:spPr>
          <a:xfrm>
            <a:off x="0" y="6324600"/>
            <a:ext cx="9144000" cy="5334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9" name="TextBox 8"/>
          <p:cNvSpPr txBox="1"/>
          <p:nvPr/>
        </p:nvSpPr>
        <p:spPr>
          <a:xfrm>
            <a:off x="5257800" y="6488668"/>
            <a:ext cx="4343400" cy="369332"/>
          </a:xfrm>
          <a:prstGeom prst="rect">
            <a:avLst/>
          </a:prstGeom>
          <a:noFill/>
        </p:spPr>
        <p:txBody>
          <a:bodyPr wrap="square" rtlCol="0">
            <a:spAutoFit/>
          </a:bodyPr>
          <a:lstStyle/>
          <a:p>
            <a:r>
              <a:rPr lang="en-US" dirty="0" smtClean="0"/>
              <a:t> Ravi Kant </a:t>
            </a:r>
            <a:r>
              <a:rPr lang="en-US" dirty="0" err="1" smtClean="0"/>
              <a:t>Soni</a:t>
            </a:r>
            <a:r>
              <a:rPr lang="en-US" dirty="0" smtClean="0"/>
              <a:t> +918269000074</a:t>
            </a:r>
            <a:endParaRPr lang="en-US" dirty="0"/>
          </a:p>
        </p:txBody>
      </p:sp>
      <p:sp>
        <p:nvSpPr>
          <p:cNvPr id="10" name="TextBox 9"/>
          <p:cNvSpPr txBox="1"/>
          <p:nvPr/>
        </p:nvSpPr>
        <p:spPr>
          <a:xfrm>
            <a:off x="2209800" y="1219200"/>
            <a:ext cx="1219200" cy="276999"/>
          </a:xfrm>
          <a:prstGeom prst="rect">
            <a:avLst/>
          </a:prstGeom>
          <a:noFill/>
        </p:spPr>
        <p:txBody>
          <a:bodyPr wrap="square" rtlCol="0">
            <a:spAutoFit/>
          </a:bodyPr>
          <a:lstStyle/>
          <a:p>
            <a:r>
              <a:rPr lang="en-US" sz="1200" dirty="0" smtClean="0"/>
              <a:t>Start </a:t>
            </a:r>
            <a:r>
              <a:rPr lang="en-US" sz="1200" dirty="0" err="1" smtClean="0"/>
              <a:t>Cyl</a:t>
            </a:r>
            <a:endParaRPr lang="en-US" sz="1200" dirty="0"/>
          </a:p>
        </p:txBody>
      </p:sp>
      <p:sp>
        <p:nvSpPr>
          <p:cNvPr id="11" name="TextBox 10"/>
          <p:cNvSpPr txBox="1"/>
          <p:nvPr/>
        </p:nvSpPr>
        <p:spPr>
          <a:xfrm>
            <a:off x="5943600" y="5562600"/>
            <a:ext cx="1219200" cy="276999"/>
          </a:xfrm>
          <a:prstGeom prst="rect">
            <a:avLst/>
          </a:prstGeom>
          <a:noFill/>
        </p:spPr>
        <p:txBody>
          <a:bodyPr wrap="square" rtlCol="0">
            <a:spAutoFit/>
          </a:bodyPr>
          <a:lstStyle/>
          <a:p>
            <a:r>
              <a:rPr lang="en-US" sz="1200" dirty="0" smtClean="0"/>
              <a:t>End </a:t>
            </a:r>
            <a:r>
              <a:rPr lang="en-US" sz="1200" dirty="0" err="1" smtClean="0"/>
              <a:t>Cyl</a:t>
            </a:r>
            <a:endParaRPr lang="en-US" sz="1200" dirty="0"/>
          </a:p>
        </p:txBody>
      </p:sp>
      <p:sp>
        <p:nvSpPr>
          <p:cNvPr id="12" name="TextBox 11"/>
          <p:cNvSpPr txBox="1"/>
          <p:nvPr/>
        </p:nvSpPr>
        <p:spPr>
          <a:xfrm>
            <a:off x="2743200" y="1343799"/>
            <a:ext cx="228600" cy="307777"/>
          </a:xfrm>
          <a:prstGeom prst="rect">
            <a:avLst/>
          </a:prstGeom>
          <a:noFill/>
        </p:spPr>
        <p:txBody>
          <a:bodyPr wrap="square" rtlCol="0">
            <a:spAutoFit/>
          </a:bodyPr>
          <a:lstStyle/>
          <a:p>
            <a:r>
              <a:rPr lang="en-US" sz="1400" dirty="0" smtClean="0"/>
              <a:t>1</a:t>
            </a:r>
            <a:endParaRPr lang="en-US" sz="1400" dirty="0"/>
          </a:p>
        </p:txBody>
      </p:sp>
      <p:sp>
        <p:nvSpPr>
          <p:cNvPr id="13" name="TextBox 12"/>
          <p:cNvSpPr txBox="1"/>
          <p:nvPr/>
        </p:nvSpPr>
        <p:spPr>
          <a:xfrm>
            <a:off x="3124200" y="685800"/>
            <a:ext cx="2743200" cy="400110"/>
          </a:xfrm>
          <a:prstGeom prst="rect">
            <a:avLst/>
          </a:prstGeom>
          <a:noFill/>
        </p:spPr>
        <p:txBody>
          <a:bodyPr wrap="square" rtlCol="0">
            <a:spAutoFit/>
          </a:bodyPr>
          <a:lstStyle/>
          <a:p>
            <a:r>
              <a:rPr lang="en-US" sz="2000" b="1" dirty="0" smtClean="0"/>
              <a:t>HDD PARTITION TABLE</a:t>
            </a:r>
            <a:endParaRPr lang="en-US" sz="2000" b="1" dirty="0"/>
          </a:p>
        </p:txBody>
      </p:sp>
      <p:sp>
        <p:nvSpPr>
          <p:cNvPr id="14" name="TextBox 13"/>
          <p:cNvSpPr txBox="1"/>
          <p:nvPr/>
        </p:nvSpPr>
        <p:spPr>
          <a:xfrm>
            <a:off x="5867400" y="1978223"/>
            <a:ext cx="609600" cy="307777"/>
          </a:xfrm>
          <a:prstGeom prst="rect">
            <a:avLst/>
          </a:prstGeom>
          <a:noFill/>
        </p:spPr>
        <p:txBody>
          <a:bodyPr wrap="square" rtlCol="0">
            <a:spAutoFit/>
          </a:bodyPr>
          <a:lstStyle/>
          <a:p>
            <a:r>
              <a:rPr lang="en-US" sz="1400" dirty="0" smtClean="0"/>
              <a:t>1000</a:t>
            </a:r>
            <a:endParaRPr lang="en-US" sz="1400" dirty="0"/>
          </a:p>
        </p:txBody>
      </p:sp>
      <p:sp>
        <p:nvSpPr>
          <p:cNvPr id="15" name="TextBox 14"/>
          <p:cNvSpPr txBox="1"/>
          <p:nvPr/>
        </p:nvSpPr>
        <p:spPr>
          <a:xfrm>
            <a:off x="5943600" y="5331023"/>
            <a:ext cx="685800" cy="307777"/>
          </a:xfrm>
          <a:prstGeom prst="rect">
            <a:avLst/>
          </a:prstGeom>
          <a:noFill/>
        </p:spPr>
        <p:txBody>
          <a:bodyPr wrap="square" rtlCol="0">
            <a:spAutoFit/>
          </a:bodyPr>
          <a:lstStyle/>
          <a:p>
            <a:r>
              <a:rPr lang="en-US" sz="1400" dirty="0" smtClean="0"/>
              <a:t>8000</a:t>
            </a:r>
            <a:endParaRPr lang="en-US" sz="1400" dirty="0"/>
          </a:p>
        </p:txBody>
      </p:sp>
      <p:sp>
        <p:nvSpPr>
          <p:cNvPr id="16" name="TextBox 15"/>
          <p:cNvSpPr txBox="1"/>
          <p:nvPr/>
        </p:nvSpPr>
        <p:spPr>
          <a:xfrm>
            <a:off x="4953000" y="1524000"/>
            <a:ext cx="1219200" cy="307777"/>
          </a:xfrm>
          <a:prstGeom prst="rect">
            <a:avLst/>
          </a:prstGeom>
          <a:noFill/>
        </p:spPr>
        <p:txBody>
          <a:bodyPr wrap="square" rtlCol="0">
            <a:spAutoFit/>
          </a:bodyPr>
          <a:lstStyle/>
          <a:p>
            <a:r>
              <a:rPr lang="en-US" sz="1400" dirty="0" smtClean="0"/>
              <a:t>/dev/hda1</a:t>
            </a:r>
            <a:endParaRPr lang="en-US" sz="1400" dirty="0"/>
          </a:p>
        </p:txBody>
      </p:sp>
      <p:sp>
        <p:nvSpPr>
          <p:cNvPr id="17" name="TextBox 16"/>
          <p:cNvSpPr txBox="1"/>
          <p:nvPr/>
        </p:nvSpPr>
        <p:spPr>
          <a:xfrm>
            <a:off x="3124200" y="1521023"/>
            <a:ext cx="2133600" cy="307777"/>
          </a:xfrm>
          <a:prstGeom prst="rect">
            <a:avLst/>
          </a:prstGeom>
          <a:noFill/>
        </p:spPr>
        <p:txBody>
          <a:bodyPr wrap="square" rtlCol="0">
            <a:spAutoFit/>
          </a:bodyPr>
          <a:lstStyle/>
          <a:p>
            <a:r>
              <a:rPr lang="en-US" sz="1400" dirty="0" smtClean="0"/>
              <a:t>Primary            2K8</a:t>
            </a:r>
            <a:endParaRPr lang="en-US" sz="1400" dirty="0"/>
          </a:p>
        </p:txBody>
      </p:sp>
      <p:sp>
        <p:nvSpPr>
          <p:cNvPr id="18" name="TextBox 17"/>
          <p:cNvSpPr txBox="1"/>
          <p:nvPr/>
        </p:nvSpPr>
        <p:spPr>
          <a:xfrm>
            <a:off x="3429000" y="1825823"/>
            <a:ext cx="1981200" cy="307777"/>
          </a:xfrm>
          <a:prstGeom prst="rect">
            <a:avLst/>
          </a:prstGeom>
          <a:noFill/>
        </p:spPr>
        <p:txBody>
          <a:bodyPr wrap="square" rtlCol="0">
            <a:spAutoFit/>
          </a:bodyPr>
          <a:lstStyle/>
          <a:p>
            <a:r>
              <a:rPr lang="en-US" sz="1400" dirty="0" smtClean="0"/>
              <a:t>C  Drive  10 </a:t>
            </a:r>
            <a:r>
              <a:rPr lang="en-US" sz="1400" dirty="0" err="1" smtClean="0"/>
              <a:t>gb</a:t>
            </a:r>
            <a:r>
              <a:rPr lang="en-US" sz="1400" dirty="0" smtClean="0"/>
              <a:t> with NTFS</a:t>
            </a:r>
            <a:endParaRPr lang="en-US" sz="1400" dirty="0"/>
          </a:p>
        </p:txBody>
      </p:sp>
      <p:sp>
        <p:nvSpPr>
          <p:cNvPr id="19" name="TextBox 18"/>
          <p:cNvSpPr txBox="1"/>
          <p:nvPr/>
        </p:nvSpPr>
        <p:spPr>
          <a:xfrm>
            <a:off x="2514600" y="1981200"/>
            <a:ext cx="609600" cy="307777"/>
          </a:xfrm>
          <a:prstGeom prst="rect">
            <a:avLst/>
          </a:prstGeom>
          <a:noFill/>
        </p:spPr>
        <p:txBody>
          <a:bodyPr wrap="square" rtlCol="0">
            <a:spAutoFit/>
          </a:bodyPr>
          <a:lstStyle/>
          <a:p>
            <a:r>
              <a:rPr lang="en-US" sz="1400" dirty="0" smtClean="0"/>
              <a:t>1001</a:t>
            </a:r>
            <a:endParaRPr lang="en-US" sz="1400" dirty="0"/>
          </a:p>
        </p:txBody>
      </p:sp>
      <p:cxnSp>
        <p:nvCxnSpPr>
          <p:cNvPr id="20" name="Straight Connector 19"/>
          <p:cNvCxnSpPr/>
          <p:nvPr/>
        </p:nvCxnSpPr>
        <p:spPr>
          <a:xfrm>
            <a:off x="3048000" y="2817812"/>
            <a:ext cx="2895600" cy="158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514600" y="2664023"/>
            <a:ext cx="609600" cy="307777"/>
          </a:xfrm>
          <a:prstGeom prst="rect">
            <a:avLst/>
          </a:prstGeom>
          <a:noFill/>
        </p:spPr>
        <p:txBody>
          <a:bodyPr wrap="square" rtlCol="0">
            <a:spAutoFit/>
          </a:bodyPr>
          <a:lstStyle/>
          <a:p>
            <a:r>
              <a:rPr lang="en-US" sz="1400" dirty="0" smtClean="0"/>
              <a:t>3001</a:t>
            </a:r>
            <a:endParaRPr lang="en-US" sz="1400" dirty="0"/>
          </a:p>
        </p:txBody>
      </p:sp>
      <p:sp>
        <p:nvSpPr>
          <p:cNvPr id="22" name="TextBox 21"/>
          <p:cNvSpPr txBox="1"/>
          <p:nvPr/>
        </p:nvSpPr>
        <p:spPr>
          <a:xfrm>
            <a:off x="5867400" y="2667000"/>
            <a:ext cx="609600" cy="307777"/>
          </a:xfrm>
          <a:prstGeom prst="rect">
            <a:avLst/>
          </a:prstGeom>
          <a:noFill/>
        </p:spPr>
        <p:txBody>
          <a:bodyPr wrap="square" rtlCol="0">
            <a:spAutoFit/>
          </a:bodyPr>
          <a:lstStyle/>
          <a:p>
            <a:r>
              <a:rPr lang="en-US" sz="1400" dirty="0" smtClean="0"/>
              <a:t>3000</a:t>
            </a:r>
            <a:endParaRPr lang="en-US" sz="1400" dirty="0"/>
          </a:p>
        </p:txBody>
      </p:sp>
      <p:sp>
        <p:nvSpPr>
          <p:cNvPr id="23" name="TextBox 22"/>
          <p:cNvSpPr txBox="1"/>
          <p:nvPr/>
        </p:nvSpPr>
        <p:spPr>
          <a:xfrm>
            <a:off x="4953000" y="2136577"/>
            <a:ext cx="1219200" cy="307777"/>
          </a:xfrm>
          <a:prstGeom prst="rect">
            <a:avLst/>
          </a:prstGeom>
          <a:noFill/>
        </p:spPr>
        <p:txBody>
          <a:bodyPr wrap="square" rtlCol="0">
            <a:spAutoFit/>
          </a:bodyPr>
          <a:lstStyle/>
          <a:p>
            <a:r>
              <a:rPr lang="en-US" sz="1400" dirty="0" smtClean="0"/>
              <a:t>/dev/hda2</a:t>
            </a:r>
            <a:endParaRPr lang="en-US" sz="1400" dirty="0"/>
          </a:p>
        </p:txBody>
      </p:sp>
      <p:sp>
        <p:nvSpPr>
          <p:cNvPr id="24" name="TextBox 23"/>
          <p:cNvSpPr txBox="1"/>
          <p:nvPr/>
        </p:nvSpPr>
        <p:spPr>
          <a:xfrm>
            <a:off x="3124200" y="2133600"/>
            <a:ext cx="1219200" cy="307777"/>
          </a:xfrm>
          <a:prstGeom prst="rect">
            <a:avLst/>
          </a:prstGeom>
          <a:noFill/>
        </p:spPr>
        <p:txBody>
          <a:bodyPr wrap="square" rtlCol="0">
            <a:spAutoFit/>
          </a:bodyPr>
          <a:lstStyle/>
          <a:p>
            <a:r>
              <a:rPr lang="en-US" sz="1400" dirty="0" smtClean="0"/>
              <a:t>Primary</a:t>
            </a:r>
            <a:endParaRPr lang="en-US" sz="1400" dirty="0"/>
          </a:p>
        </p:txBody>
      </p:sp>
      <p:sp>
        <p:nvSpPr>
          <p:cNvPr id="25" name="TextBox 24"/>
          <p:cNvSpPr txBox="1"/>
          <p:nvPr/>
        </p:nvSpPr>
        <p:spPr>
          <a:xfrm>
            <a:off x="3429000" y="2438400"/>
            <a:ext cx="2133600" cy="307777"/>
          </a:xfrm>
          <a:prstGeom prst="rect">
            <a:avLst/>
          </a:prstGeom>
          <a:noFill/>
        </p:spPr>
        <p:txBody>
          <a:bodyPr wrap="square" rtlCol="0">
            <a:spAutoFit/>
          </a:bodyPr>
          <a:lstStyle/>
          <a:p>
            <a:r>
              <a:rPr lang="en-US" sz="1400" dirty="0" smtClean="0"/>
              <a:t>D  Drive  20 </a:t>
            </a:r>
            <a:r>
              <a:rPr lang="en-US" sz="1400" dirty="0" err="1" smtClean="0"/>
              <a:t>gb</a:t>
            </a:r>
            <a:r>
              <a:rPr lang="en-US" sz="1400" dirty="0" smtClean="0"/>
              <a:t> with NTFS</a:t>
            </a:r>
            <a:endParaRPr lang="en-US" sz="1400" dirty="0"/>
          </a:p>
        </p:txBody>
      </p:sp>
      <p:sp>
        <p:nvSpPr>
          <p:cNvPr id="27" name="TextBox 26"/>
          <p:cNvSpPr txBox="1"/>
          <p:nvPr/>
        </p:nvSpPr>
        <p:spPr>
          <a:xfrm>
            <a:off x="5867400" y="3200400"/>
            <a:ext cx="609600" cy="307777"/>
          </a:xfrm>
          <a:prstGeom prst="rect">
            <a:avLst/>
          </a:prstGeom>
          <a:noFill/>
        </p:spPr>
        <p:txBody>
          <a:bodyPr wrap="square" rtlCol="0">
            <a:spAutoFit/>
          </a:bodyPr>
          <a:lstStyle/>
          <a:p>
            <a:r>
              <a:rPr lang="en-US" sz="1400" dirty="0" smtClean="0"/>
              <a:t>4000</a:t>
            </a:r>
            <a:endParaRPr lang="en-US" sz="1400" dirty="0"/>
          </a:p>
        </p:txBody>
      </p:sp>
      <p:cxnSp>
        <p:nvCxnSpPr>
          <p:cNvPr id="28" name="Straight Connector 27"/>
          <p:cNvCxnSpPr/>
          <p:nvPr/>
        </p:nvCxnSpPr>
        <p:spPr>
          <a:xfrm>
            <a:off x="3048000" y="3427412"/>
            <a:ext cx="2895600" cy="158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4953000" y="2746177"/>
            <a:ext cx="1219200" cy="307777"/>
          </a:xfrm>
          <a:prstGeom prst="rect">
            <a:avLst/>
          </a:prstGeom>
          <a:noFill/>
        </p:spPr>
        <p:txBody>
          <a:bodyPr wrap="square" rtlCol="0">
            <a:spAutoFit/>
          </a:bodyPr>
          <a:lstStyle/>
          <a:p>
            <a:r>
              <a:rPr lang="en-US" sz="1400" dirty="0" smtClean="0"/>
              <a:t>/dev/hda3</a:t>
            </a:r>
            <a:endParaRPr lang="en-US" sz="1400" dirty="0"/>
          </a:p>
        </p:txBody>
      </p:sp>
      <p:sp>
        <p:nvSpPr>
          <p:cNvPr id="30" name="TextBox 29"/>
          <p:cNvSpPr txBox="1"/>
          <p:nvPr/>
        </p:nvSpPr>
        <p:spPr>
          <a:xfrm>
            <a:off x="3124200" y="2743200"/>
            <a:ext cx="1752600" cy="307777"/>
          </a:xfrm>
          <a:prstGeom prst="rect">
            <a:avLst/>
          </a:prstGeom>
          <a:noFill/>
        </p:spPr>
        <p:txBody>
          <a:bodyPr wrap="square" rtlCol="0">
            <a:spAutoFit/>
          </a:bodyPr>
          <a:lstStyle/>
          <a:p>
            <a:r>
              <a:rPr lang="en-US" sz="1400" dirty="0" smtClean="0"/>
              <a:t>Primary             Linux</a:t>
            </a:r>
            <a:endParaRPr lang="en-US" sz="1400" dirty="0"/>
          </a:p>
        </p:txBody>
      </p:sp>
      <p:sp>
        <p:nvSpPr>
          <p:cNvPr id="31" name="TextBox 30"/>
          <p:cNvSpPr txBox="1"/>
          <p:nvPr/>
        </p:nvSpPr>
        <p:spPr>
          <a:xfrm>
            <a:off x="3429000" y="3048000"/>
            <a:ext cx="1981200" cy="307777"/>
          </a:xfrm>
          <a:prstGeom prst="rect">
            <a:avLst/>
          </a:prstGeom>
          <a:noFill/>
        </p:spPr>
        <p:txBody>
          <a:bodyPr wrap="square" rtlCol="0">
            <a:spAutoFit/>
          </a:bodyPr>
          <a:lstStyle/>
          <a:p>
            <a:r>
              <a:rPr lang="en-US" sz="1400" dirty="0" smtClean="0"/>
              <a:t>/    10 </a:t>
            </a:r>
            <a:r>
              <a:rPr lang="en-US" sz="1400" dirty="0" err="1" smtClean="0"/>
              <a:t>gb</a:t>
            </a:r>
            <a:r>
              <a:rPr lang="en-US" sz="1400" dirty="0" smtClean="0"/>
              <a:t> with EXT3</a:t>
            </a:r>
            <a:endParaRPr lang="en-US" sz="1400" dirty="0"/>
          </a:p>
        </p:txBody>
      </p:sp>
      <p:sp>
        <p:nvSpPr>
          <p:cNvPr id="32" name="Rectangle 31"/>
          <p:cNvSpPr/>
          <p:nvPr/>
        </p:nvSpPr>
        <p:spPr>
          <a:xfrm>
            <a:off x="2514600" y="3429000"/>
            <a:ext cx="4038600" cy="1905000"/>
          </a:xfrm>
          <a:prstGeom prst="rect">
            <a:avLst/>
          </a:prstGeom>
          <a:noFill/>
          <a:ln>
            <a:solidFill>
              <a:schemeClr val="accent1">
                <a:shade val="50000"/>
                <a:alpha val="87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6553200" y="5105400"/>
            <a:ext cx="2057400" cy="307777"/>
          </a:xfrm>
          <a:prstGeom prst="rect">
            <a:avLst/>
          </a:prstGeom>
          <a:noFill/>
        </p:spPr>
        <p:txBody>
          <a:bodyPr wrap="square" rtlCol="0">
            <a:spAutoFit/>
          </a:bodyPr>
          <a:lstStyle/>
          <a:p>
            <a:r>
              <a:rPr lang="en-US" sz="1400" dirty="0" smtClean="0"/>
              <a:t>8000</a:t>
            </a:r>
            <a:endParaRPr lang="en-US" sz="1400" dirty="0"/>
          </a:p>
        </p:txBody>
      </p:sp>
      <p:sp>
        <p:nvSpPr>
          <p:cNvPr id="36" name="TextBox 35"/>
          <p:cNvSpPr txBox="1"/>
          <p:nvPr/>
        </p:nvSpPr>
        <p:spPr>
          <a:xfrm>
            <a:off x="2514600" y="3426023"/>
            <a:ext cx="609600" cy="307777"/>
          </a:xfrm>
          <a:prstGeom prst="rect">
            <a:avLst/>
          </a:prstGeom>
          <a:noFill/>
        </p:spPr>
        <p:txBody>
          <a:bodyPr wrap="square" rtlCol="0">
            <a:spAutoFit/>
          </a:bodyPr>
          <a:lstStyle/>
          <a:p>
            <a:r>
              <a:rPr lang="en-US" sz="1400" dirty="0" smtClean="0"/>
              <a:t>4001</a:t>
            </a:r>
            <a:endParaRPr lang="en-US" sz="1400" dirty="0"/>
          </a:p>
        </p:txBody>
      </p:sp>
      <p:cxnSp>
        <p:nvCxnSpPr>
          <p:cNvPr id="37" name="Straight Connector 36"/>
          <p:cNvCxnSpPr/>
          <p:nvPr/>
        </p:nvCxnSpPr>
        <p:spPr>
          <a:xfrm>
            <a:off x="3048000" y="4037012"/>
            <a:ext cx="2895600" cy="158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1981200" y="3276600"/>
            <a:ext cx="609600" cy="307777"/>
          </a:xfrm>
          <a:prstGeom prst="rect">
            <a:avLst/>
          </a:prstGeom>
          <a:noFill/>
        </p:spPr>
        <p:txBody>
          <a:bodyPr wrap="square" rtlCol="0">
            <a:spAutoFit/>
          </a:bodyPr>
          <a:lstStyle/>
          <a:p>
            <a:r>
              <a:rPr lang="en-US" sz="1400" dirty="0" smtClean="0"/>
              <a:t>4001</a:t>
            </a:r>
            <a:endParaRPr lang="en-US" sz="1400" dirty="0"/>
          </a:p>
        </p:txBody>
      </p:sp>
      <p:sp>
        <p:nvSpPr>
          <p:cNvPr id="39" name="TextBox 38"/>
          <p:cNvSpPr txBox="1"/>
          <p:nvPr/>
        </p:nvSpPr>
        <p:spPr>
          <a:xfrm>
            <a:off x="4953000" y="3426023"/>
            <a:ext cx="1219200" cy="307777"/>
          </a:xfrm>
          <a:prstGeom prst="rect">
            <a:avLst/>
          </a:prstGeom>
          <a:noFill/>
        </p:spPr>
        <p:txBody>
          <a:bodyPr wrap="square" rtlCol="0">
            <a:spAutoFit/>
          </a:bodyPr>
          <a:lstStyle/>
          <a:p>
            <a:r>
              <a:rPr lang="en-US" sz="1400" dirty="0" smtClean="0"/>
              <a:t>/dev/hda5</a:t>
            </a:r>
            <a:endParaRPr lang="en-US" sz="1400" dirty="0"/>
          </a:p>
        </p:txBody>
      </p:sp>
      <p:sp>
        <p:nvSpPr>
          <p:cNvPr id="40" name="TextBox 39"/>
          <p:cNvSpPr txBox="1"/>
          <p:nvPr/>
        </p:nvSpPr>
        <p:spPr>
          <a:xfrm>
            <a:off x="6553200" y="3823157"/>
            <a:ext cx="1219200" cy="307777"/>
          </a:xfrm>
          <a:prstGeom prst="rect">
            <a:avLst/>
          </a:prstGeom>
          <a:noFill/>
        </p:spPr>
        <p:txBody>
          <a:bodyPr wrap="square" rtlCol="0">
            <a:spAutoFit/>
          </a:bodyPr>
          <a:lstStyle/>
          <a:p>
            <a:r>
              <a:rPr lang="en-US" sz="1400" dirty="0" smtClean="0"/>
              <a:t>/dev/hda4</a:t>
            </a:r>
            <a:endParaRPr lang="en-US" sz="1400" dirty="0"/>
          </a:p>
        </p:txBody>
      </p:sp>
      <p:sp>
        <p:nvSpPr>
          <p:cNvPr id="41" name="TextBox 40"/>
          <p:cNvSpPr txBox="1"/>
          <p:nvPr/>
        </p:nvSpPr>
        <p:spPr>
          <a:xfrm>
            <a:off x="6553200" y="4038600"/>
            <a:ext cx="1219200" cy="523220"/>
          </a:xfrm>
          <a:prstGeom prst="rect">
            <a:avLst/>
          </a:prstGeom>
          <a:noFill/>
        </p:spPr>
        <p:txBody>
          <a:bodyPr wrap="square" rtlCol="0">
            <a:spAutoFit/>
          </a:bodyPr>
          <a:lstStyle/>
          <a:p>
            <a:r>
              <a:rPr lang="en-US" sz="1400" dirty="0" smtClean="0"/>
              <a:t>Extended Partition</a:t>
            </a:r>
            <a:endParaRPr lang="en-US" sz="1400" dirty="0"/>
          </a:p>
        </p:txBody>
      </p:sp>
      <p:sp>
        <p:nvSpPr>
          <p:cNvPr id="46" name="TextBox 45"/>
          <p:cNvSpPr txBox="1"/>
          <p:nvPr/>
        </p:nvSpPr>
        <p:spPr>
          <a:xfrm>
            <a:off x="3124200" y="3426023"/>
            <a:ext cx="1981200" cy="307777"/>
          </a:xfrm>
          <a:prstGeom prst="rect">
            <a:avLst/>
          </a:prstGeom>
          <a:noFill/>
        </p:spPr>
        <p:txBody>
          <a:bodyPr wrap="square" rtlCol="0">
            <a:spAutoFit/>
          </a:bodyPr>
          <a:lstStyle/>
          <a:p>
            <a:r>
              <a:rPr lang="en-US" sz="1400" dirty="0" smtClean="0"/>
              <a:t>Logical               Swap</a:t>
            </a:r>
            <a:endParaRPr lang="en-US" sz="1400" dirty="0"/>
          </a:p>
        </p:txBody>
      </p:sp>
      <p:sp>
        <p:nvSpPr>
          <p:cNvPr id="47" name="TextBox 46"/>
          <p:cNvSpPr txBox="1"/>
          <p:nvPr/>
        </p:nvSpPr>
        <p:spPr>
          <a:xfrm>
            <a:off x="3200400" y="3730823"/>
            <a:ext cx="2667000" cy="307777"/>
          </a:xfrm>
          <a:prstGeom prst="rect">
            <a:avLst/>
          </a:prstGeom>
          <a:noFill/>
        </p:spPr>
        <p:txBody>
          <a:bodyPr wrap="square" rtlCol="0">
            <a:spAutoFit/>
          </a:bodyPr>
          <a:lstStyle/>
          <a:p>
            <a:r>
              <a:rPr lang="en-US" sz="1400" dirty="0" smtClean="0"/>
              <a:t>2 GB twice of RAM  with swap FS</a:t>
            </a:r>
            <a:endParaRPr lang="en-US" sz="1400" dirty="0"/>
          </a:p>
        </p:txBody>
      </p:sp>
      <p:sp>
        <p:nvSpPr>
          <p:cNvPr id="48" name="TextBox 47"/>
          <p:cNvSpPr txBox="1"/>
          <p:nvPr/>
        </p:nvSpPr>
        <p:spPr>
          <a:xfrm>
            <a:off x="5867400" y="3883223"/>
            <a:ext cx="609600" cy="307777"/>
          </a:xfrm>
          <a:prstGeom prst="rect">
            <a:avLst/>
          </a:prstGeom>
          <a:noFill/>
        </p:spPr>
        <p:txBody>
          <a:bodyPr wrap="square" rtlCol="0">
            <a:spAutoFit/>
          </a:bodyPr>
          <a:lstStyle/>
          <a:p>
            <a:r>
              <a:rPr lang="en-US" sz="1400" dirty="0" smtClean="0"/>
              <a:t>4200</a:t>
            </a:r>
            <a:endParaRPr lang="en-US" sz="1400" dirty="0"/>
          </a:p>
        </p:txBody>
      </p:sp>
      <p:sp>
        <p:nvSpPr>
          <p:cNvPr id="49" name="TextBox 48"/>
          <p:cNvSpPr txBox="1"/>
          <p:nvPr/>
        </p:nvSpPr>
        <p:spPr>
          <a:xfrm>
            <a:off x="2514600" y="3886200"/>
            <a:ext cx="609600" cy="307777"/>
          </a:xfrm>
          <a:prstGeom prst="rect">
            <a:avLst/>
          </a:prstGeom>
          <a:noFill/>
        </p:spPr>
        <p:txBody>
          <a:bodyPr wrap="square" rtlCol="0">
            <a:spAutoFit/>
          </a:bodyPr>
          <a:lstStyle/>
          <a:p>
            <a:r>
              <a:rPr lang="en-US" sz="1400" dirty="0" smtClean="0"/>
              <a:t>4201</a:t>
            </a:r>
            <a:endParaRPr lang="en-US" sz="1400" dirty="0"/>
          </a:p>
        </p:txBody>
      </p:sp>
      <p:cxnSp>
        <p:nvCxnSpPr>
          <p:cNvPr id="50" name="Straight Connector 49"/>
          <p:cNvCxnSpPr/>
          <p:nvPr/>
        </p:nvCxnSpPr>
        <p:spPr>
          <a:xfrm>
            <a:off x="3048000" y="4646612"/>
            <a:ext cx="2895600" cy="158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4953000" y="4035623"/>
            <a:ext cx="1219200" cy="307777"/>
          </a:xfrm>
          <a:prstGeom prst="rect">
            <a:avLst/>
          </a:prstGeom>
          <a:noFill/>
        </p:spPr>
        <p:txBody>
          <a:bodyPr wrap="square" rtlCol="0">
            <a:spAutoFit/>
          </a:bodyPr>
          <a:lstStyle/>
          <a:p>
            <a:r>
              <a:rPr lang="en-US" sz="1400" dirty="0" smtClean="0"/>
              <a:t>/dev/hda6</a:t>
            </a:r>
            <a:endParaRPr lang="en-US" sz="1400" dirty="0"/>
          </a:p>
        </p:txBody>
      </p:sp>
      <p:sp>
        <p:nvSpPr>
          <p:cNvPr id="52" name="TextBox 51"/>
          <p:cNvSpPr txBox="1"/>
          <p:nvPr/>
        </p:nvSpPr>
        <p:spPr>
          <a:xfrm>
            <a:off x="3124200" y="4035623"/>
            <a:ext cx="1981200" cy="307777"/>
          </a:xfrm>
          <a:prstGeom prst="rect">
            <a:avLst/>
          </a:prstGeom>
          <a:noFill/>
        </p:spPr>
        <p:txBody>
          <a:bodyPr wrap="square" rtlCol="0">
            <a:spAutoFit/>
          </a:bodyPr>
          <a:lstStyle/>
          <a:p>
            <a:r>
              <a:rPr lang="en-US" sz="1400" dirty="0" smtClean="0"/>
              <a:t>Logical  </a:t>
            </a:r>
            <a:endParaRPr lang="en-US" sz="1400" dirty="0"/>
          </a:p>
        </p:txBody>
      </p:sp>
      <p:sp>
        <p:nvSpPr>
          <p:cNvPr id="54" name="TextBox 53"/>
          <p:cNvSpPr txBox="1"/>
          <p:nvPr/>
        </p:nvSpPr>
        <p:spPr>
          <a:xfrm>
            <a:off x="3429000" y="4267200"/>
            <a:ext cx="1981200" cy="307777"/>
          </a:xfrm>
          <a:prstGeom prst="rect">
            <a:avLst/>
          </a:prstGeom>
          <a:noFill/>
        </p:spPr>
        <p:txBody>
          <a:bodyPr wrap="square" rtlCol="0">
            <a:spAutoFit/>
          </a:bodyPr>
          <a:lstStyle/>
          <a:p>
            <a:r>
              <a:rPr lang="en-US" sz="1400" dirty="0" smtClean="0"/>
              <a:t>/data   18 </a:t>
            </a:r>
            <a:r>
              <a:rPr lang="en-US" sz="1400" dirty="0" err="1" smtClean="0"/>
              <a:t>gb</a:t>
            </a:r>
            <a:r>
              <a:rPr lang="en-US" sz="1400" dirty="0" smtClean="0"/>
              <a:t> with EXT3</a:t>
            </a:r>
            <a:endParaRPr lang="en-US" sz="1400" dirty="0"/>
          </a:p>
        </p:txBody>
      </p:sp>
      <p:sp>
        <p:nvSpPr>
          <p:cNvPr id="56" name="TextBox 55"/>
          <p:cNvSpPr txBox="1"/>
          <p:nvPr/>
        </p:nvSpPr>
        <p:spPr>
          <a:xfrm>
            <a:off x="2514600" y="4492823"/>
            <a:ext cx="609600" cy="307777"/>
          </a:xfrm>
          <a:prstGeom prst="rect">
            <a:avLst/>
          </a:prstGeom>
          <a:noFill/>
        </p:spPr>
        <p:txBody>
          <a:bodyPr wrap="square" rtlCol="0">
            <a:spAutoFit/>
          </a:bodyPr>
          <a:lstStyle/>
          <a:p>
            <a:r>
              <a:rPr lang="en-US" sz="1400" dirty="0" smtClean="0"/>
              <a:t>6001</a:t>
            </a:r>
            <a:endParaRPr lang="en-US" sz="1400" dirty="0"/>
          </a:p>
        </p:txBody>
      </p:sp>
      <p:sp>
        <p:nvSpPr>
          <p:cNvPr id="57" name="TextBox 56"/>
          <p:cNvSpPr txBox="1"/>
          <p:nvPr/>
        </p:nvSpPr>
        <p:spPr>
          <a:xfrm>
            <a:off x="5867400" y="4495800"/>
            <a:ext cx="609600" cy="307777"/>
          </a:xfrm>
          <a:prstGeom prst="rect">
            <a:avLst/>
          </a:prstGeom>
          <a:noFill/>
        </p:spPr>
        <p:txBody>
          <a:bodyPr wrap="square" rtlCol="0">
            <a:spAutoFit/>
          </a:bodyPr>
          <a:lstStyle/>
          <a:p>
            <a:r>
              <a:rPr lang="en-US" sz="1400" dirty="0" smtClean="0"/>
              <a:t>6000</a:t>
            </a:r>
            <a:endParaRPr lang="en-US" sz="1400" dirty="0"/>
          </a:p>
        </p:txBody>
      </p:sp>
      <p:sp>
        <p:nvSpPr>
          <p:cNvPr id="58" name="TextBox 57"/>
          <p:cNvSpPr txBox="1"/>
          <p:nvPr/>
        </p:nvSpPr>
        <p:spPr>
          <a:xfrm>
            <a:off x="5867400" y="5102423"/>
            <a:ext cx="609600" cy="307777"/>
          </a:xfrm>
          <a:prstGeom prst="rect">
            <a:avLst/>
          </a:prstGeom>
          <a:noFill/>
        </p:spPr>
        <p:txBody>
          <a:bodyPr wrap="square" rtlCol="0">
            <a:spAutoFit/>
          </a:bodyPr>
          <a:lstStyle/>
          <a:p>
            <a:r>
              <a:rPr lang="en-US" sz="1400" dirty="0" smtClean="0"/>
              <a:t>8000</a:t>
            </a:r>
            <a:endParaRPr lang="en-US" sz="1400" dirty="0"/>
          </a:p>
        </p:txBody>
      </p:sp>
      <p:sp>
        <p:nvSpPr>
          <p:cNvPr id="59" name="TextBox 58"/>
          <p:cNvSpPr txBox="1"/>
          <p:nvPr/>
        </p:nvSpPr>
        <p:spPr>
          <a:xfrm>
            <a:off x="4953000" y="4645223"/>
            <a:ext cx="1219200" cy="307777"/>
          </a:xfrm>
          <a:prstGeom prst="rect">
            <a:avLst/>
          </a:prstGeom>
          <a:noFill/>
        </p:spPr>
        <p:txBody>
          <a:bodyPr wrap="square" rtlCol="0">
            <a:spAutoFit/>
          </a:bodyPr>
          <a:lstStyle/>
          <a:p>
            <a:r>
              <a:rPr lang="en-US" sz="1400" dirty="0" smtClean="0"/>
              <a:t>/dev/hda7</a:t>
            </a:r>
            <a:endParaRPr lang="en-US" sz="1400" dirty="0"/>
          </a:p>
        </p:txBody>
      </p:sp>
      <p:sp>
        <p:nvSpPr>
          <p:cNvPr id="60" name="TextBox 59"/>
          <p:cNvSpPr txBox="1"/>
          <p:nvPr/>
        </p:nvSpPr>
        <p:spPr>
          <a:xfrm>
            <a:off x="3124200" y="4645223"/>
            <a:ext cx="1981200" cy="307777"/>
          </a:xfrm>
          <a:prstGeom prst="rect">
            <a:avLst/>
          </a:prstGeom>
          <a:noFill/>
        </p:spPr>
        <p:txBody>
          <a:bodyPr wrap="square" rtlCol="0">
            <a:spAutoFit/>
          </a:bodyPr>
          <a:lstStyle/>
          <a:p>
            <a:r>
              <a:rPr lang="en-US" sz="1400" dirty="0" smtClean="0"/>
              <a:t>Logical  </a:t>
            </a:r>
            <a:endParaRPr lang="en-US" sz="1400" dirty="0"/>
          </a:p>
        </p:txBody>
      </p:sp>
      <p:sp>
        <p:nvSpPr>
          <p:cNvPr id="63" name="TextBox 62"/>
          <p:cNvSpPr txBox="1"/>
          <p:nvPr/>
        </p:nvSpPr>
        <p:spPr>
          <a:xfrm>
            <a:off x="3429000" y="4950023"/>
            <a:ext cx="2133600" cy="307777"/>
          </a:xfrm>
          <a:prstGeom prst="rect">
            <a:avLst/>
          </a:prstGeom>
          <a:noFill/>
        </p:spPr>
        <p:txBody>
          <a:bodyPr wrap="square" rtlCol="0">
            <a:spAutoFit/>
          </a:bodyPr>
          <a:lstStyle/>
          <a:p>
            <a:r>
              <a:rPr lang="en-US" sz="1400" dirty="0" smtClean="0"/>
              <a:t>E  Drive  20 </a:t>
            </a:r>
            <a:r>
              <a:rPr lang="en-US" sz="1400" dirty="0" err="1" smtClean="0"/>
              <a:t>gb</a:t>
            </a:r>
            <a:r>
              <a:rPr lang="en-US" sz="1400" dirty="0" smtClean="0"/>
              <a:t> with FAT32</a:t>
            </a:r>
            <a:endParaRPr lang="en-US" sz="1400" dirty="0"/>
          </a:p>
        </p:txBody>
      </p:sp>
      <p:sp>
        <p:nvSpPr>
          <p:cNvPr id="64" name="TextBox 63"/>
          <p:cNvSpPr txBox="1"/>
          <p:nvPr/>
        </p:nvSpPr>
        <p:spPr>
          <a:xfrm>
            <a:off x="152400" y="1219200"/>
            <a:ext cx="1219200" cy="738664"/>
          </a:xfrm>
          <a:prstGeom prst="rect">
            <a:avLst/>
          </a:prstGeom>
          <a:noFill/>
        </p:spPr>
        <p:txBody>
          <a:bodyPr wrap="square" rtlCol="0">
            <a:spAutoFit/>
          </a:bodyPr>
          <a:lstStyle/>
          <a:p>
            <a:r>
              <a:rPr lang="en-US" sz="1400" dirty="0" smtClean="0"/>
              <a:t>Dual Boot with W2k8 &amp; </a:t>
            </a:r>
            <a:r>
              <a:rPr lang="en-US" sz="1400" dirty="0" err="1" smtClean="0"/>
              <a:t>RedHat</a:t>
            </a:r>
            <a:r>
              <a:rPr lang="en-US" sz="1400" dirty="0" smtClean="0"/>
              <a:t>  Linux</a:t>
            </a:r>
            <a:endParaRPr lang="en-US" sz="1400" dirty="0"/>
          </a:p>
        </p:txBody>
      </p:sp>
      <p:sp>
        <p:nvSpPr>
          <p:cNvPr id="53" name="Slide Number Placeholder 52"/>
          <p:cNvSpPr>
            <a:spLocks noGrp="1"/>
          </p:cNvSpPr>
          <p:nvPr>
            <p:ph type="sldNum" sz="quarter" idx="12"/>
          </p:nvPr>
        </p:nvSpPr>
        <p:spPr/>
        <p:txBody>
          <a:bodyPr/>
          <a:lstStyle/>
          <a:p>
            <a:fld id="{7278E106-62EC-41F2-90B3-FDFD6CA56EC6}" type="slidenum">
              <a:rPr lang="en-US" smtClean="0"/>
              <a:pPr/>
              <a:t>22</a:t>
            </a:fld>
            <a:endParaRPr lang="en-US" dirty="0"/>
          </a:p>
        </p:txBody>
      </p:sp>
      <p:sp>
        <p:nvSpPr>
          <p:cNvPr id="61" name="Footer Placeholder 60"/>
          <p:cNvSpPr>
            <a:spLocks noGrp="1"/>
          </p:cNvSpPr>
          <p:nvPr>
            <p:ph type="ftr" sz="quarter" idx="11"/>
          </p:nvPr>
        </p:nvSpPr>
        <p:spPr/>
        <p:txBody>
          <a:bodyPr/>
          <a:lstStyle/>
          <a:p>
            <a:r>
              <a:rPr lang="en-US" dirty="0" smtClean="0"/>
              <a:t>SONI COMPUTER CLASSES</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extBox 62"/>
          <p:cNvSpPr txBox="1"/>
          <p:nvPr/>
        </p:nvSpPr>
        <p:spPr>
          <a:xfrm rot="-1620000">
            <a:off x="2345776" y="2844596"/>
            <a:ext cx="4648200" cy="1323439"/>
          </a:xfrm>
          <a:prstGeom prst="rect">
            <a:avLst/>
          </a:prstGeom>
          <a:noFill/>
          <a:effectLst>
            <a:outerShdw sx="156000" sy="156000" rotWithShape="0">
              <a:schemeClr val="bg2">
                <a:lumMod val="90000"/>
                <a:alpha val="27000"/>
              </a:schemeClr>
            </a:outerShdw>
          </a:effectLst>
        </p:spPr>
        <p:txBody>
          <a:bodyPr wrap="square" rtlCol="0">
            <a:spAutoFit/>
          </a:bodyPr>
          <a:lstStyle/>
          <a:p>
            <a:r>
              <a:rPr lang="en-US" sz="4000" dirty="0" smtClean="0">
                <a:solidFill>
                  <a:srgbClr val="FDE1BF"/>
                </a:solidFill>
              </a:rPr>
              <a:t> Ravi Kant </a:t>
            </a:r>
            <a:r>
              <a:rPr lang="en-US" sz="4000" dirty="0" err="1" smtClean="0">
                <a:solidFill>
                  <a:srgbClr val="FDE1BF"/>
                </a:solidFill>
              </a:rPr>
              <a:t>Soni</a:t>
            </a:r>
            <a:r>
              <a:rPr lang="en-US" sz="4000" dirty="0" smtClean="0">
                <a:solidFill>
                  <a:srgbClr val="FDE1BF"/>
                </a:solidFill>
              </a:rPr>
              <a:t> +918269000074</a:t>
            </a:r>
            <a:endParaRPr lang="en-US" sz="4000" dirty="0">
              <a:solidFill>
                <a:srgbClr val="FDE1BF"/>
              </a:solidFill>
            </a:endParaRPr>
          </a:p>
        </p:txBody>
      </p:sp>
      <p:sp>
        <p:nvSpPr>
          <p:cNvPr id="4" name="Rectangle 3"/>
          <p:cNvSpPr/>
          <p:nvPr/>
        </p:nvSpPr>
        <p:spPr>
          <a:xfrm>
            <a:off x="3048000" y="1550775"/>
            <a:ext cx="2895600" cy="3707025"/>
          </a:xfrm>
          <a:prstGeom prst="rect">
            <a:avLst/>
          </a:prstGeom>
          <a:noFill/>
          <a:ln>
            <a:solidFill>
              <a:schemeClr val="accent1">
                <a:shade val="50000"/>
                <a:alpha val="87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3048000" y="2180411"/>
            <a:ext cx="2895600" cy="158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0" y="0"/>
            <a:ext cx="9144000" cy="5334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7" name="Picture 6" descr="images1.jpg"/>
          <p:cNvPicPr>
            <a:picLocks noChangeAspect="1"/>
          </p:cNvPicPr>
          <p:nvPr/>
        </p:nvPicPr>
        <p:blipFill>
          <a:blip r:embed="rId2"/>
          <a:stretch>
            <a:fillRect/>
          </a:stretch>
        </p:blipFill>
        <p:spPr>
          <a:xfrm>
            <a:off x="1" y="-38100"/>
            <a:ext cx="617714" cy="571500"/>
          </a:xfrm>
          <a:prstGeom prst="rect">
            <a:avLst/>
          </a:prstGeom>
        </p:spPr>
      </p:pic>
      <p:sp>
        <p:nvSpPr>
          <p:cNvPr id="8" name="Rectangle 7"/>
          <p:cNvSpPr/>
          <p:nvPr/>
        </p:nvSpPr>
        <p:spPr>
          <a:xfrm>
            <a:off x="0" y="6324600"/>
            <a:ext cx="9144000" cy="5334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9" name="TextBox 8"/>
          <p:cNvSpPr txBox="1"/>
          <p:nvPr/>
        </p:nvSpPr>
        <p:spPr>
          <a:xfrm>
            <a:off x="5257800" y="6488668"/>
            <a:ext cx="4343400" cy="369332"/>
          </a:xfrm>
          <a:prstGeom prst="rect">
            <a:avLst/>
          </a:prstGeom>
          <a:noFill/>
        </p:spPr>
        <p:txBody>
          <a:bodyPr wrap="square" rtlCol="0">
            <a:spAutoFit/>
          </a:bodyPr>
          <a:lstStyle/>
          <a:p>
            <a:r>
              <a:rPr lang="en-US" dirty="0" smtClean="0"/>
              <a:t> Ravi Kant </a:t>
            </a:r>
            <a:r>
              <a:rPr lang="en-US" dirty="0" err="1" smtClean="0"/>
              <a:t>Soni</a:t>
            </a:r>
            <a:r>
              <a:rPr lang="en-US" dirty="0" smtClean="0"/>
              <a:t> +918269000074</a:t>
            </a:r>
            <a:endParaRPr lang="en-US" dirty="0"/>
          </a:p>
        </p:txBody>
      </p:sp>
      <p:sp>
        <p:nvSpPr>
          <p:cNvPr id="10" name="TextBox 9"/>
          <p:cNvSpPr txBox="1"/>
          <p:nvPr/>
        </p:nvSpPr>
        <p:spPr>
          <a:xfrm>
            <a:off x="2209800" y="1219200"/>
            <a:ext cx="1219200" cy="276999"/>
          </a:xfrm>
          <a:prstGeom prst="rect">
            <a:avLst/>
          </a:prstGeom>
          <a:noFill/>
        </p:spPr>
        <p:txBody>
          <a:bodyPr wrap="square" rtlCol="0">
            <a:spAutoFit/>
          </a:bodyPr>
          <a:lstStyle/>
          <a:p>
            <a:r>
              <a:rPr lang="en-US" sz="1200" dirty="0" smtClean="0"/>
              <a:t>Start </a:t>
            </a:r>
            <a:r>
              <a:rPr lang="en-US" sz="1200" dirty="0" err="1" smtClean="0"/>
              <a:t>Cyl</a:t>
            </a:r>
            <a:endParaRPr lang="en-US" sz="1200" dirty="0"/>
          </a:p>
        </p:txBody>
      </p:sp>
      <p:sp>
        <p:nvSpPr>
          <p:cNvPr id="11" name="TextBox 10"/>
          <p:cNvSpPr txBox="1"/>
          <p:nvPr/>
        </p:nvSpPr>
        <p:spPr>
          <a:xfrm>
            <a:off x="5943600" y="5562600"/>
            <a:ext cx="1219200" cy="276999"/>
          </a:xfrm>
          <a:prstGeom prst="rect">
            <a:avLst/>
          </a:prstGeom>
          <a:noFill/>
        </p:spPr>
        <p:txBody>
          <a:bodyPr wrap="square" rtlCol="0">
            <a:spAutoFit/>
          </a:bodyPr>
          <a:lstStyle/>
          <a:p>
            <a:r>
              <a:rPr lang="en-US" sz="1200" dirty="0" smtClean="0"/>
              <a:t>End </a:t>
            </a:r>
            <a:r>
              <a:rPr lang="en-US" sz="1200" dirty="0" err="1" smtClean="0"/>
              <a:t>Cyl</a:t>
            </a:r>
            <a:endParaRPr lang="en-US" sz="1200" dirty="0"/>
          </a:p>
        </p:txBody>
      </p:sp>
      <p:sp>
        <p:nvSpPr>
          <p:cNvPr id="12" name="TextBox 11"/>
          <p:cNvSpPr txBox="1"/>
          <p:nvPr/>
        </p:nvSpPr>
        <p:spPr>
          <a:xfrm>
            <a:off x="2743200" y="1343799"/>
            <a:ext cx="228600" cy="307777"/>
          </a:xfrm>
          <a:prstGeom prst="rect">
            <a:avLst/>
          </a:prstGeom>
          <a:noFill/>
        </p:spPr>
        <p:txBody>
          <a:bodyPr wrap="square" rtlCol="0">
            <a:spAutoFit/>
          </a:bodyPr>
          <a:lstStyle/>
          <a:p>
            <a:r>
              <a:rPr lang="en-US" sz="1400" dirty="0" smtClean="0"/>
              <a:t>1</a:t>
            </a:r>
            <a:endParaRPr lang="en-US" sz="1400" dirty="0"/>
          </a:p>
        </p:txBody>
      </p:sp>
      <p:sp>
        <p:nvSpPr>
          <p:cNvPr id="13" name="TextBox 12"/>
          <p:cNvSpPr txBox="1"/>
          <p:nvPr/>
        </p:nvSpPr>
        <p:spPr>
          <a:xfrm>
            <a:off x="3124200" y="685800"/>
            <a:ext cx="2743200" cy="400110"/>
          </a:xfrm>
          <a:prstGeom prst="rect">
            <a:avLst/>
          </a:prstGeom>
          <a:noFill/>
        </p:spPr>
        <p:txBody>
          <a:bodyPr wrap="square" rtlCol="0">
            <a:spAutoFit/>
          </a:bodyPr>
          <a:lstStyle/>
          <a:p>
            <a:r>
              <a:rPr lang="en-US" sz="2000" b="1" dirty="0" smtClean="0"/>
              <a:t>HDD PARTITION TABLE</a:t>
            </a:r>
            <a:endParaRPr lang="en-US" sz="2000" b="1" dirty="0"/>
          </a:p>
        </p:txBody>
      </p:sp>
      <p:sp>
        <p:nvSpPr>
          <p:cNvPr id="14" name="TextBox 13"/>
          <p:cNvSpPr txBox="1"/>
          <p:nvPr/>
        </p:nvSpPr>
        <p:spPr>
          <a:xfrm>
            <a:off x="5867400" y="1978223"/>
            <a:ext cx="609600" cy="307777"/>
          </a:xfrm>
          <a:prstGeom prst="rect">
            <a:avLst/>
          </a:prstGeom>
          <a:noFill/>
        </p:spPr>
        <p:txBody>
          <a:bodyPr wrap="square" rtlCol="0">
            <a:spAutoFit/>
          </a:bodyPr>
          <a:lstStyle/>
          <a:p>
            <a:r>
              <a:rPr lang="en-US" sz="1400" dirty="0" smtClean="0"/>
              <a:t>100</a:t>
            </a:r>
            <a:endParaRPr lang="en-US" sz="1400" dirty="0"/>
          </a:p>
        </p:txBody>
      </p:sp>
      <p:sp>
        <p:nvSpPr>
          <p:cNvPr id="15" name="TextBox 14"/>
          <p:cNvSpPr txBox="1"/>
          <p:nvPr/>
        </p:nvSpPr>
        <p:spPr>
          <a:xfrm>
            <a:off x="5943600" y="5331023"/>
            <a:ext cx="685800" cy="307777"/>
          </a:xfrm>
          <a:prstGeom prst="rect">
            <a:avLst/>
          </a:prstGeom>
          <a:noFill/>
        </p:spPr>
        <p:txBody>
          <a:bodyPr wrap="square" rtlCol="0">
            <a:spAutoFit/>
          </a:bodyPr>
          <a:lstStyle/>
          <a:p>
            <a:r>
              <a:rPr lang="en-US" sz="1400" dirty="0" smtClean="0"/>
              <a:t>8000</a:t>
            </a:r>
            <a:endParaRPr lang="en-US" sz="1400" dirty="0"/>
          </a:p>
        </p:txBody>
      </p:sp>
      <p:sp>
        <p:nvSpPr>
          <p:cNvPr id="16" name="TextBox 15"/>
          <p:cNvSpPr txBox="1"/>
          <p:nvPr/>
        </p:nvSpPr>
        <p:spPr>
          <a:xfrm>
            <a:off x="4953000" y="1524000"/>
            <a:ext cx="1219200" cy="307777"/>
          </a:xfrm>
          <a:prstGeom prst="rect">
            <a:avLst/>
          </a:prstGeom>
          <a:noFill/>
        </p:spPr>
        <p:txBody>
          <a:bodyPr wrap="square" rtlCol="0">
            <a:spAutoFit/>
          </a:bodyPr>
          <a:lstStyle/>
          <a:p>
            <a:r>
              <a:rPr lang="en-US" sz="1400" dirty="0" smtClean="0"/>
              <a:t>/dev/hda1</a:t>
            </a:r>
            <a:endParaRPr lang="en-US" sz="1400" dirty="0"/>
          </a:p>
        </p:txBody>
      </p:sp>
      <p:sp>
        <p:nvSpPr>
          <p:cNvPr id="17" name="TextBox 16"/>
          <p:cNvSpPr txBox="1"/>
          <p:nvPr/>
        </p:nvSpPr>
        <p:spPr>
          <a:xfrm>
            <a:off x="3124200" y="1521023"/>
            <a:ext cx="2133600" cy="307777"/>
          </a:xfrm>
          <a:prstGeom prst="rect">
            <a:avLst/>
          </a:prstGeom>
          <a:noFill/>
        </p:spPr>
        <p:txBody>
          <a:bodyPr wrap="square" rtlCol="0">
            <a:spAutoFit/>
          </a:bodyPr>
          <a:lstStyle/>
          <a:p>
            <a:r>
              <a:rPr lang="en-US" sz="1400" dirty="0" smtClean="0"/>
              <a:t>Primary            Linux</a:t>
            </a:r>
            <a:endParaRPr lang="en-US" sz="1400" dirty="0"/>
          </a:p>
        </p:txBody>
      </p:sp>
      <p:sp>
        <p:nvSpPr>
          <p:cNvPr id="19" name="TextBox 18"/>
          <p:cNvSpPr txBox="1"/>
          <p:nvPr/>
        </p:nvSpPr>
        <p:spPr>
          <a:xfrm>
            <a:off x="2514600" y="1981200"/>
            <a:ext cx="609600" cy="307777"/>
          </a:xfrm>
          <a:prstGeom prst="rect">
            <a:avLst/>
          </a:prstGeom>
          <a:noFill/>
        </p:spPr>
        <p:txBody>
          <a:bodyPr wrap="square" rtlCol="0">
            <a:spAutoFit/>
          </a:bodyPr>
          <a:lstStyle/>
          <a:p>
            <a:r>
              <a:rPr lang="en-US" sz="1400" dirty="0" smtClean="0"/>
              <a:t>  101</a:t>
            </a:r>
            <a:endParaRPr lang="en-US" sz="1400" dirty="0"/>
          </a:p>
        </p:txBody>
      </p:sp>
      <p:cxnSp>
        <p:nvCxnSpPr>
          <p:cNvPr id="20" name="Straight Connector 19"/>
          <p:cNvCxnSpPr/>
          <p:nvPr/>
        </p:nvCxnSpPr>
        <p:spPr>
          <a:xfrm>
            <a:off x="3048000" y="2817812"/>
            <a:ext cx="2895600" cy="158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514600" y="2664023"/>
            <a:ext cx="609600" cy="307777"/>
          </a:xfrm>
          <a:prstGeom prst="rect">
            <a:avLst/>
          </a:prstGeom>
          <a:noFill/>
        </p:spPr>
        <p:txBody>
          <a:bodyPr wrap="square" rtlCol="0">
            <a:spAutoFit/>
          </a:bodyPr>
          <a:lstStyle/>
          <a:p>
            <a:r>
              <a:rPr lang="en-US" sz="1400" dirty="0" smtClean="0"/>
              <a:t>2101</a:t>
            </a:r>
            <a:endParaRPr lang="en-US" sz="1400" dirty="0"/>
          </a:p>
        </p:txBody>
      </p:sp>
      <p:sp>
        <p:nvSpPr>
          <p:cNvPr id="22" name="TextBox 21"/>
          <p:cNvSpPr txBox="1"/>
          <p:nvPr/>
        </p:nvSpPr>
        <p:spPr>
          <a:xfrm>
            <a:off x="5867400" y="2667000"/>
            <a:ext cx="609600" cy="307777"/>
          </a:xfrm>
          <a:prstGeom prst="rect">
            <a:avLst/>
          </a:prstGeom>
          <a:noFill/>
        </p:spPr>
        <p:txBody>
          <a:bodyPr wrap="square" rtlCol="0">
            <a:spAutoFit/>
          </a:bodyPr>
          <a:lstStyle/>
          <a:p>
            <a:r>
              <a:rPr lang="en-US" sz="1400" dirty="0" smtClean="0"/>
              <a:t>2100</a:t>
            </a:r>
            <a:endParaRPr lang="en-US" sz="1400" dirty="0"/>
          </a:p>
        </p:txBody>
      </p:sp>
      <p:sp>
        <p:nvSpPr>
          <p:cNvPr id="23" name="TextBox 22"/>
          <p:cNvSpPr txBox="1"/>
          <p:nvPr/>
        </p:nvSpPr>
        <p:spPr>
          <a:xfrm>
            <a:off x="4953000" y="2136577"/>
            <a:ext cx="1219200" cy="307777"/>
          </a:xfrm>
          <a:prstGeom prst="rect">
            <a:avLst/>
          </a:prstGeom>
          <a:noFill/>
        </p:spPr>
        <p:txBody>
          <a:bodyPr wrap="square" rtlCol="0">
            <a:spAutoFit/>
          </a:bodyPr>
          <a:lstStyle/>
          <a:p>
            <a:r>
              <a:rPr lang="en-US" sz="1400" dirty="0" smtClean="0"/>
              <a:t>/dev/hda2</a:t>
            </a:r>
            <a:endParaRPr lang="en-US" sz="1400" dirty="0"/>
          </a:p>
        </p:txBody>
      </p:sp>
      <p:sp>
        <p:nvSpPr>
          <p:cNvPr id="24" name="TextBox 23"/>
          <p:cNvSpPr txBox="1"/>
          <p:nvPr/>
        </p:nvSpPr>
        <p:spPr>
          <a:xfrm>
            <a:off x="3124200" y="2133600"/>
            <a:ext cx="1219200" cy="307777"/>
          </a:xfrm>
          <a:prstGeom prst="rect">
            <a:avLst/>
          </a:prstGeom>
          <a:noFill/>
        </p:spPr>
        <p:txBody>
          <a:bodyPr wrap="square" rtlCol="0">
            <a:spAutoFit/>
          </a:bodyPr>
          <a:lstStyle/>
          <a:p>
            <a:r>
              <a:rPr lang="en-US" sz="1400" dirty="0" smtClean="0"/>
              <a:t>Primary</a:t>
            </a:r>
            <a:endParaRPr lang="en-US" sz="1400" dirty="0"/>
          </a:p>
        </p:txBody>
      </p:sp>
      <p:sp>
        <p:nvSpPr>
          <p:cNvPr id="27" name="TextBox 26"/>
          <p:cNvSpPr txBox="1"/>
          <p:nvPr/>
        </p:nvSpPr>
        <p:spPr>
          <a:xfrm>
            <a:off x="5867400" y="3200400"/>
            <a:ext cx="609600" cy="307777"/>
          </a:xfrm>
          <a:prstGeom prst="rect">
            <a:avLst/>
          </a:prstGeom>
          <a:noFill/>
        </p:spPr>
        <p:txBody>
          <a:bodyPr wrap="square" rtlCol="0">
            <a:spAutoFit/>
          </a:bodyPr>
          <a:lstStyle/>
          <a:p>
            <a:r>
              <a:rPr lang="en-US" sz="1400" dirty="0" smtClean="0"/>
              <a:t>3000</a:t>
            </a:r>
            <a:endParaRPr lang="en-US" sz="1400" dirty="0"/>
          </a:p>
        </p:txBody>
      </p:sp>
      <p:cxnSp>
        <p:nvCxnSpPr>
          <p:cNvPr id="28" name="Straight Connector 27"/>
          <p:cNvCxnSpPr/>
          <p:nvPr/>
        </p:nvCxnSpPr>
        <p:spPr>
          <a:xfrm>
            <a:off x="3048000" y="3427412"/>
            <a:ext cx="2895600" cy="158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4953000" y="2746177"/>
            <a:ext cx="1219200" cy="307777"/>
          </a:xfrm>
          <a:prstGeom prst="rect">
            <a:avLst/>
          </a:prstGeom>
          <a:noFill/>
        </p:spPr>
        <p:txBody>
          <a:bodyPr wrap="square" rtlCol="0">
            <a:spAutoFit/>
          </a:bodyPr>
          <a:lstStyle/>
          <a:p>
            <a:r>
              <a:rPr lang="en-US" sz="1400" dirty="0" smtClean="0"/>
              <a:t>/dev/hda3</a:t>
            </a:r>
            <a:endParaRPr lang="en-US" sz="1400" dirty="0"/>
          </a:p>
        </p:txBody>
      </p:sp>
      <p:sp>
        <p:nvSpPr>
          <p:cNvPr id="30" name="TextBox 29"/>
          <p:cNvSpPr txBox="1"/>
          <p:nvPr/>
        </p:nvSpPr>
        <p:spPr>
          <a:xfrm>
            <a:off x="3124200" y="2743200"/>
            <a:ext cx="1752600" cy="307777"/>
          </a:xfrm>
          <a:prstGeom prst="rect">
            <a:avLst/>
          </a:prstGeom>
          <a:noFill/>
        </p:spPr>
        <p:txBody>
          <a:bodyPr wrap="square" rtlCol="0">
            <a:spAutoFit/>
          </a:bodyPr>
          <a:lstStyle/>
          <a:p>
            <a:r>
              <a:rPr lang="en-US" sz="1400" dirty="0" smtClean="0"/>
              <a:t>Primary             Linux</a:t>
            </a:r>
            <a:endParaRPr lang="en-US" sz="1400" dirty="0"/>
          </a:p>
        </p:txBody>
      </p:sp>
      <p:sp>
        <p:nvSpPr>
          <p:cNvPr id="31" name="TextBox 30"/>
          <p:cNvSpPr txBox="1"/>
          <p:nvPr/>
        </p:nvSpPr>
        <p:spPr>
          <a:xfrm>
            <a:off x="3429000" y="3048000"/>
            <a:ext cx="1981200" cy="307777"/>
          </a:xfrm>
          <a:prstGeom prst="rect">
            <a:avLst/>
          </a:prstGeom>
          <a:noFill/>
        </p:spPr>
        <p:txBody>
          <a:bodyPr wrap="square" rtlCol="0">
            <a:spAutoFit/>
          </a:bodyPr>
          <a:lstStyle/>
          <a:p>
            <a:r>
              <a:rPr lang="en-US" sz="1400" dirty="0" smtClean="0"/>
              <a:t>/home  9 </a:t>
            </a:r>
            <a:r>
              <a:rPr lang="en-US" sz="1400" dirty="0" err="1" smtClean="0"/>
              <a:t>gb</a:t>
            </a:r>
            <a:r>
              <a:rPr lang="en-US" sz="1400" dirty="0" smtClean="0"/>
              <a:t> with EXT3</a:t>
            </a:r>
            <a:endParaRPr lang="en-US" sz="1400" dirty="0"/>
          </a:p>
        </p:txBody>
      </p:sp>
      <p:sp>
        <p:nvSpPr>
          <p:cNvPr id="32" name="Rectangle 31"/>
          <p:cNvSpPr/>
          <p:nvPr/>
        </p:nvSpPr>
        <p:spPr>
          <a:xfrm>
            <a:off x="2514600" y="3429000"/>
            <a:ext cx="4038600" cy="1905000"/>
          </a:xfrm>
          <a:prstGeom prst="rect">
            <a:avLst/>
          </a:prstGeom>
          <a:noFill/>
          <a:ln>
            <a:solidFill>
              <a:schemeClr val="accent1">
                <a:shade val="50000"/>
                <a:alpha val="87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6553200" y="5105400"/>
            <a:ext cx="2057400" cy="307777"/>
          </a:xfrm>
          <a:prstGeom prst="rect">
            <a:avLst/>
          </a:prstGeom>
          <a:noFill/>
        </p:spPr>
        <p:txBody>
          <a:bodyPr wrap="square" rtlCol="0">
            <a:spAutoFit/>
          </a:bodyPr>
          <a:lstStyle/>
          <a:p>
            <a:r>
              <a:rPr lang="en-US" sz="1400" dirty="0" smtClean="0"/>
              <a:t>8000</a:t>
            </a:r>
            <a:endParaRPr lang="en-US" sz="1400" dirty="0"/>
          </a:p>
        </p:txBody>
      </p:sp>
      <p:sp>
        <p:nvSpPr>
          <p:cNvPr id="36" name="TextBox 35"/>
          <p:cNvSpPr txBox="1"/>
          <p:nvPr/>
        </p:nvSpPr>
        <p:spPr>
          <a:xfrm>
            <a:off x="2514600" y="3426023"/>
            <a:ext cx="609600" cy="307777"/>
          </a:xfrm>
          <a:prstGeom prst="rect">
            <a:avLst/>
          </a:prstGeom>
          <a:noFill/>
        </p:spPr>
        <p:txBody>
          <a:bodyPr wrap="square" rtlCol="0">
            <a:spAutoFit/>
          </a:bodyPr>
          <a:lstStyle/>
          <a:p>
            <a:r>
              <a:rPr lang="en-US" sz="1400" dirty="0" smtClean="0"/>
              <a:t>3001</a:t>
            </a:r>
            <a:endParaRPr lang="en-US" sz="1400" dirty="0"/>
          </a:p>
        </p:txBody>
      </p:sp>
      <p:cxnSp>
        <p:nvCxnSpPr>
          <p:cNvPr id="37" name="Straight Connector 36"/>
          <p:cNvCxnSpPr/>
          <p:nvPr/>
        </p:nvCxnSpPr>
        <p:spPr>
          <a:xfrm>
            <a:off x="3048000" y="4037012"/>
            <a:ext cx="2895600" cy="158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1981200" y="3276600"/>
            <a:ext cx="609600" cy="307777"/>
          </a:xfrm>
          <a:prstGeom prst="rect">
            <a:avLst/>
          </a:prstGeom>
          <a:noFill/>
        </p:spPr>
        <p:txBody>
          <a:bodyPr wrap="square" rtlCol="0">
            <a:spAutoFit/>
          </a:bodyPr>
          <a:lstStyle/>
          <a:p>
            <a:r>
              <a:rPr lang="en-US" sz="1400" dirty="0" smtClean="0"/>
              <a:t>3001</a:t>
            </a:r>
            <a:endParaRPr lang="en-US" sz="1400" dirty="0"/>
          </a:p>
        </p:txBody>
      </p:sp>
      <p:sp>
        <p:nvSpPr>
          <p:cNvPr id="39" name="TextBox 38"/>
          <p:cNvSpPr txBox="1"/>
          <p:nvPr/>
        </p:nvSpPr>
        <p:spPr>
          <a:xfrm>
            <a:off x="4953000" y="3426023"/>
            <a:ext cx="1219200" cy="307777"/>
          </a:xfrm>
          <a:prstGeom prst="rect">
            <a:avLst/>
          </a:prstGeom>
          <a:noFill/>
        </p:spPr>
        <p:txBody>
          <a:bodyPr wrap="square" rtlCol="0">
            <a:spAutoFit/>
          </a:bodyPr>
          <a:lstStyle/>
          <a:p>
            <a:r>
              <a:rPr lang="en-US" sz="1400" dirty="0" smtClean="0"/>
              <a:t>/dev/hda5</a:t>
            </a:r>
            <a:endParaRPr lang="en-US" sz="1400" dirty="0"/>
          </a:p>
        </p:txBody>
      </p:sp>
      <p:sp>
        <p:nvSpPr>
          <p:cNvPr id="40" name="TextBox 39"/>
          <p:cNvSpPr txBox="1"/>
          <p:nvPr/>
        </p:nvSpPr>
        <p:spPr>
          <a:xfrm>
            <a:off x="6553200" y="3823157"/>
            <a:ext cx="1219200" cy="307777"/>
          </a:xfrm>
          <a:prstGeom prst="rect">
            <a:avLst/>
          </a:prstGeom>
          <a:noFill/>
        </p:spPr>
        <p:txBody>
          <a:bodyPr wrap="square" rtlCol="0">
            <a:spAutoFit/>
          </a:bodyPr>
          <a:lstStyle/>
          <a:p>
            <a:r>
              <a:rPr lang="en-US" sz="1400" dirty="0" smtClean="0"/>
              <a:t>/dev/hda4</a:t>
            </a:r>
            <a:endParaRPr lang="en-US" sz="1400" dirty="0"/>
          </a:p>
        </p:txBody>
      </p:sp>
      <p:sp>
        <p:nvSpPr>
          <p:cNvPr id="41" name="TextBox 40"/>
          <p:cNvSpPr txBox="1"/>
          <p:nvPr/>
        </p:nvSpPr>
        <p:spPr>
          <a:xfrm>
            <a:off x="6553200" y="4038600"/>
            <a:ext cx="1219200" cy="523220"/>
          </a:xfrm>
          <a:prstGeom prst="rect">
            <a:avLst/>
          </a:prstGeom>
          <a:noFill/>
        </p:spPr>
        <p:txBody>
          <a:bodyPr wrap="square" rtlCol="0">
            <a:spAutoFit/>
          </a:bodyPr>
          <a:lstStyle/>
          <a:p>
            <a:r>
              <a:rPr lang="en-US" sz="1400" dirty="0" smtClean="0"/>
              <a:t>Extended Partition</a:t>
            </a:r>
            <a:endParaRPr lang="en-US" sz="1400" dirty="0"/>
          </a:p>
        </p:txBody>
      </p:sp>
      <p:sp>
        <p:nvSpPr>
          <p:cNvPr id="46" name="TextBox 45"/>
          <p:cNvSpPr txBox="1"/>
          <p:nvPr/>
        </p:nvSpPr>
        <p:spPr>
          <a:xfrm>
            <a:off x="3124200" y="3426023"/>
            <a:ext cx="1981200" cy="307777"/>
          </a:xfrm>
          <a:prstGeom prst="rect">
            <a:avLst/>
          </a:prstGeom>
          <a:noFill/>
        </p:spPr>
        <p:txBody>
          <a:bodyPr wrap="square" rtlCol="0">
            <a:spAutoFit/>
          </a:bodyPr>
          <a:lstStyle/>
          <a:p>
            <a:r>
              <a:rPr lang="en-US" sz="1400" dirty="0" smtClean="0"/>
              <a:t>Logical               Swap</a:t>
            </a:r>
            <a:endParaRPr lang="en-US" sz="1400" dirty="0"/>
          </a:p>
        </p:txBody>
      </p:sp>
      <p:sp>
        <p:nvSpPr>
          <p:cNvPr id="47" name="TextBox 46"/>
          <p:cNvSpPr txBox="1"/>
          <p:nvPr/>
        </p:nvSpPr>
        <p:spPr>
          <a:xfrm>
            <a:off x="3200400" y="3730823"/>
            <a:ext cx="2667000" cy="307777"/>
          </a:xfrm>
          <a:prstGeom prst="rect">
            <a:avLst/>
          </a:prstGeom>
          <a:noFill/>
        </p:spPr>
        <p:txBody>
          <a:bodyPr wrap="square" rtlCol="0">
            <a:spAutoFit/>
          </a:bodyPr>
          <a:lstStyle/>
          <a:p>
            <a:r>
              <a:rPr lang="en-US" sz="1400" dirty="0" smtClean="0"/>
              <a:t>2 GB twice of RAM  with swap FS</a:t>
            </a:r>
            <a:endParaRPr lang="en-US" sz="1400" dirty="0"/>
          </a:p>
        </p:txBody>
      </p:sp>
      <p:sp>
        <p:nvSpPr>
          <p:cNvPr id="48" name="TextBox 47"/>
          <p:cNvSpPr txBox="1"/>
          <p:nvPr/>
        </p:nvSpPr>
        <p:spPr>
          <a:xfrm>
            <a:off x="5867400" y="3883223"/>
            <a:ext cx="609600" cy="307777"/>
          </a:xfrm>
          <a:prstGeom prst="rect">
            <a:avLst/>
          </a:prstGeom>
          <a:noFill/>
        </p:spPr>
        <p:txBody>
          <a:bodyPr wrap="square" rtlCol="0">
            <a:spAutoFit/>
          </a:bodyPr>
          <a:lstStyle/>
          <a:p>
            <a:r>
              <a:rPr lang="en-US" sz="1400" dirty="0" smtClean="0"/>
              <a:t>3200</a:t>
            </a:r>
            <a:endParaRPr lang="en-US" sz="1400" dirty="0"/>
          </a:p>
        </p:txBody>
      </p:sp>
      <p:sp>
        <p:nvSpPr>
          <p:cNvPr id="49" name="TextBox 48"/>
          <p:cNvSpPr txBox="1"/>
          <p:nvPr/>
        </p:nvSpPr>
        <p:spPr>
          <a:xfrm>
            <a:off x="2514600" y="3886200"/>
            <a:ext cx="609600" cy="307777"/>
          </a:xfrm>
          <a:prstGeom prst="rect">
            <a:avLst/>
          </a:prstGeom>
          <a:noFill/>
        </p:spPr>
        <p:txBody>
          <a:bodyPr wrap="square" rtlCol="0">
            <a:spAutoFit/>
          </a:bodyPr>
          <a:lstStyle/>
          <a:p>
            <a:r>
              <a:rPr lang="en-US" sz="1400" dirty="0" smtClean="0"/>
              <a:t>3201</a:t>
            </a:r>
            <a:endParaRPr lang="en-US" sz="1400" dirty="0"/>
          </a:p>
        </p:txBody>
      </p:sp>
      <p:cxnSp>
        <p:nvCxnSpPr>
          <p:cNvPr id="50" name="Straight Connector 49"/>
          <p:cNvCxnSpPr/>
          <p:nvPr/>
        </p:nvCxnSpPr>
        <p:spPr>
          <a:xfrm>
            <a:off x="3048000" y="4646612"/>
            <a:ext cx="2895600" cy="158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4953000" y="4035623"/>
            <a:ext cx="1219200" cy="307777"/>
          </a:xfrm>
          <a:prstGeom prst="rect">
            <a:avLst/>
          </a:prstGeom>
          <a:noFill/>
        </p:spPr>
        <p:txBody>
          <a:bodyPr wrap="square" rtlCol="0">
            <a:spAutoFit/>
          </a:bodyPr>
          <a:lstStyle/>
          <a:p>
            <a:r>
              <a:rPr lang="en-US" sz="1400" dirty="0" smtClean="0"/>
              <a:t>/dev/hda6</a:t>
            </a:r>
            <a:endParaRPr lang="en-US" sz="1400" dirty="0"/>
          </a:p>
        </p:txBody>
      </p:sp>
      <p:sp>
        <p:nvSpPr>
          <p:cNvPr id="52" name="TextBox 51"/>
          <p:cNvSpPr txBox="1"/>
          <p:nvPr/>
        </p:nvSpPr>
        <p:spPr>
          <a:xfrm>
            <a:off x="3124200" y="4035623"/>
            <a:ext cx="1981200" cy="307777"/>
          </a:xfrm>
          <a:prstGeom prst="rect">
            <a:avLst/>
          </a:prstGeom>
          <a:noFill/>
        </p:spPr>
        <p:txBody>
          <a:bodyPr wrap="square" rtlCol="0">
            <a:spAutoFit/>
          </a:bodyPr>
          <a:lstStyle/>
          <a:p>
            <a:r>
              <a:rPr lang="en-US" sz="1400" dirty="0" smtClean="0"/>
              <a:t>Logical  </a:t>
            </a:r>
            <a:endParaRPr lang="en-US" sz="1400" dirty="0"/>
          </a:p>
        </p:txBody>
      </p:sp>
      <p:sp>
        <p:nvSpPr>
          <p:cNvPr id="54" name="TextBox 53"/>
          <p:cNvSpPr txBox="1"/>
          <p:nvPr/>
        </p:nvSpPr>
        <p:spPr>
          <a:xfrm>
            <a:off x="3429000" y="4267200"/>
            <a:ext cx="1981200" cy="307777"/>
          </a:xfrm>
          <a:prstGeom prst="rect">
            <a:avLst/>
          </a:prstGeom>
          <a:noFill/>
        </p:spPr>
        <p:txBody>
          <a:bodyPr wrap="square" rtlCol="0">
            <a:spAutoFit/>
          </a:bodyPr>
          <a:lstStyle/>
          <a:p>
            <a:r>
              <a:rPr lang="en-US" sz="1400" dirty="0" smtClean="0"/>
              <a:t>/</a:t>
            </a:r>
            <a:r>
              <a:rPr lang="en-US" sz="1400" dirty="0" err="1" smtClean="0"/>
              <a:t>var</a:t>
            </a:r>
            <a:r>
              <a:rPr lang="en-US" sz="1400" dirty="0" smtClean="0"/>
              <a:t>   18 </a:t>
            </a:r>
            <a:r>
              <a:rPr lang="en-US" sz="1400" dirty="0" err="1" smtClean="0"/>
              <a:t>gb</a:t>
            </a:r>
            <a:r>
              <a:rPr lang="en-US" sz="1400" dirty="0" smtClean="0"/>
              <a:t> with EXT3</a:t>
            </a:r>
            <a:endParaRPr lang="en-US" sz="1400" dirty="0"/>
          </a:p>
        </p:txBody>
      </p:sp>
      <p:sp>
        <p:nvSpPr>
          <p:cNvPr id="56" name="TextBox 55"/>
          <p:cNvSpPr txBox="1"/>
          <p:nvPr/>
        </p:nvSpPr>
        <p:spPr>
          <a:xfrm>
            <a:off x="2514600" y="4492823"/>
            <a:ext cx="609600" cy="307777"/>
          </a:xfrm>
          <a:prstGeom prst="rect">
            <a:avLst/>
          </a:prstGeom>
          <a:noFill/>
        </p:spPr>
        <p:txBody>
          <a:bodyPr wrap="square" rtlCol="0">
            <a:spAutoFit/>
          </a:bodyPr>
          <a:lstStyle/>
          <a:p>
            <a:r>
              <a:rPr lang="en-US" sz="1400" dirty="0" smtClean="0"/>
              <a:t>5001</a:t>
            </a:r>
            <a:endParaRPr lang="en-US" sz="1400" dirty="0"/>
          </a:p>
        </p:txBody>
      </p:sp>
      <p:sp>
        <p:nvSpPr>
          <p:cNvPr id="57" name="TextBox 56"/>
          <p:cNvSpPr txBox="1"/>
          <p:nvPr/>
        </p:nvSpPr>
        <p:spPr>
          <a:xfrm>
            <a:off x="5867400" y="4495800"/>
            <a:ext cx="609600" cy="307777"/>
          </a:xfrm>
          <a:prstGeom prst="rect">
            <a:avLst/>
          </a:prstGeom>
          <a:noFill/>
        </p:spPr>
        <p:txBody>
          <a:bodyPr wrap="square" rtlCol="0">
            <a:spAutoFit/>
          </a:bodyPr>
          <a:lstStyle/>
          <a:p>
            <a:r>
              <a:rPr lang="en-US" sz="1400" dirty="0" smtClean="0"/>
              <a:t>5000</a:t>
            </a:r>
            <a:endParaRPr lang="en-US" sz="1400" dirty="0"/>
          </a:p>
        </p:txBody>
      </p:sp>
      <p:sp>
        <p:nvSpPr>
          <p:cNvPr id="58" name="TextBox 57"/>
          <p:cNvSpPr txBox="1"/>
          <p:nvPr/>
        </p:nvSpPr>
        <p:spPr>
          <a:xfrm>
            <a:off x="5867400" y="5102423"/>
            <a:ext cx="609600" cy="307777"/>
          </a:xfrm>
          <a:prstGeom prst="rect">
            <a:avLst/>
          </a:prstGeom>
          <a:noFill/>
        </p:spPr>
        <p:txBody>
          <a:bodyPr wrap="square" rtlCol="0">
            <a:spAutoFit/>
          </a:bodyPr>
          <a:lstStyle/>
          <a:p>
            <a:r>
              <a:rPr lang="en-US" sz="1400" dirty="0" smtClean="0"/>
              <a:t>8000</a:t>
            </a:r>
            <a:endParaRPr lang="en-US" sz="1400" dirty="0"/>
          </a:p>
        </p:txBody>
      </p:sp>
      <p:sp>
        <p:nvSpPr>
          <p:cNvPr id="59" name="TextBox 58"/>
          <p:cNvSpPr txBox="1"/>
          <p:nvPr/>
        </p:nvSpPr>
        <p:spPr>
          <a:xfrm>
            <a:off x="4953000" y="4645223"/>
            <a:ext cx="1219200" cy="307777"/>
          </a:xfrm>
          <a:prstGeom prst="rect">
            <a:avLst/>
          </a:prstGeom>
          <a:noFill/>
        </p:spPr>
        <p:txBody>
          <a:bodyPr wrap="square" rtlCol="0">
            <a:spAutoFit/>
          </a:bodyPr>
          <a:lstStyle/>
          <a:p>
            <a:r>
              <a:rPr lang="en-US" sz="1400" dirty="0" smtClean="0"/>
              <a:t>/dev/hda7</a:t>
            </a:r>
            <a:endParaRPr lang="en-US" sz="1400" dirty="0"/>
          </a:p>
        </p:txBody>
      </p:sp>
      <p:sp>
        <p:nvSpPr>
          <p:cNvPr id="60" name="TextBox 59"/>
          <p:cNvSpPr txBox="1"/>
          <p:nvPr/>
        </p:nvSpPr>
        <p:spPr>
          <a:xfrm>
            <a:off x="3124200" y="4645223"/>
            <a:ext cx="1981200" cy="307777"/>
          </a:xfrm>
          <a:prstGeom prst="rect">
            <a:avLst/>
          </a:prstGeom>
          <a:noFill/>
        </p:spPr>
        <p:txBody>
          <a:bodyPr wrap="square" rtlCol="0">
            <a:spAutoFit/>
          </a:bodyPr>
          <a:lstStyle/>
          <a:p>
            <a:r>
              <a:rPr lang="en-US" sz="1400" dirty="0" smtClean="0"/>
              <a:t>Logical  </a:t>
            </a:r>
            <a:endParaRPr lang="en-US" sz="1400" dirty="0"/>
          </a:p>
        </p:txBody>
      </p:sp>
      <p:sp>
        <p:nvSpPr>
          <p:cNvPr id="64" name="TextBox 63"/>
          <p:cNvSpPr txBox="1"/>
          <p:nvPr/>
        </p:nvSpPr>
        <p:spPr>
          <a:xfrm>
            <a:off x="152400" y="1219200"/>
            <a:ext cx="1219200" cy="738664"/>
          </a:xfrm>
          <a:prstGeom prst="rect">
            <a:avLst/>
          </a:prstGeom>
          <a:noFill/>
        </p:spPr>
        <p:txBody>
          <a:bodyPr wrap="square" rtlCol="0">
            <a:spAutoFit/>
          </a:bodyPr>
          <a:lstStyle/>
          <a:p>
            <a:r>
              <a:rPr lang="en-US" sz="1400" dirty="0" smtClean="0"/>
              <a:t>Installation Only of </a:t>
            </a:r>
            <a:r>
              <a:rPr lang="en-US" sz="1400" dirty="0" err="1" smtClean="0"/>
              <a:t>RedHat</a:t>
            </a:r>
            <a:r>
              <a:rPr lang="en-US" sz="1400" dirty="0" smtClean="0"/>
              <a:t>  Linux</a:t>
            </a:r>
            <a:endParaRPr lang="en-US" sz="1400" dirty="0"/>
          </a:p>
        </p:txBody>
      </p:sp>
      <p:sp>
        <p:nvSpPr>
          <p:cNvPr id="53" name="TextBox 52"/>
          <p:cNvSpPr txBox="1"/>
          <p:nvPr/>
        </p:nvSpPr>
        <p:spPr>
          <a:xfrm>
            <a:off x="3429000" y="1825823"/>
            <a:ext cx="1981200" cy="307777"/>
          </a:xfrm>
          <a:prstGeom prst="rect">
            <a:avLst/>
          </a:prstGeom>
          <a:noFill/>
        </p:spPr>
        <p:txBody>
          <a:bodyPr wrap="square" rtlCol="0">
            <a:spAutoFit/>
          </a:bodyPr>
          <a:lstStyle/>
          <a:p>
            <a:r>
              <a:rPr lang="en-US" sz="1400" dirty="0" smtClean="0"/>
              <a:t>/ boot   100M with EXT3</a:t>
            </a:r>
            <a:endParaRPr lang="en-US" sz="1400" dirty="0"/>
          </a:p>
        </p:txBody>
      </p:sp>
      <p:sp>
        <p:nvSpPr>
          <p:cNvPr id="55" name="TextBox 54"/>
          <p:cNvSpPr txBox="1"/>
          <p:nvPr/>
        </p:nvSpPr>
        <p:spPr>
          <a:xfrm>
            <a:off x="3429000" y="2435423"/>
            <a:ext cx="1981200" cy="307777"/>
          </a:xfrm>
          <a:prstGeom prst="rect">
            <a:avLst/>
          </a:prstGeom>
          <a:noFill/>
        </p:spPr>
        <p:txBody>
          <a:bodyPr wrap="square" rtlCol="0">
            <a:spAutoFit/>
          </a:bodyPr>
          <a:lstStyle/>
          <a:p>
            <a:r>
              <a:rPr lang="en-US" sz="1400" dirty="0" smtClean="0"/>
              <a:t>/    20 </a:t>
            </a:r>
            <a:r>
              <a:rPr lang="en-US" sz="1400" dirty="0" err="1" smtClean="0"/>
              <a:t>gb</a:t>
            </a:r>
            <a:r>
              <a:rPr lang="en-US" sz="1400" dirty="0" smtClean="0"/>
              <a:t> with EXT3</a:t>
            </a:r>
            <a:endParaRPr lang="en-US" sz="1400" dirty="0"/>
          </a:p>
        </p:txBody>
      </p:sp>
      <p:sp>
        <p:nvSpPr>
          <p:cNvPr id="61" name="TextBox 60"/>
          <p:cNvSpPr txBox="1"/>
          <p:nvPr/>
        </p:nvSpPr>
        <p:spPr>
          <a:xfrm>
            <a:off x="3429000" y="4873823"/>
            <a:ext cx="1981200" cy="307777"/>
          </a:xfrm>
          <a:prstGeom prst="rect">
            <a:avLst/>
          </a:prstGeom>
          <a:noFill/>
        </p:spPr>
        <p:txBody>
          <a:bodyPr wrap="square" rtlCol="0">
            <a:spAutoFit/>
          </a:bodyPr>
          <a:lstStyle/>
          <a:p>
            <a:r>
              <a:rPr lang="en-US" sz="1400" dirty="0" smtClean="0"/>
              <a:t>/data   30 </a:t>
            </a:r>
            <a:r>
              <a:rPr lang="en-US" sz="1400" dirty="0" err="1" smtClean="0"/>
              <a:t>gb</a:t>
            </a:r>
            <a:r>
              <a:rPr lang="en-US" sz="1400" dirty="0" smtClean="0"/>
              <a:t> with EXT3</a:t>
            </a:r>
            <a:endParaRPr lang="en-US" sz="1400" dirty="0"/>
          </a:p>
        </p:txBody>
      </p:sp>
      <p:sp>
        <p:nvSpPr>
          <p:cNvPr id="62" name="Slide Number Placeholder 61"/>
          <p:cNvSpPr>
            <a:spLocks noGrp="1"/>
          </p:cNvSpPr>
          <p:nvPr>
            <p:ph type="sldNum" sz="quarter" idx="12"/>
          </p:nvPr>
        </p:nvSpPr>
        <p:spPr/>
        <p:txBody>
          <a:bodyPr/>
          <a:lstStyle/>
          <a:p>
            <a:fld id="{7278E106-62EC-41F2-90B3-FDFD6CA56EC6}" type="slidenum">
              <a:rPr lang="en-US" smtClean="0"/>
              <a:pPr/>
              <a:t>23</a:t>
            </a:fld>
            <a:endParaRPr lang="en-US" dirty="0"/>
          </a:p>
        </p:txBody>
      </p:sp>
      <p:sp>
        <p:nvSpPr>
          <p:cNvPr id="65" name="Footer Placeholder 64"/>
          <p:cNvSpPr>
            <a:spLocks noGrp="1"/>
          </p:cNvSpPr>
          <p:nvPr>
            <p:ph type="ftr" sz="quarter" idx="11"/>
          </p:nvPr>
        </p:nvSpPr>
        <p:spPr/>
        <p:txBody>
          <a:bodyPr/>
          <a:lstStyle/>
          <a:p>
            <a:r>
              <a:rPr lang="en-US" dirty="0" smtClean="0"/>
              <a:t>SONI COMPUTER CLASSES</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p:cNvSpPr txBox="1"/>
          <p:nvPr/>
        </p:nvSpPr>
        <p:spPr>
          <a:xfrm rot="-1620000">
            <a:off x="2345776" y="2844596"/>
            <a:ext cx="4648200" cy="1323439"/>
          </a:xfrm>
          <a:prstGeom prst="rect">
            <a:avLst/>
          </a:prstGeom>
          <a:noFill/>
          <a:effectLst>
            <a:outerShdw sx="156000" sy="156000" rotWithShape="0">
              <a:schemeClr val="bg2">
                <a:lumMod val="90000"/>
                <a:alpha val="27000"/>
              </a:schemeClr>
            </a:outerShdw>
          </a:effectLst>
        </p:spPr>
        <p:txBody>
          <a:bodyPr wrap="square" rtlCol="0">
            <a:spAutoFit/>
          </a:bodyPr>
          <a:lstStyle/>
          <a:p>
            <a:r>
              <a:rPr lang="en-US" sz="4000" dirty="0" smtClean="0">
                <a:solidFill>
                  <a:srgbClr val="FDE1BF"/>
                </a:solidFill>
              </a:rPr>
              <a:t> Ravi Kant </a:t>
            </a:r>
            <a:r>
              <a:rPr lang="en-US" sz="4000" dirty="0" err="1" smtClean="0">
                <a:solidFill>
                  <a:srgbClr val="FDE1BF"/>
                </a:solidFill>
              </a:rPr>
              <a:t>Soni</a:t>
            </a:r>
            <a:r>
              <a:rPr lang="en-US" sz="4000" dirty="0" smtClean="0">
                <a:solidFill>
                  <a:srgbClr val="FDE1BF"/>
                </a:solidFill>
              </a:rPr>
              <a:t> +918269000074</a:t>
            </a:r>
            <a:endParaRPr lang="en-US" sz="4000" dirty="0">
              <a:solidFill>
                <a:srgbClr val="FDE1BF"/>
              </a:solidFill>
            </a:endParaRPr>
          </a:p>
        </p:txBody>
      </p:sp>
      <p:sp>
        <p:nvSpPr>
          <p:cNvPr id="4" name="Rectangle 3"/>
          <p:cNvSpPr/>
          <p:nvPr/>
        </p:nvSpPr>
        <p:spPr>
          <a:xfrm>
            <a:off x="3048000" y="1550775"/>
            <a:ext cx="2895600" cy="3707025"/>
          </a:xfrm>
          <a:prstGeom prst="rect">
            <a:avLst/>
          </a:prstGeom>
          <a:noFill/>
          <a:ln>
            <a:solidFill>
              <a:schemeClr val="accent1">
                <a:shade val="50000"/>
                <a:alpha val="87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3048000" y="2180411"/>
            <a:ext cx="2895600" cy="158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 name="Freeform 5"/>
          <p:cNvSpPr/>
          <p:nvPr/>
        </p:nvSpPr>
        <p:spPr>
          <a:xfrm>
            <a:off x="0" y="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7" name="Picture 6" descr="images1.jpg"/>
          <p:cNvPicPr>
            <a:picLocks noChangeAspect="1"/>
          </p:cNvPicPr>
          <p:nvPr/>
        </p:nvPicPr>
        <p:blipFill>
          <a:blip r:embed="rId2"/>
          <a:stretch>
            <a:fillRect/>
          </a:stretch>
        </p:blipFill>
        <p:spPr>
          <a:xfrm>
            <a:off x="1" y="-38100"/>
            <a:ext cx="617714" cy="571500"/>
          </a:xfrm>
          <a:prstGeom prst="rect">
            <a:avLst/>
          </a:prstGeom>
        </p:spPr>
      </p:pic>
      <p:sp>
        <p:nvSpPr>
          <p:cNvPr id="8" name="Freeform 7"/>
          <p:cNvSpPr/>
          <p:nvPr/>
        </p:nvSpPr>
        <p:spPr>
          <a:xfrm>
            <a:off x="0" y="632460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9" name="TextBox 8"/>
          <p:cNvSpPr txBox="1"/>
          <p:nvPr/>
        </p:nvSpPr>
        <p:spPr>
          <a:xfrm>
            <a:off x="5257800" y="6488668"/>
            <a:ext cx="4343400" cy="369332"/>
          </a:xfrm>
          <a:custGeom>
            <a:avLst/>
            <a:gdLst>
              <a:gd name="connsiteX0" fmla="*/ 0 w 4343400"/>
              <a:gd name="connsiteY0" fmla="*/ 0 h 369332"/>
              <a:gd name="connsiteX1" fmla="*/ 4343400 w 4343400"/>
              <a:gd name="connsiteY1" fmla="*/ 0 h 369332"/>
              <a:gd name="connsiteX2" fmla="*/ 4343400 w 4343400"/>
              <a:gd name="connsiteY2" fmla="*/ 369332 h 369332"/>
              <a:gd name="connsiteX3" fmla="*/ 0 w 4343400"/>
              <a:gd name="connsiteY3" fmla="*/ 369332 h 369332"/>
              <a:gd name="connsiteX4" fmla="*/ 0 w 4343400"/>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369332">
                <a:moveTo>
                  <a:pt x="0" y="0"/>
                </a:moveTo>
                <a:lnTo>
                  <a:pt x="4343400" y="0"/>
                </a:lnTo>
                <a:lnTo>
                  <a:pt x="4343400" y="369332"/>
                </a:lnTo>
                <a:lnTo>
                  <a:pt x="0" y="369332"/>
                </a:lnTo>
                <a:lnTo>
                  <a:pt x="0" y="0"/>
                </a:lnTo>
                <a:close/>
              </a:path>
            </a:pathLst>
          </a:custGeom>
          <a:noFill/>
        </p:spPr>
        <p:txBody>
          <a:bodyPr wrap="square" rtlCol="0">
            <a:spAutoFit/>
          </a:bodyPr>
          <a:lstStyle/>
          <a:p>
            <a:r>
              <a:rPr lang="en-US" dirty="0" smtClean="0"/>
              <a:t> Ravi Kant </a:t>
            </a:r>
            <a:r>
              <a:rPr lang="en-US" dirty="0" err="1" smtClean="0"/>
              <a:t>Soni</a:t>
            </a:r>
            <a:r>
              <a:rPr lang="en-US" dirty="0" smtClean="0"/>
              <a:t> +918269000074</a:t>
            </a:r>
            <a:endParaRPr lang="en-US" dirty="0"/>
          </a:p>
        </p:txBody>
      </p:sp>
      <p:sp>
        <p:nvSpPr>
          <p:cNvPr id="10" name="TextBox 9"/>
          <p:cNvSpPr txBox="1"/>
          <p:nvPr/>
        </p:nvSpPr>
        <p:spPr>
          <a:xfrm>
            <a:off x="2209800" y="1219200"/>
            <a:ext cx="1219200" cy="276999"/>
          </a:xfrm>
          <a:prstGeom prst="rect">
            <a:avLst/>
          </a:prstGeom>
          <a:noFill/>
        </p:spPr>
        <p:txBody>
          <a:bodyPr wrap="square" rtlCol="0">
            <a:spAutoFit/>
          </a:bodyPr>
          <a:lstStyle/>
          <a:p>
            <a:r>
              <a:rPr lang="en-US" sz="1200" dirty="0" smtClean="0"/>
              <a:t>Start </a:t>
            </a:r>
            <a:r>
              <a:rPr lang="en-US" sz="1200" dirty="0" err="1" smtClean="0"/>
              <a:t>Cyl</a:t>
            </a:r>
            <a:endParaRPr lang="en-US" sz="1200" dirty="0"/>
          </a:p>
        </p:txBody>
      </p:sp>
      <p:sp>
        <p:nvSpPr>
          <p:cNvPr id="11" name="TextBox 10"/>
          <p:cNvSpPr txBox="1"/>
          <p:nvPr/>
        </p:nvSpPr>
        <p:spPr>
          <a:xfrm>
            <a:off x="5943600" y="5413177"/>
            <a:ext cx="1219200" cy="276999"/>
          </a:xfrm>
          <a:prstGeom prst="rect">
            <a:avLst/>
          </a:prstGeom>
          <a:noFill/>
        </p:spPr>
        <p:txBody>
          <a:bodyPr wrap="square" rtlCol="0">
            <a:spAutoFit/>
          </a:bodyPr>
          <a:lstStyle/>
          <a:p>
            <a:r>
              <a:rPr lang="en-US" sz="1200" dirty="0" smtClean="0"/>
              <a:t>End </a:t>
            </a:r>
            <a:r>
              <a:rPr lang="en-US" sz="1200" dirty="0" err="1" smtClean="0"/>
              <a:t>Cyl</a:t>
            </a:r>
            <a:endParaRPr lang="en-US" sz="1200" dirty="0"/>
          </a:p>
        </p:txBody>
      </p:sp>
      <p:sp>
        <p:nvSpPr>
          <p:cNvPr id="12" name="TextBox 11"/>
          <p:cNvSpPr txBox="1"/>
          <p:nvPr/>
        </p:nvSpPr>
        <p:spPr>
          <a:xfrm>
            <a:off x="2743200" y="1343799"/>
            <a:ext cx="228600" cy="307777"/>
          </a:xfrm>
          <a:prstGeom prst="rect">
            <a:avLst/>
          </a:prstGeom>
          <a:noFill/>
        </p:spPr>
        <p:txBody>
          <a:bodyPr wrap="square" rtlCol="0">
            <a:spAutoFit/>
          </a:bodyPr>
          <a:lstStyle/>
          <a:p>
            <a:r>
              <a:rPr lang="en-US" sz="1400" dirty="0" smtClean="0"/>
              <a:t>1</a:t>
            </a:r>
            <a:endParaRPr lang="en-US" sz="1400" dirty="0"/>
          </a:p>
        </p:txBody>
      </p:sp>
      <p:sp>
        <p:nvSpPr>
          <p:cNvPr id="13" name="TextBox 12"/>
          <p:cNvSpPr txBox="1"/>
          <p:nvPr/>
        </p:nvSpPr>
        <p:spPr>
          <a:xfrm>
            <a:off x="3124200" y="685800"/>
            <a:ext cx="2743200" cy="400110"/>
          </a:xfrm>
          <a:prstGeom prst="rect">
            <a:avLst/>
          </a:prstGeom>
          <a:noFill/>
        </p:spPr>
        <p:txBody>
          <a:bodyPr wrap="square" rtlCol="0">
            <a:spAutoFit/>
          </a:bodyPr>
          <a:lstStyle/>
          <a:p>
            <a:r>
              <a:rPr lang="en-US" sz="2000" b="1" dirty="0" smtClean="0"/>
              <a:t>HDD PARTITION TABLE</a:t>
            </a:r>
            <a:endParaRPr lang="en-US" sz="2000" b="1" dirty="0"/>
          </a:p>
        </p:txBody>
      </p:sp>
      <p:sp>
        <p:nvSpPr>
          <p:cNvPr id="14" name="TextBox 13"/>
          <p:cNvSpPr txBox="1"/>
          <p:nvPr/>
        </p:nvSpPr>
        <p:spPr>
          <a:xfrm>
            <a:off x="5867400" y="1978223"/>
            <a:ext cx="609600" cy="307777"/>
          </a:xfrm>
          <a:prstGeom prst="rect">
            <a:avLst/>
          </a:prstGeom>
          <a:noFill/>
        </p:spPr>
        <p:txBody>
          <a:bodyPr wrap="square" rtlCol="0">
            <a:spAutoFit/>
          </a:bodyPr>
          <a:lstStyle/>
          <a:p>
            <a:r>
              <a:rPr lang="en-US" sz="1400" dirty="0" smtClean="0"/>
              <a:t>1000</a:t>
            </a:r>
            <a:endParaRPr lang="en-US" sz="1400" dirty="0"/>
          </a:p>
        </p:txBody>
      </p:sp>
      <p:sp>
        <p:nvSpPr>
          <p:cNvPr id="15" name="TextBox 14"/>
          <p:cNvSpPr txBox="1"/>
          <p:nvPr/>
        </p:nvSpPr>
        <p:spPr>
          <a:xfrm>
            <a:off x="5943600" y="5181600"/>
            <a:ext cx="685800" cy="307777"/>
          </a:xfrm>
          <a:prstGeom prst="rect">
            <a:avLst/>
          </a:prstGeom>
          <a:noFill/>
        </p:spPr>
        <p:txBody>
          <a:bodyPr wrap="square" rtlCol="0">
            <a:spAutoFit/>
          </a:bodyPr>
          <a:lstStyle/>
          <a:p>
            <a:r>
              <a:rPr lang="en-US" sz="1400" dirty="0" smtClean="0"/>
              <a:t>8000</a:t>
            </a:r>
            <a:endParaRPr lang="en-US" sz="1400" dirty="0"/>
          </a:p>
        </p:txBody>
      </p:sp>
      <p:sp>
        <p:nvSpPr>
          <p:cNvPr id="16" name="TextBox 15"/>
          <p:cNvSpPr txBox="1"/>
          <p:nvPr/>
        </p:nvSpPr>
        <p:spPr>
          <a:xfrm>
            <a:off x="4953000" y="1524000"/>
            <a:ext cx="1219200" cy="307777"/>
          </a:xfrm>
          <a:prstGeom prst="rect">
            <a:avLst/>
          </a:prstGeom>
          <a:noFill/>
        </p:spPr>
        <p:txBody>
          <a:bodyPr wrap="square" rtlCol="0">
            <a:spAutoFit/>
          </a:bodyPr>
          <a:lstStyle/>
          <a:p>
            <a:r>
              <a:rPr lang="en-US" sz="1400" dirty="0" smtClean="0"/>
              <a:t>/dev/hda1</a:t>
            </a:r>
            <a:endParaRPr lang="en-US" sz="1400" dirty="0"/>
          </a:p>
        </p:txBody>
      </p:sp>
      <p:sp>
        <p:nvSpPr>
          <p:cNvPr id="17" name="TextBox 16"/>
          <p:cNvSpPr txBox="1"/>
          <p:nvPr/>
        </p:nvSpPr>
        <p:spPr>
          <a:xfrm>
            <a:off x="3124200" y="1521023"/>
            <a:ext cx="2133600" cy="307777"/>
          </a:xfrm>
          <a:prstGeom prst="rect">
            <a:avLst/>
          </a:prstGeom>
          <a:noFill/>
        </p:spPr>
        <p:txBody>
          <a:bodyPr wrap="square" rtlCol="0">
            <a:spAutoFit/>
          </a:bodyPr>
          <a:lstStyle/>
          <a:p>
            <a:r>
              <a:rPr lang="en-US" sz="1400" dirty="0" smtClean="0"/>
              <a:t>Primary            Linux</a:t>
            </a:r>
            <a:endParaRPr lang="en-US" sz="1400" dirty="0"/>
          </a:p>
        </p:txBody>
      </p:sp>
      <p:sp>
        <p:nvSpPr>
          <p:cNvPr id="19" name="TextBox 18"/>
          <p:cNvSpPr txBox="1"/>
          <p:nvPr/>
        </p:nvSpPr>
        <p:spPr>
          <a:xfrm>
            <a:off x="2514600" y="1981200"/>
            <a:ext cx="609600" cy="307777"/>
          </a:xfrm>
          <a:prstGeom prst="rect">
            <a:avLst/>
          </a:prstGeom>
          <a:noFill/>
        </p:spPr>
        <p:txBody>
          <a:bodyPr wrap="square" rtlCol="0">
            <a:spAutoFit/>
          </a:bodyPr>
          <a:lstStyle/>
          <a:p>
            <a:r>
              <a:rPr lang="en-US" sz="1400" dirty="0" smtClean="0"/>
              <a:t>1001</a:t>
            </a:r>
            <a:endParaRPr lang="en-US" sz="1400" dirty="0"/>
          </a:p>
        </p:txBody>
      </p:sp>
      <p:cxnSp>
        <p:nvCxnSpPr>
          <p:cNvPr id="20" name="Straight Connector 19"/>
          <p:cNvCxnSpPr/>
          <p:nvPr/>
        </p:nvCxnSpPr>
        <p:spPr>
          <a:xfrm>
            <a:off x="3048000" y="2814835"/>
            <a:ext cx="2895600" cy="158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514600" y="2664023"/>
            <a:ext cx="609600" cy="307777"/>
          </a:xfrm>
          <a:prstGeom prst="rect">
            <a:avLst/>
          </a:prstGeom>
          <a:noFill/>
        </p:spPr>
        <p:txBody>
          <a:bodyPr wrap="square" rtlCol="0">
            <a:spAutoFit/>
          </a:bodyPr>
          <a:lstStyle/>
          <a:p>
            <a:r>
              <a:rPr lang="en-US" sz="1400" dirty="0" smtClean="0"/>
              <a:t>1201</a:t>
            </a:r>
            <a:endParaRPr lang="en-US" sz="1400" dirty="0"/>
          </a:p>
        </p:txBody>
      </p:sp>
      <p:sp>
        <p:nvSpPr>
          <p:cNvPr id="22" name="TextBox 21"/>
          <p:cNvSpPr txBox="1"/>
          <p:nvPr/>
        </p:nvSpPr>
        <p:spPr>
          <a:xfrm>
            <a:off x="5867400" y="2667000"/>
            <a:ext cx="609600" cy="307777"/>
          </a:xfrm>
          <a:prstGeom prst="rect">
            <a:avLst/>
          </a:prstGeom>
          <a:noFill/>
        </p:spPr>
        <p:txBody>
          <a:bodyPr wrap="square" rtlCol="0">
            <a:spAutoFit/>
          </a:bodyPr>
          <a:lstStyle/>
          <a:p>
            <a:r>
              <a:rPr lang="en-US" sz="1400" dirty="0" smtClean="0"/>
              <a:t>1200</a:t>
            </a:r>
            <a:endParaRPr lang="en-US" sz="1400" dirty="0"/>
          </a:p>
        </p:txBody>
      </p:sp>
      <p:sp>
        <p:nvSpPr>
          <p:cNvPr id="23" name="TextBox 22"/>
          <p:cNvSpPr txBox="1"/>
          <p:nvPr/>
        </p:nvSpPr>
        <p:spPr>
          <a:xfrm>
            <a:off x="4953000" y="2136577"/>
            <a:ext cx="1219200" cy="307777"/>
          </a:xfrm>
          <a:prstGeom prst="rect">
            <a:avLst/>
          </a:prstGeom>
          <a:noFill/>
        </p:spPr>
        <p:txBody>
          <a:bodyPr wrap="square" rtlCol="0">
            <a:spAutoFit/>
          </a:bodyPr>
          <a:lstStyle/>
          <a:p>
            <a:r>
              <a:rPr lang="en-US" sz="1400" dirty="0" smtClean="0"/>
              <a:t>/dev/hda2</a:t>
            </a:r>
            <a:endParaRPr lang="en-US" sz="1400" dirty="0"/>
          </a:p>
        </p:txBody>
      </p:sp>
      <p:sp>
        <p:nvSpPr>
          <p:cNvPr id="24" name="TextBox 23"/>
          <p:cNvSpPr txBox="1"/>
          <p:nvPr/>
        </p:nvSpPr>
        <p:spPr>
          <a:xfrm>
            <a:off x="3124200" y="2133601"/>
            <a:ext cx="2209800" cy="304800"/>
          </a:xfrm>
          <a:prstGeom prst="rect">
            <a:avLst/>
          </a:prstGeom>
          <a:noFill/>
        </p:spPr>
        <p:txBody>
          <a:bodyPr wrap="square" rtlCol="0">
            <a:spAutoFit/>
          </a:bodyPr>
          <a:lstStyle/>
          <a:p>
            <a:r>
              <a:rPr lang="en-US" sz="1400" dirty="0" smtClean="0"/>
              <a:t>Primary            Swap</a:t>
            </a:r>
            <a:endParaRPr lang="en-US" sz="1400" dirty="0"/>
          </a:p>
        </p:txBody>
      </p:sp>
      <p:sp>
        <p:nvSpPr>
          <p:cNvPr id="29" name="TextBox 28"/>
          <p:cNvSpPr txBox="1"/>
          <p:nvPr/>
        </p:nvSpPr>
        <p:spPr>
          <a:xfrm>
            <a:off x="4953000" y="3508177"/>
            <a:ext cx="1219200" cy="307777"/>
          </a:xfrm>
          <a:prstGeom prst="rect">
            <a:avLst/>
          </a:prstGeom>
          <a:noFill/>
        </p:spPr>
        <p:txBody>
          <a:bodyPr wrap="square" rtlCol="0">
            <a:spAutoFit/>
          </a:bodyPr>
          <a:lstStyle/>
          <a:p>
            <a:r>
              <a:rPr lang="en-US" sz="1400" dirty="0" smtClean="0"/>
              <a:t>/dev/hda3</a:t>
            </a:r>
            <a:endParaRPr lang="en-US" sz="1400" dirty="0"/>
          </a:p>
        </p:txBody>
      </p:sp>
      <p:sp>
        <p:nvSpPr>
          <p:cNvPr id="30" name="TextBox 29"/>
          <p:cNvSpPr txBox="1"/>
          <p:nvPr/>
        </p:nvSpPr>
        <p:spPr>
          <a:xfrm>
            <a:off x="3124200" y="3505200"/>
            <a:ext cx="1752600" cy="307777"/>
          </a:xfrm>
          <a:prstGeom prst="rect">
            <a:avLst/>
          </a:prstGeom>
          <a:noFill/>
        </p:spPr>
        <p:txBody>
          <a:bodyPr wrap="square" rtlCol="0">
            <a:spAutoFit/>
          </a:bodyPr>
          <a:lstStyle/>
          <a:p>
            <a:r>
              <a:rPr lang="en-US" sz="1400" dirty="0" smtClean="0"/>
              <a:t>Primary             Linux</a:t>
            </a:r>
            <a:endParaRPr lang="en-US" sz="1400" dirty="0"/>
          </a:p>
        </p:txBody>
      </p:sp>
      <p:sp>
        <p:nvSpPr>
          <p:cNvPr id="31" name="TextBox 30"/>
          <p:cNvSpPr txBox="1"/>
          <p:nvPr/>
        </p:nvSpPr>
        <p:spPr>
          <a:xfrm>
            <a:off x="3429000" y="3807023"/>
            <a:ext cx="1981200" cy="307777"/>
          </a:xfrm>
          <a:prstGeom prst="rect">
            <a:avLst/>
          </a:prstGeom>
          <a:noFill/>
        </p:spPr>
        <p:txBody>
          <a:bodyPr wrap="square" rtlCol="0">
            <a:spAutoFit/>
          </a:bodyPr>
          <a:lstStyle/>
          <a:p>
            <a:r>
              <a:rPr lang="en-US" sz="1400" dirty="0" smtClean="0"/>
              <a:t>/data  68 GB with EXT3</a:t>
            </a:r>
            <a:endParaRPr lang="en-US" sz="1400" dirty="0"/>
          </a:p>
        </p:txBody>
      </p:sp>
      <p:sp>
        <p:nvSpPr>
          <p:cNvPr id="64" name="TextBox 63"/>
          <p:cNvSpPr txBox="1"/>
          <p:nvPr/>
        </p:nvSpPr>
        <p:spPr>
          <a:xfrm>
            <a:off x="152400" y="1219200"/>
            <a:ext cx="1219200" cy="738664"/>
          </a:xfrm>
          <a:prstGeom prst="rect">
            <a:avLst/>
          </a:prstGeom>
          <a:noFill/>
        </p:spPr>
        <p:txBody>
          <a:bodyPr wrap="square" rtlCol="0">
            <a:spAutoFit/>
          </a:bodyPr>
          <a:lstStyle/>
          <a:p>
            <a:r>
              <a:rPr lang="en-US" sz="1400" dirty="0" smtClean="0"/>
              <a:t>Installation Only of </a:t>
            </a:r>
            <a:r>
              <a:rPr lang="en-US" sz="1400" dirty="0" err="1" smtClean="0"/>
              <a:t>RedHat</a:t>
            </a:r>
            <a:r>
              <a:rPr lang="en-US" sz="1400" dirty="0" smtClean="0"/>
              <a:t>  Linux</a:t>
            </a:r>
            <a:endParaRPr lang="en-US" sz="1400" dirty="0"/>
          </a:p>
        </p:txBody>
      </p:sp>
      <p:sp>
        <p:nvSpPr>
          <p:cNvPr id="53" name="TextBox 52"/>
          <p:cNvSpPr txBox="1"/>
          <p:nvPr/>
        </p:nvSpPr>
        <p:spPr>
          <a:xfrm>
            <a:off x="3429000" y="1825823"/>
            <a:ext cx="1981200" cy="307777"/>
          </a:xfrm>
          <a:prstGeom prst="rect">
            <a:avLst/>
          </a:prstGeom>
          <a:noFill/>
        </p:spPr>
        <p:txBody>
          <a:bodyPr wrap="square" rtlCol="0">
            <a:spAutoFit/>
          </a:bodyPr>
          <a:lstStyle/>
          <a:p>
            <a:r>
              <a:rPr lang="en-US" sz="1400" dirty="0" smtClean="0"/>
              <a:t>/    10 GB with EXT3</a:t>
            </a:r>
            <a:endParaRPr lang="en-US" sz="1400" dirty="0"/>
          </a:p>
        </p:txBody>
      </p:sp>
      <p:sp>
        <p:nvSpPr>
          <p:cNvPr id="62" name="TextBox 61"/>
          <p:cNvSpPr txBox="1"/>
          <p:nvPr/>
        </p:nvSpPr>
        <p:spPr>
          <a:xfrm>
            <a:off x="3200400" y="2438400"/>
            <a:ext cx="2667000" cy="307777"/>
          </a:xfrm>
          <a:prstGeom prst="rect">
            <a:avLst/>
          </a:prstGeom>
          <a:noFill/>
        </p:spPr>
        <p:txBody>
          <a:bodyPr wrap="square" rtlCol="0">
            <a:spAutoFit/>
          </a:bodyPr>
          <a:lstStyle/>
          <a:p>
            <a:r>
              <a:rPr lang="en-US" sz="1400" dirty="0" smtClean="0"/>
              <a:t>2 GB twice of RAM  with swap FS</a:t>
            </a:r>
            <a:endParaRPr lang="en-US" sz="1400" dirty="0"/>
          </a:p>
        </p:txBody>
      </p:sp>
      <p:sp>
        <p:nvSpPr>
          <p:cNvPr id="33" name="Slide Number Placeholder 32"/>
          <p:cNvSpPr>
            <a:spLocks noGrp="1"/>
          </p:cNvSpPr>
          <p:nvPr>
            <p:ph type="sldNum" sz="quarter" idx="12"/>
          </p:nvPr>
        </p:nvSpPr>
        <p:spPr/>
        <p:txBody>
          <a:bodyPr/>
          <a:lstStyle/>
          <a:p>
            <a:fld id="{7278E106-62EC-41F2-90B3-FDFD6CA56EC6}" type="slidenum">
              <a:rPr lang="en-US" smtClean="0"/>
              <a:pPr/>
              <a:t>24</a:t>
            </a:fld>
            <a:endParaRPr lang="en-US" dirty="0"/>
          </a:p>
        </p:txBody>
      </p:sp>
      <p:sp>
        <p:nvSpPr>
          <p:cNvPr id="34" name="Footer Placeholder 33"/>
          <p:cNvSpPr>
            <a:spLocks noGrp="1"/>
          </p:cNvSpPr>
          <p:nvPr>
            <p:ph type="ftr" sz="quarter" idx="11"/>
          </p:nvPr>
        </p:nvSpPr>
        <p:spPr/>
        <p:txBody>
          <a:bodyPr/>
          <a:lstStyle/>
          <a:p>
            <a:r>
              <a:rPr lang="en-US" dirty="0" smtClean="0"/>
              <a:t>SONI COMPUTER CLASSES</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rot="-1620000">
            <a:off x="2345776" y="2844596"/>
            <a:ext cx="4648200" cy="1323439"/>
          </a:xfrm>
          <a:prstGeom prst="rect">
            <a:avLst/>
          </a:prstGeom>
          <a:noFill/>
          <a:effectLst>
            <a:outerShdw sx="156000" sy="156000" rotWithShape="0">
              <a:schemeClr val="bg2">
                <a:lumMod val="90000"/>
                <a:alpha val="27000"/>
              </a:schemeClr>
            </a:outerShdw>
          </a:effectLst>
        </p:spPr>
        <p:txBody>
          <a:bodyPr wrap="square" rtlCol="0">
            <a:spAutoFit/>
          </a:bodyPr>
          <a:lstStyle/>
          <a:p>
            <a:r>
              <a:rPr lang="en-US" sz="4000" dirty="0" smtClean="0">
                <a:solidFill>
                  <a:srgbClr val="FDE1BF"/>
                </a:solidFill>
              </a:rPr>
              <a:t> Ravi Kant </a:t>
            </a:r>
            <a:r>
              <a:rPr lang="en-US" sz="4000" dirty="0" err="1" smtClean="0">
                <a:solidFill>
                  <a:srgbClr val="FDE1BF"/>
                </a:solidFill>
              </a:rPr>
              <a:t>Soni</a:t>
            </a:r>
            <a:r>
              <a:rPr lang="en-US" sz="4000" dirty="0" smtClean="0">
                <a:solidFill>
                  <a:srgbClr val="FDE1BF"/>
                </a:solidFill>
              </a:rPr>
              <a:t> +918269000074</a:t>
            </a:r>
            <a:endParaRPr lang="en-US" sz="4000" dirty="0">
              <a:solidFill>
                <a:srgbClr val="FDE1BF"/>
              </a:solidFill>
            </a:endParaRPr>
          </a:p>
        </p:txBody>
      </p:sp>
      <p:cxnSp>
        <p:nvCxnSpPr>
          <p:cNvPr id="5" name="Straight Connector 4"/>
          <p:cNvCxnSpPr/>
          <p:nvPr/>
        </p:nvCxnSpPr>
        <p:spPr>
          <a:xfrm>
            <a:off x="2362200" y="1905000"/>
            <a:ext cx="4648200" cy="1588"/>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5400000">
            <a:off x="2134791" y="2132409"/>
            <a:ext cx="455612" cy="794"/>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5400000">
            <a:off x="6782594" y="2132806"/>
            <a:ext cx="457200" cy="1588"/>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flipH="1" flipV="1">
            <a:off x="4344194" y="1751806"/>
            <a:ext cx="609600" cy="1588"/>
          </a:xfrm>
          <a:prstGeom prst="straightConnector1">
            <a:avLst/>
          </a:prstGeom>
          <a:ln w="31750">
            <a:tailEnd type="arrow"/>
          </a:ln>
          <a:scene3d>
            <a:camera prst="orthographicFront">
              <a:rot lat="10800000" lon="0" rev="0"/>
            </a:camera>
            <a:lightRig rig="threePt" dir="t"/>
          </a:scene3d>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200400" y="971490"/>
            <a:ext cx="2895600" cy="400110"/>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2000" b="1" dirty="0" smtClean="0"/>
              <a:t>INSTALLATION MODE </a:t>
            </a:r>
            <a:endParaRPr lang="en-US" sz="2000" b="1" dirty="0"/>
          </a:p>
        </p:txBody>
      </p:sp>
      <p:sp>
        <p:nvSpPr>
          <p:cNvPr id="29" name="TextBox 28"/>
          <p:cNvSpPr txBox="1"/>
          <p:nvPr/>
        </p:nvSpPr>
        <p:spPr>
          <a:xfrm>
            <a:off x="1676400" y="2362200"/>
            <a:ext cx="1371600" cy="369332"/>
          </a:xfrm>
          <a:prstGeom prst="rect">
            <a:avLst/>
          </a:prstGeom>
          <a:noFill/>
        </p:spPr>
        <p:txBody>
          <a:bodyPr wrap="square" rtlCol="0">
            <a:spAutoFit/>
          </a:bodyPr>
          <a:lstStyle/>
          <a:p>
            <a:r>
              <a:rPr lang="en-US" b="1" dirty="0" smtClean="0"/>
              <a:t>GRAPHICAL</a:t>
            </a:r>
            <a:endParaRPr lang="en-US" b="1" dirty="0"/>
          </a:p>
        </p:txBody>
      </p:sp>
      <p:sp>
        <p:nvSpPr>
          <p:cNvPr id="30" name="TextBox 29"/>
          <p:cNvSpPr txBox="1"/>
          <p:nvPr/>
        </p:nvSpPr>
        <p:spPr>
          <a:xfrm>
            <a:off x="6324600" y="2362200"/>
            <a:ext cx="1371600" cy="369332"/>
          </a:xfrm>
          <a:prstGeom prst="rect">
            <a:avLst/>
          </a:prstGeom>
          <a:noFill/>
        </p:spPr>
        <p:txBody>
          <a:bodyPr wrap="square" rtlCol="0">
            <a:spAutoFit/>
          </a:bodyPr>
          <a:lstStyle/>
          <a:p>
            <a:pPr algn="ctr"/>
            <a:r>
              <a:rPr lang="en-US" b="1" dirty="0" smtClean="0"/>
              <a:t>TEXT</a:t>
            </a:r>
            <a:endParaRPr lang="en-US" b="1" dirty="0"/>
          </a:p>
        </p:txBody>
      </p:sp>
      <p:sp>
        <p:nvSpPr>
          <p:cNvPr id="32" name="Rectangle 31"/>
          <p:cNvSpPr/>
          <p:nvPr/>
        </p:nvSpPr>
        <p:spPr>
          <a:xfrm>
            <a:off x="0" y="6324600"/>
            <a:ext cx="9144000" cy="5334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4" name="Rectangle 33"/>
          <p:cNvSpPr/>
          <p:nvPr/>
        </p:nvSpPr>
        <p:spPr>
          <a:xfrm>
            <a:off x="0" y="0"/>
            <a:ext cx="9144000" cy="5334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5" name="Rectangle 34"/>
          <p:cNvSpPr/>
          <p:nvPr/>
        </p:nvSpPr>
        <p:spPr>
          <a:xfrm>
            <a:off x="0" y="6324600"/>
            <a:ext cx="9144000" cy="5334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45" name="Picture 44" descr="images1.jpg"/>
          <p:cNvPicPr>
            <a:picLocks noChangeAspect="1"/>
          </p:cNvPicPr>
          <p:nvPr/>
        </p:nvPicPr>
        <p:blipFill>
          <a:blip r:embed="rId2"/>
          <a:stretch>
            <a:fillRect/>
          </a:stretch>
        </p:blipFill>
        <p:spPr>
          <a:xfrm>
            <a:off x="1" y="-38100"/>
            <a:ext cx="617714" cy="571500"/>
          </a:xfrm>
          <a:prstGeom prst="rect">
            <a:avLst/>
          </a:prstGeom>
        </p:spPr>
      </p:pic>
      <p:sp>
        <p:nvSpPr>
          <p:cNvPr id="46" name="TextBox 45"/>
          <p:cNvSpPr txBox="1"/>
          <p:nvPr/>
        </p:nvSpPr>
        <p:spPr>
          <a:xfrm>
            <a:off x="5257800" y="6488668"/>
            <a:ext cx="4343400" cy="369332"/>
          </a:xfrm>
          <a:prstGeom prst="rect">
            <a:avLst/>
          </a:prstGeom>
          <a:noFill/>
        </p:spPr>
        <p:txBody>
          <a:bodyPr wrap="square" rtlCol="0">
            <a:spAutoFit/>
          </a:bodyPr>
          <a:lstStyle/>
          <a:p>
            <a:r>
              <a:rPr lang="en-US" dirty="0" smtClean="0"/>
              <a:t> Ravi Kant </a:t>
            </a:r>
            <a:r>
              <a:rPr lang="en-US" dirty="0" err="1" smtClean="0"/>
              <a:t>Soni</a:t>
            </a:r>
            <a:r>
              <a:rPr lang="en-US" dirty="0" smtClean="0"/>
              <a:t> +918269000074</a:t>
            </a:r>
            <a:endParaRPr lang="en-US" dirty="0"/>
          </a:p>
        </p:txBody>
      </p:sp>
      <p:sp>
        <p:nvSpPr>
          <p:cNvPr id="18" name="Slide Number Placeholder 17"/>
          <p:cNvSpPr>
            <a:spLocks noGrp="1"/>
          </p:cNvSpPr>
          <p:nvPr>
            <p:ph type="sldNum" sz="quarter" idx="12"/>
          </p:nvPr>
        </p:nvSpPr>
        <p:spPr/>
        <p:txBody>
          <a:bodyPr/>
          <a:lstStyle/>
          <a:p>
            <a:fld id="{7278E106-62EC-41F2-90B3-FDFD6CA56EC6}" type="slidenum">
              <a:rPr lang="en-US" smtClean="0"/>
              <a:pPr/>
              <a:t>25</a:t>
            </a:fld>
            <a:endParaRPr lang="en-US" dirty="0"/>
          </a:p>
        </p:txBody>
      </p:sp>
      <p:sp>
        <p:nvSpPr>
          <p:cNvPr id="19" name="TextBox 18"/>
          <p:cNvSpPr txBox="1"/>
          <p:nvPr/>
        </p:nvSpPr>
        <p:spPr>
          <a:xfrm>
            <a:off x="533400" y="0"/>
            <a:ext cx="8610600" cy="523220"/>
          </a:xfrm>
          <a:prstGeom prst="rect">
            <a:avLst/>
          </a:prstGeom>
          <a:noFill/>
        </p:spPr>
        <p:txBody>
          <a:bodyPr wrap="square" rtlCol="0">
            <a:spAutoFit/>
          </a:bodyPr>
          <a:lstStyle/>
          <a:p>
            <a:pPr algn="ctr"/>
            <a:r>
              <a:rPr lang="en-US" sz="2800" b="1" dirty="0" smtClean="0">
                <a:solidFill>
                  <a:schemeClr val="bg1"/>
                </a:solidFill>
              </a:rPr>
              <a:t>INSTALLATION</a:t>
            </a:r>
            <a:endParaRPr lang="en-US" sz="2800" b="1" dirty="0">
              <a:solidFill>
                <a:schemeClr val="bg1"/>
              </a:solidFill>
            </a:endParaRPr>
          </a:p>
        </p:txBody>
      </p:sp>
      <p:cxnSp>
        <p:nvCxnSpPr>
          <p:cNvPr id="33" name="Straight Connector 32"/>
          <p:cNvCxnSpPr/>
          <p:nvPr/>
        </p:nvCxnSpPr>
        <p:spPr>
          <a:xfrm>
            <a:off x="1676400" y="4495800"/>
            <a:ext cx="5943600" cy="1588"/>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rot="5400000">
            <a:off x="1372791" y="4800997"/>
            <a:ext cx="608806" cy="1588"/>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rot="5400000">
            <a:off x="4420394" y="4799806"/>
            <a:ext cx="609600" cy="1588"/>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rot="5400000" flipH="1" flipV="1">
            <a:off x="4344194" y="4266406"/>
            <a:ext cx="762000" cy="1588"/>
          </a:xfrm>
          <a:prstGeom prst="straightConnector1">
            <a:avLst/>
          </a:prstGeom>
          <a:ln w="31750">
            <a:tailEnd type="arrow"/>
          </a:ln>
          <a:scene3d>
            <a:camera prst="orthographicFront">
              <a:rot lat="10800000" lon="0" rev="0"/>
            </a:camera>
            <a:lightRig rig="threePt" dir="t"/>
          </a:scene3d>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3124200" y="3327974"/>
            <a:ext cx="3124200" cy="400110"/>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2000" b="1" dirty="0" smtClean="0"/>
              <a:t>INSTALLATION METHOD</a:t>
            </a:r>
            <a:endParaRPr lang="en-US" sz="2000" b="1" dirty="0"/>
          </a:p>
        </p:txBody>
      </p:sp>
      <p:sp>
        <p:nvSpPr>
          <p:cNvPr id="41" name="TextBox 40"/>
          <p:cNvSpPr txBox="1"/>
          <p:nvPr/>
        </p:nvSpPr>
        <p:spPr>
          <a:xfrm>
            <a:off x="1066800" y="5105400"/>
            <a:ext cx="1143000" cy="584775"/>
          </a:xfrm>
          <a:prstGeom prst="rect">
            <a:avLst/>
          </a:prstGeom>
          <a:noFill/>
        </p:spPr>
        <p:txBody>
          <a:bodyPr wrap="square" rtlCol="0">
            <a:spAutoFit/>
          </a:bodyPr>
          <a:lstStyle/>
          <a:p>
            <a:pPr algn="ctr"/>
            <a:r>
              <a:rPr lang="en-US" sz="1600" dirty="0" smtClean="0"/>
              <a:t>LOCAL CDROM</a:t>
            </a:r>
            <a:endParaRPr lang="en-US" sz="1600" dirty="0"/>
          </a:p>
        </p:txBody>
      </p:sp>
      <p:sp>
        <p:nvSpPr>
          <p:cNvPr id="42" name="TextBox 41"/>
          <p:cNvSpPr txBox="1"/>
          <p:nvPr/>
        </p:nvSpPr>
        <p:spPr>
          <a:xfrm>
            <a:off x="2590800" y="5105400"/>
            <a:ext cx="1143000" cy="584775"/>
          </a:xfrm>
          <a:prstGeom prst="rect">
            <a:avLst/>
          </a:prstGeom>
          <a:noFill/>
        </p:spPr>
        <p:txBody>
          <a:bodyPr wrap="square" rtlCol="0">
            <a:spAutoFit/>
          </a:bodyPr>
          <a:lstStyle/>
          <a:p>
            <a:pPr algn="ctr"/>
            <a:r>
              <a:rPr lang="en-US" sz="1600" dirty="0" smtClean="0"/>
              <a:t>HDD IMAGE</a:t>
            </a:r>
            <a:endParaRPr lang="en-US" sz="1600" dirty="0"/>
          </a:p>
        </p:txBody>
      </p:sp>
      <p:sp>
        <p:nvSpPr>
          <p:cNvPr id="43" name="TextBox 42"/>
          <p:cNvSpPr txBox="1"/>
          <p:nvPr/>
        </p:nvSpPr>
        <p:spPr>
          <a:xfrm>
            <a:off x="4191000" y="5117068"/>
            <a:ext cx="1143000" cy="338554"/>
          </a:xfrm>
          <a:prstGeom prst="rect">
            <a:avLst/>
          </a:prstGeom>
          <a:noFill/>
        </p:spPr>
        <p:txBody>
          <a:bodyPr wrap="square" rtlCol="0">
            <a:spAutoFit/>
          </a:bodyPr>
          <a:lstStyle/>
          <a:p>
            <a:pPr algn="ctr"/>
            <a:r>
              <a:rPr lang="en-US" sz="1600" dirty="0" smtClean="0"/>
              <a:t>NFS</a:t>
            </a:r>
            <a:endParaRPr lang="en-US" sz="1600" dirty="0"/>
          </a:p>
        </p:txBody>
      </p:sp>
      <p:sp>
        <p:nvSpPr>
          <p:cNvPr id="44" name="TextBox 43"/>
          <p:cNvSpPr txBox="1"/>
          <p:nvPr/>
        </p:nvSpPr>
        <p:spPr>
          <a:xfrm>
            <a:off x="5638800" y="5117068"/>
            <a:ext cx="1143000" cy="338554"/>
          </a:xfrm>
          <a:prstGeom prst="rect">
            <a:avLst/>
          </a:prstGeom>
          <a:noFill/>
        </p:spPr>
        <p:txBody>
          <a:bodyPr wrap="square" rtlCol="0">
            <a:spAutoFit/>
          </a:bodyPr>
          <a:lstStyle/>
          <a:p>
            <a:pPr algn="ctr"/>
            <a:r>
              <a:rPr lang="en-US" sz="1600" dirty="0" smtClean="0"/>
              <a:t>FTP</a:t>
            </a:r>
            <a:endParaRPr lang="en-US" sz="1600" dirty="0"/>
          </a:p>
        </p:txBody>
      </p:sp>
      <p:cxnSp>
        <p:nvCxnSpPr>
          <p:cNvPr id="47" name="Straight Arrow Connector 46"/>
          <p:cNvCxnSpPr/>
          <p:nvPr/>
        </p:nvCxnSpPr>
        <p:spPr>
          <a:xfrm rot="5400000">
            <a:off x="2820194" y="4799806"/>
            <a:ext cx="609600" cy="1588"/>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rot="5400000">
            <a:off x="7314406" y="4799806"/>
            <a:ext cx="609600" cy="1588"/>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7086600" y="5105400"/>
            <a:ext cx="1143000" cy="338554"/>
          </a:xfrm>
          <a:prstGeom prst="rect">
            <a:avLst/>
          </a:prstGeom>
          <a:noFill/>
        </p:spPr>
        <p:txBody>
          <a:bodyPr wrap="square" rtlCol="0">
            <a:spAutoFit/>
          </a:bodyPr>
          <a:lstStyle/>
          <a:p>
            <a:pPr algn="ctr"/>
            <a:r>
              <a:rPr lang="en-US" sz="1600" dirty="0" smtClean="0"/>
              <a:t>HTTP</a:t>
            </a:r>
            <a:endParaRPr lang="en-US" sz="1600" dirty="0"/>
          </a:p>
        </p:txBody>
      </p:sp>
      <p:cxnSp>
        <p:nvCxnSpPr>
          <p:cNvPr id="50" name="Straight Arrow Connector 49"/>
          <p:cNvCxnSpPr/>
          <p:nvPr/>
        </p:nvCxnSpPr>
        <p:spPr>
          <a:xfrm rot="5400000">
            <a:off x="5866606" y="4799806"/>
            <a:ext cx="609600" cy="1588"/>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31" name="Footer Placeholder 30"/>
          <p:cNvSpPr>
            <a:spLocks noGrp="1"/>
          </p:cNvSpPr>
          <p:nvPr>
            <p:ph type="ftr" sz="quarter" idx="11"/>
          </p:nvPr>
        </p:nvSpPr>
        <p:spPr/>
        <p:txBody>
          <a:bodyPr/>
          <a:lstStyle/>
          <a:p>
            <a:r>
              <a:rPr lang="en-US" dirty="0" smtClean="0"/>
              <a:t>SONI COMPUTER CLASSES</a:t>
            </a:r>
            <a:endParaRPr lang="en-US"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rot="-1620000">
            <a:off x="2345776" y="2844596"/>
            <a:ext cx="4648200" cy="1323439"/>
          </a:xfrm>
          <a:prstGeom prst="rect">
            <a:avLst/>
          </a:prstGeom>
          <a:noFill/>
          <a:effectLst>
            <a:outerShdw sx="156000" sy="156000" rotWithShape="0">
              <a:schemeClr val="bg2">
                <a:lumMod val="90000"/>
                <a:alpha val="27000"/>
              </a:schemeClr>
            </a:outerShdw>
          </a:effectLst>
        </p:spPr>
        <p:txBody>
          <a:bodyPr wrap="square" rtlCol="0">
            <a:spAutoFit/>
          </a:bodyPr>
          <a:lstStyle/>
          <a:p>
            <a:r>
              <a:rPr lang="en-US" sz="4000" dirty="0" smtClean="0">
                <a:solidFill>
                  <a:srgbClr val="FDE1BF"/>
                </a:solidFill>
              </a:rPr>
              <a:t> Ravi Kant </a:t>
            </a:r>
            <a:r>
              <a:rPr lang="en-US" sz="4000" dirty="0" err="1" smtClean="0">
                <a:solidFill>
                  <a:srgbClr val="FDE1BF"/>
                </a:solidFill>
              </a:rPr>
              <a:t>Soni</a:t>
            </a:r>
            <a:r>
              <a:rPr lang="en-US" sz="4000" dirty="0" smtClean="0">
                <a:solidFill>
                  <a:srgbClr val="FDE1BF"/>
                </a:solidFill>
              </a:rPr>
              <a:t> +918269000074</a:t>
            </a:r>
            <a:endParaRPr lang="en-US" sz="4000" dirty="0">
              <a:solidFill>
                <a:srgbClr val="FDE1BF"/>
              </a:solidFill>
            </a:endParaRPr>
          </a:p>
        </p:txBody>
      </p:sp>
      <p:sp>
        <p:nvSpPr>
          <p:cNvPr id="4" name="Freeform 3"/>
          <p:cNvSpPr/>
          <p:nvPr/>
        </p:nvSpPr>
        <p:spPr>
          <a:xfrm>
            <a:off x="0" y="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5" name="Picture 4" descr="images1.jpg"/>
          <p:cNvPicPr>
            <a:picLocks noChangeAspect="1"/>
          </p:cNvPicPr>
          <p:nvPr/>
        </p:nvPicPr>
        <p:blipFill>
          <a:blip r:embed="rId3"/>
          <a:stretch>
            <a:fillRect/>
          </a:stretch>
        </p:blipFill>
        <p:spPr>
          <a:xfrm>
            <a:off x="1" y="-38100"/>
            <a:ext cx="617714" cy="571500"/>
          </a:xfrm>
          <a:prstGeom prst="rect">
            <a:avLst/>
          </a:prstGeom>
        </p:spPr>
      </p:pic>
      <p:sp>
        <p:nvSpPr>
          <p:cNvPr id="6" name="Freeform 5"/>
          <p:cNvSpPr/>
          <p:nvPr/>
        </p:nvSpPr>
        <p:spPr>
          <a:xfrm>
            <a:off x="0" y="632460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TextBox 6"/>
          <p:cNvSpPr txBox="1"/>
          <p:nvPr/>
        </p:nvSpPr>
        <p:spPr>
          <a:xfrm>
            <a:off x="5257800" y="6488668"/>
            <a:ext cx="4343400" cy="369332"/>
          </a:xfrm>
          <a:custGeom>
            <a:avLst/>
            <a:gdLst>
              <a:gd name="connsiteX0" fmla="*/ 0 w 4343400"/>
              <a:gd name="connsiteY0" fmla="*/ 0 h 369332"/>
              <a:gd name="connsiteX1" fmla="*/ 4343400 w 4343400"/>
              <a:gd name="connsiteY1" fmla="*/ 0 h 369332"/>
              <a:gd name="connsiteX2" fmla="*/ 4343400 w 4343400"/>
              <a:gd name="connsiteY2" fmla="*/ 369332 h 369332"/>
              <a:gd name="connsiteX3" fmla="*/ 0 w 4343400"/>
              <a:gd name="connsiteY3" fmla="*/ 369332 h 369332"/>
              <a:gd name="connsiteX4" fmla="*/ 0 w 4343400"/>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369332">
                <a:moveTo>
                  <a:pt x="0" y="0"/>
                </a:moveTo>
                <a:lnTo>
                  <a:pt x="4343400" y="0"/>
                </a:lnTo>
                <a:lnTo>
                  <a:pt x="4343400" y="369332"/>
                </a:lnTo>
                <a:lnTo>
                  <a:pt x="0" y="369332"/>
                </a:lnTo>
                <a:lnTo>
                  <a:pt x="0" y="0"/>
                </a:lnTo>
                <a:close/>
              </a:path>
            </a:pathLst>
          </a:custGeom>
          <a:noFill/>
        </p:spPr>
        <p:txBody>
          <a:bodyPr wrap="square" rtlCol="0">
            <a:spAutoFit/>
          </a:bodyPr>
          <a:lstStyle/>
          <a:p>
            <a:r>
              <a:rPr lang="en-US" dirty="0" smtClean="0"/>
              <a:t> Ravi Kant </a:t>
            </a:r>
            <a:r>
              <a:rPr lang="en-US" dirty="0" err="1" smtClean="0"/>
              <a:t>Soni</a:t>
            </a:r>
            <a:r>
              <a:rPr lang="en-US" dirty="0" smtClean="0"/>
              <a:t> +918269000074</a:t>
            </a:r>
            <a:endParaRPr lang="en-US" dirty="0"/>
          </a:p>
        </p:txBody>
      </p:sp>
      <p:sp>
        <p:nvSpPr>
          <p:cNvPr id="8" name="Slide Number Placeholder 7"/>
          <p:cNvSpPr>
            <a:spLocks noGrp="1"/>
          </p:cNvSpPr>
          <p:nvPr>
            <p:ph type="sldNum" sz="quarter" idx="12"/>
          </p:nvPr>
        </p:nvSpPr>
        <p:spPr/>
        <p:txBody>
          <a:bodyPr/>
          <a:lstStyle/>
          <a:p>
            <a:fld id="{7278E106-62EC-41F2-90B3-FDFD6CA56EC6}" type="slidenum">
              <a:rPr lang="en-US" smtClean="0"/>
              <a:pPr/>
              <a:t>26</a:t>
            </a:fld>
            <a:endParaRPr lang="en-US" dirty="0"/>
          </a:p>
        </p:txBody>
      </p:sp>
      <p:pic>
        <p:nvPicPr>
          <p:cNvPr id="5122" name="Picture 2"/>
          <p:cNvPicPr>
            <a:picLocks noChangeAspect="1" noChangeArrowheads="1"/>
          </p:cNvPicPr>
          <p:nvPr/>
        </p:nvPicPr>
        <p:blipFill>
          <a:blip r:embed="rId4"/>
          <a:srcRect/>
          <a:stretch>
            <a:fillRect/>
          </a:stretch>
        </p:blipFill>
        <p:spPr bwMode="auto">
          <a:xfrm>
            <a:off x="1509713" y="1066800"/>
            <a:ext cx="6491287" cy="5037562"/>
          </a:xfrm>
          <a:prstGeom prst="rect">
            <a:avLst/>
          </a:prstGeom>
          <a:noFill/>
          <a:ln w="9525">
            <a:noFill/>
            <a:miter lim="800000"/>
            <a:headEnd/>
            <a:tailEnd/>
          </a:ln>
          <a:effectLst/>
        </p:spPr>
      </p:pic>
      <p:sp>
        <p:nvSpPr>
          <p:cNvPr id="9" name="TextBox 8"/>
          <p:cNvSpPr txBox="1"/>
          <p:nvPr/>
        </p:nvSpPr>
        <p:spPr>
          <a:xfrm>
            <a:off x="533400" y="0"/>
            <a:ext cx="8610600" cy="523220"/>
          </a:xfrm>
          <a:prstGeom prst="rect">
            <a:avLst/>
          </a:prstGeom>
          <a:noFill/>
        </p:spPr>
        <p:txBody>
          <a:bodyPr wrap="square" rtlCol="0">
            <a:spAutoFit/>
          </a:bodyPr>
          <a:lstStyle/>
          <a:p>
            <a:pPr algn="ctr"/>
            <a:r>
              <a:rPr lang="en-US" sz="2800" b="1" dirty="0" smtClean="0">
                <a:solidFill>
                  <a:schemeClr val="bg1"/>
                </a:solidFill>
              </a:rPr>
              <a:t>INSTALLATION</a:t>
            </a:r>
            <a:endParaRPr lang="en-US" sz="2800" b="1" dirty="0">
              <a:solidFill>
                <a:schemeClr val="bg1"/>
              </a:solidFill>
            </a:endParaRPr>
          </a:p>
        </p:txBody>
      </p:sp>
      <p:sp>
        <p:nvSpPr>
          <p:cNvPr id="11" name="TextBox 10"/>
          <p:cNvSpPr txBox="1"/>
          <p:nvPr/>
        </p:nvSpPr>
        <p:spPr>
          <a:xfrm>
            <a:off x="228600" y="685800"/>
            <a:ext cx="8382000" cy="369332"/>
          </a:xfrm>
          <a:prstGeom prst="rect">
            <a:avLst/>
          </a:prstGeom>
          <a:noFill/>
        </p:spPr>
        <p:txBody>
          <a:bodyPr wrap="square" rtlCol="0">
            <a:spAutoFit/>
          </a:bodyPr>
          <a:lstStyle/>
          <a:p>
            <a:r>
              <a:rPr lang="en-US" b="1" dirty="0" smtClean="0"/>
              <a:t>Set first boot device CD / LAN / NETWORK</a:t>
            </a:r>
            <a:endParaRPr lang="en-US" b="1" dirty="0"/>
          </a:p>
        </p:txBody>
      </p:sp>
      <p:sp>
        <p:nvSpPr>
          <p:cNvPr id="12" name="Footer Placeholder 11"/>
          <p:cNvSpPr>
            <a:spLocks noGrp="1"/>
          </p:cNvSpPr>
          <p:nvPr>
            <p:ph type="ftr" sz="quarter" idx="11"/>
          </p:nvPr>
        </p:nvSpPr>
        <p:spPr/>
        <p:txBody>
          <a:bodyPr/>
          <a:lstStyle/>
          <a:p>
            <a:r>
              <a:rPr lang="en-US" dirty="0" smtClean="0"/>
              <a:t>SONI COMPUTER CLASSES</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rot="-1620000">
            <a:off x="2345776" y="2844596"/>
            <a:ext cx="4648200" cy="1323439"/>
          </a:xfrm>
          <a:prstGeom prst="rect">
            <a:avLst/>
          </a:prstGeom>
          <a:noFill/>
          <a:effectLst>
            <a:outerShdw sx="156000" sy="156000" rotWithShape="0">
              <a:schemeClr val="bg2">
                <a:lumMod val="90000"/>
                <a:alpha val="27000"/>
              </a:schemeClr>
            </a:outerShdw>
          </a:effectLst>
        </p:spPr>
        <p:txBody>
          <a:bodyPr wrap="square" rtlCol="0">
            <a:spAutoFit/>
          </a:bodyPr>
          <a:lstStyle/>
          <a:p>
            <a:r>
              <a:rPr lang="en-US" sz="4000" dirty="0" smtClean="0">
                <a:solidFill>
                  <a:srgbClr val="FDE1BF"/>
                </a:solidFill>
              </a:rPr>
              <a:t> Ravi Kant </a:t>
            </a:r>
            <a:r>
              <a:rPr lang="en-US" sz="4000" dirty="0" err="1" smtClean="0">
                <a:solidFill>
                  <a:srgbClr val="FDE1BF"/>
                </a:solidFill>
              </a:rPr>
              <a:t>Soni</a:t>
            </a:r>
            <a:r>
              <a:rPr lang="en-US" sz="4000" dirty="0" smtClean="0">
                <a:solidFill>
                  <a:srgbClr val="FDE1BF"/>
                </a:solidFill>
              </a:rPr>
              <a:t> +918269000074</a:t>
            </a:r>
            <a:endParaRPr lang="en-US" sz="4000" dirty="0">
              <a:solidFill>
                <a:srgbClr val="FDE1BF"/>
              </a:solidFill>
            </a:endParaRPr>
          </a:p>
        </p:txBody>
      </p:sp>
      <p:sp>
        <p:nvSpPr>
          <p:cNvPr id="4" name="Freeform 3"/>
          <p:cNvSpPr/>
          <p:nvPr/>
        </p:nvSpPr>
        <p:spPr>
          <a:xfrm>
            <a:off x="0" y="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5" name="Picture 4" descr="images1.jpg"/>
          <p:cNvPicPr>
            <a:picLocks noChangeAspect="1"/>
          </p:cNvPicPr>
          <p:nvPr/>
        </p:nvPicPr>
        <p:blipFill>
          <a:blip r:embed="rId3"/>
          <a:stretch>
            <a:fillRect/>
          </a:stretch>
        </p:blipFill>
        <p:spPr>
          <a:xfrm>
            <a:off x="1" y="-38100"/>
            <a:ext cx="617714" cy="571500"/>
          </a:xfrm>
          <a:prstGeom prst="rect">
            <a:avLst/>
          </a:prstGeom>
        </p:spPr>
      </p:pic>
      <p:sp>
        <p:nvSpPr>
          <p:cNvPr id="6" name="Freeform 5"/>
          <p:cNvSpPr/>
          <p:nvPr/>
        </p:nvSpPr>
        <p:spPr>
          <a:xfrm>
            <a:off x="0" y="632460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TextBox 6"/>
          <p:cNvSpPr txBox="1"/>
          <p:nvPr/>
        </p:nvSpPr>
        <p:spPr>
          <a:xfrm>
            <a:off x="5257800" y="6488668"/>
            <a:ext cx="4343400" cy="369332"/>
          </a:xfrm>
          <a:custGeom>
            <a:avLst/>
            <a:gdLst>
              <a:gd name="connsiteX0" fmla="*/ 0 w 4343400"/>
              <a:gd name="connsiteY0" fmla="*/ 0 h 369332"/>
              <a:gd name="connsiteX1" fmla="*/ 4343400 w 4343400"/>
              <a:gd name="connsiteY1" fmla="*/ 0 h 369332"/>
              <a:gd name="connsiteX2" fmla="*/ 4343400 w 4343400"/>
              <a:gd name="connsiteY2" fmla="*/ 369332 h 369332"/>
              <a:gd name="connsiteX3" fmla="*/ 0 w 4343400"/>
              <a:gd name="connsiteY3" fmla="*/ 369332 h 369332"/>
              <a:gd name="connsiteX4" fmla="*/ 0 w 4343400"/>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369332">
                <a:moveTo>
                  <a:pt x="0" y="0"/>
                </a:moveTo>
                <a:lnTo>
                  <a:pt x="4343400" y="0"/>
                </a:lnTo>
                <a:lnTo>
                  <a:pt x="4343400" y="369332"/>
                </a:lnTo>
                <a:lnTo>
                  <a:pt x="0" y="369332"/>
                </a:lnTo>
                <a:lnTo>
                  <a:pt x="0" y="0"/>
                </a:lnTo>
                <a:close/>
              </a:path>
            </a:pathLst>
          </a:custGeom>
          <a:noFill/>
        </p:spPr>
        <p:txBody>
          <a:bodyPr wrap="square" rtlCol="0">
            <a:spAutoFit/>
          </a:bodyPr>
          <a:lstStyle/>
          <a:p>
            <a:r>
              <a:rPr lang="en-US" dirty="0" smtClean="0"/>
              <a:t> Ravi Kant </a:t>
            </a:r>
            <a:r>
              <a:rPr lang="en-US" dirty="0" err="1" smtClean="0"/>
              <a:t>Soni</a:t>
            </a:r>
            <a:r>
              <a:rPr lang="en-US" dirty="0" smtClean="0"/>
              <a:t> +918269000074</a:t>
            </a:r>
            <a:endParaRPr lang="en-US" dirty="0"/>
          </a:p>
        </p:txBody>
      </p:sp>
      <p:sp>
        <p:nvSpPr>
          <p:cNvPr id="8" name="Slide Number Placeholder 7"/>
          <p:cNvSpPr>
            <a:spLocks noGrp="1"/>
          </p:cNvSpPr>
          <p:nvPr>
            <p:ph type="sldNum" sz="quarter" idx="12"/>
          </p:nvPr>
        </p:nvSpPr>
        <p:spPr/>
        <p:txBody>
          <a:bodyPr/>
          <a:lstStyle/>
          <a:p>
            <a:fld id="{7278E106-62EC-41F2-90B3-FDFD6CA56EC6}" type="slidenum">
              <a:rPr lang="en-US" smtClean="0"/>
              <a:pPr/>
              <a:t>27</a:t>
            </a:fld>
            <a:endParaRPr lang="en-US" dirty="0"/>
          </a:p>
        </p:txBody>
      </p:sp>
      <p:sp>
        <p:nvSpPr>
          <p:cNvPr id="9" name="TextBox 8"/>
          <p:cNvSpPr txBox="1"/>
          <p:nvPr/>
        </p:nvSpPr>
        <p:spPr>
          <a:xfrm>
            <a:off x="533400" y="0"/>
            <a:ext cx="8610600" cy="523220"/>
          </a:xfrm>
          <a:prstGeom prst="rect">
            <a:avLst/>
          </a:prstGeom>
          <a:noFill/>
        </p:spPr>
        <p:txBody>
          <a:bodyPr wrap="square" rtlCol="0">
            <a:spAutoFit/>
          </a:bodyPr>
          <a:lstStyle/>
          <a:p>
            <a:pPr algn="ctr"/>
            <a:r>
              <a:rPr lang="en-US" sz="2800" b="1" dirty="0" smtClean="0">
                <a:solidFill>
                  <a:schemeClr val="bg1"/>
                </a:solidFill>
              </a:rPr>
              <a:t>INSTALLATION</a:t>
            </a:r>
            <a:endParaRPr lang="en-US" sz="2800" b="1" dirty="0">
              <a:solidFill>
                <a:schemeClr val="bg1"/>
              </a:solidFill>
            </a:endParaRPr>
          </a:p>
        </p:txBody>
      </p:sp>
      <p:sp>
        <p:nvSpPr>
          <p:cNvPr id="11" name="TextBox 10"/>
          <p:cNvSpPr txBox="1"/>
          <p:nvPr/>
        </p:nvSpPr>
        <p:spPr>
          <a:xfrm>
            <a:off x="685800" y="1599486"/>
            <a:ext cx="8763000" cy="4801314"/>
          </a:xfrm>
          <a:prstGeom prst="rect">
            <a:avLst/>
          </a:prstGeom>
          <a:noFill/>
        </p:spPr>
        <p:txBody>
          <a:bodyPr wrap="square" rtlCol="0">
            <a:spAutoFit/>
          </a:bodyPr>
          <a:lstStyle/>
          <a:p>
            <a:r>
              <a:rPr lang="en-US" dirty="0" smtClean="0"/>
              <a:t>boot:</a:t>
            </a:r>
            <a:endParaRPr lang="en-US" b="1" dirty="0" smtClean="0"/>
          </a:p>
          <a:p>
            <a:r>
              <a:rPr lang="en-US" dirty="0" smtClean="0"/>
              <a:t>	installation from graphical mode using local </a:t>
            </a:r>
            <a:r>
              <a:rPr lang="en-US" dirty="0" err="1" smtClean="0"/>
              <a:t>cdrom</a:t>
            </a:r>
            <a:endParaRPr lang="en-US" dirty="0" smtClean="0"/>
          </a:p>
          <a:p>
            <a:endParaRPr lang="en-US" dirty="0" smtClean="0"/>
          </a:p>
          <a:p>
            <a:r>
              <a:rPr lang="en-US" dirty="0" err="1" smtClean="0"/>
              <a:t>boot:</a:t>
            </a:r>
            <a:r>
              <a:rPr lang="en-US" b="1" dirty="0" err="1" smtClean="0"/>
              <a:t>linux</a:t>
            </a:r>
            <a:r>
              <a:rPr lang="en-US" b="1" dirty="0" smtClean="0"/>
              <a:t>  text</a:t>
            </a:r>
          </a:p>
          <a:p>
            <a:r>
              <a:rPr lang="en-US" dirty="0" smtClean="0"/>
              <a:t>	installation from text mode using local </a:t>
            </a:r>
            <a:r>
              <a:rPr lang="en-US" dirty="0" err="1" smtClean="0"/>
              <a:t>cdrom</a:t>
            </a:r>
            <a:endParaRPr lang="en-US" dirty="0" smtClean="0"/>
          </a:p>
          <a:p>
            <a:endParaRPr lang="en-US" dirty="0" smtClean="0"/>
          </a:p>
          <a:p>
            <a:r>
              <a:rPr lang="en-US" dirty="0" err="1" smtClean="0"/>
              <a:t>boot:</a:t>
            </a:r>
            <a:r>
              <a:rPr lang="en-US" b="1" dirty="0" err="1" smtClean="0"/>
              <a:t>linux</a:t>
            </a:r>
            <a:r>
              <a:rPr lang="en-US" b="1" dirty="0" smtClean="0"/>
              <a:t>  </a:t>
            </a:r>
            <a:r>
              <a:rPr lang="en-US" b="1" dirty="0" err="1" smtClean="0"/>
              <a:t>askmethod</a:t>
            </a:r>
            <a:endParaRPr lang="en-US" b="1" dirty="0" smtClean="0"/>
          </a:p>
          <a:p>
            <a:r>
              <a:rPr lang="en-US" dirty="0" smtClean="0"/>
              <a:t>	installation from graphical mode using 5 types method</a:t>
            </a:r>
          </a:p>
          <a:p>
            <a:endParaRPr lang="en-US" dirty="0" smtClean="0"/>
          </a:p>
          <a:p>
            <a:r>
              <a:rPr lang="en-US" dirty="0" err="1" smtClean="0"/>
              <a:t>boot:</a:t>
            </a:r>
            <a:r>
              <a:rPr lang="en-US" b="1" dirty="0" err="1" smtClean="0"/>
              <a:t>linux</a:t>
            </a:r>
            <a:r>
              <a:rPr lang="en-US" b="1" dirty="0" smtClean="0"/>
              <a:t>  </a:t>
            </a:r>
            <a:r>
              <a:rPr lang="en-US" b="1" dirty="0" err="1" smtClean="0"/>
              <a:t>askmethod</a:t>
            </a:r>
            <a:r>
              <a:rPr lang="en-US" b="1" dirty="0" smtClean="0"/>
              <a:t>  text</a:t>
            </a:r>
          </a:p>
          <a:p>
            <a:r>
              <a:rPr lang="en-US" dirty="0" smtClean="0"/>
              <a:t>	installation from text mode using 5 types method</a:t>
            </a:r>
          </a:p>
          <a:p>
            <a:endParaRPr lang="en-US" dirty="0" smtClean="0"/>
          </a:p>
          <a:p>
            <a:r>
              <a:rPr lang="en-US" dirty="0" err="1" smtClean="0"/>
              <a:t>boot:</a:t>
            </a:r>
            <a:r>
              <a:rPr lang="en-US" b="1" dirty="0" err="1" smtClean="0"/>
              <a:t>linux</a:t>
            </a:r>
            <a:r>
              <a:rPr lang="en-US" b="1" dirty="0" smtClean="0"/>
              <a:t>  rescue</a:t>
            </a:r>
          </a:p>
          <a:p>
            <a:r>
              <a:rPr lang="en-US" dirty="0" smtClean="0"/>
              <a:t>	For rescue mode (troubleshooting)</a:t>
            </a:r>
          </a:p>
          <a:p>
            <a:endParaRPr lang="en-US" dirty="0" smtClean="0"/>
          </a:p>
          <a:p>
            <a:r>
              <a:rPr lang="en-US" dirty="0" err="1" smtClean="0"/>
              <a:t>boot:</a:t>
            </a:r>
            <a:r>
              <a:rPr lang="en-US" b="1" dirty="0" err="1" smtClean="0"/>
              <a:t>local</a:t>
            </a:r>
            <a:endParaRPr lang="en-US" b="1" dirty="0" smtClean="0"/>
          </a:p>
          <a:p>
            <a:r>
              <a:rPr lang="en-US" dirty="0" smtClean="0"/>
              <a:t>	For boot from local hard disk</a:t>
            </a:r>
            <a:endParaRPr lang="en-US" dirty="0"/>
          </a:p>
        </p:txBody>
      </p:sp>
      <p:sp>
        <p:nvSpPr>
          <p:cNvPr id="14" name="Bent Arrow 13"/>
          <p:cNvSpPr/>
          <p:nvPr/>
        </p:nvSpPr>
        <p:spPr>
          <a:xfrm rot="10800000">
            <a:off x="1371601" y="1600200"/>
            <a:ext cx="381000" cy="228600"/>
          </a:xfrm>
          <a:prstGeom prst="bentArrow">
            <a:avLst>
              <a:gd name="adj1" fmla="val 5000"/>
              <a:gd name="adj2" fmla="val 15909"/>
              <a:gd name="adj3" fmla="val 25000"/>
              <a:gd name="adj4" fmla="val 5890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Bent Arrow 14"/>
          <p:cNvSpPr/>
          <p:nvPr/>
        </p:nvSpPr>
        <p:spPr>
          <a:xfrm rot="10800000">
            <a:off x="2286001" y="2438399"/>
            <a:ext cx="381000" cy="228600"/>
          </a:xfrm>
          <a:prstGeom prst="bentArrow">
            <a:avLst>
              <a:gd name="adj1" fmla="val 5000"/>
              <a:gd name="adj2" fmla="val 15909"/>
              <a:gd name="adj3" fmla="val 25000"/>
              <a:gd name="adj4" fmla="val 5890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Bent Arrow 15"/>
          <p:cNvSpPr/>
          <p:nvPr/>
        </p:nvSpPr>
        <p:spPr>
          <a:xfrm rot="10800000">
            <a:off x="2971800" y="3200400"/>
            <a:ext cx="381000" cy="228600"/>
          </a:xfrm>
          <a:prstGeom prst="bentArrow">
            <a:avLst>
              <a:gd name="adj1" fmla="val 5000"/>
              <a:gd name="adj2" fmla="val 15909"/>
              <a:gd name="adj3" fmla="val 25000"/>
              <a:gd name="adj4" fmla="val 5890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Bent Arrow 16"/>
          <p:cNvSpPr/>
          <p:nvPr/>
        </p:nvSpPr>
        <p:spPr>
          <a:xfrm rot="10800000">
            <a:off x="3429001" y="4038600"/>
            <a:ext cx="381000" cy="228600"/>
          </a:xfrm>
          <a:prstGeom prst="bentArrow">
            <a:avLst>
              <a:gd name="adj1" fmla="val 5000"/>
              <a:gd name="adj2" fmla="val 15909"/>
              <a:gd name="adj3" fmla="val 25000"/>
              <a:gd name="adj4" fmla="val 5890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Bent Arrow 17"/>
          <p:cNvSpPr/>
          <p:nvPr/>
        </p:nvSpPr>
        <p:spPr>
          <a:xfrm rot="10800000">
            <a:off x="2590801" y="4876799"/>
            <a:ext cx="381000" cy="228600"/>
          </a:xfrm>
          <a:prstGeom prst="bentArrow">
            <a:avLst>
              <a:gd name="adj1" fmla="val 5000"/>
              <a:gd name="adj2" fmla="val 15909"/>
              <a:gd name="adj3" fmla="val 25000"/>
              <a:gd name="adj4" fmla="val 5890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Footer Placeholder 18"/>
          <p:cNvSpPr>
            <a:spLocks noGrp="1"/>
          </p:cNvSpPr>
          <p:nvPr>
            <p:ph type="ftr" sz="quarter" idx="11"/>
          </p:nvPr>
        </p:nvSpPr>
        <p:spPr/>
        <p:txBody>
          <a:bodyPr/>
          <a:lstStyle/>
          <a:p>
            <a:r>
              <a:rPr lang="en-US" dirty="0" smtClean="0"/>
              <a:t>SONI COMPUTER CLASSES</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rot="-1620000">
            <a:off x="2345776" y="2844596"/>
            <a:ext cx="4648200" cy="1323439"/>
          </a:xfrm>
          <a:prstGeom prst="rect">
            <a:avLst/>
          </a:prstGeom>
          <a:noFill/>
          <a:effectLst>
            <a:outerShdw sx="156000" sy="156000" rotWithShape="0">
              <a:schemeClr val="bg2">
                <a:lumMod val="90000"/>
                <a:alpha val="27000"/>
              </a:schemeClr>
            </a:outerShdw>
          </a:effectLst>
        </p:spPr>
        <p:txBody>
          <a:bodyPr wrap="square" rtlCol="0">
            <a:spAutoFit/>
          </a:bodyPr>
          <a:lstStyle/>
          <a:p>
            <a:r>
              <a:rPr lang="en-US" sz="4000" dirty="0" smtClean="0">
                <a:solidFill>
                  <a:srgbClr val="FDE1BF"/>
                </a:solidFill>
              </a:rPr>
              <a:t> Ravi Kant </a:t>
            </a:r>
            <a:r>
              <a:rPr lang="en-US" sz="4000" dirty="0" err="1" smtClean="0">
                <a:solidFill>
                  <a:srgbClr val="FDE1BF"/>
                </a:solidFill>
              </a:rPr>
              <a:t>Soni</a:t>
            </a:r>
            <a:r>
              <a:rPr lang="en-US" sz="4000" dirty="0" smtClean="0">
                <a:solidFill>
                  <a:srgbClr val="FDE1BF"/>
                </a:solidFill>
              </a:rPr>
              <a:t> +918269000074</a:t>
            </a:r>
            <a:endParaRPr lang="en-US" sz="4000" dirty="0">
              <a:solidFill>
                <a:srgbClr val="FDE1BF"/>
              </a:solidFill>
            </a:endParaRPr>
          </a:p>
        </p:txBody>
      </p:sp>
      <p:sp>
        <p:nvSpPr>
          <p:cNvPr id="4" name="Freeform 3"/>
          <p:cNvSpPr/>
          <p:nvPr/>
        </p:nvSpPr>
        <p:spPr>
          <a:xfrm>
            <a:off x="0" y="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5" name="Picture 4" descr="images1.jpg"/>
          <p:cNvPicPr>
            <a:picLocks noChangeAspect="1"/>
          </p:cNvPicPr>
          <p:nvPr/>
        </p:nvPicPr>
        <p:blipFill>
          <a:blip r:embed="rId3"/>
          <a:stretch>
            <a:fillRect/>
          </a:stretch>
        </p:blipFill>
        <p:spPr>
          <a:xfrm>
            <a:off x="1" y="-38100"/>
            <a:ext cx="617714" cy="571500"/>
          </a:xfrm>
          <a:prstGeom prst="rect">
            <a:avLst/>
          </a:prstGeom>
        </p:spPr>
      </p:pic>
      <p:sp>
        <p:nvSpPr>
          <p:cNvPr id="6" name="Freeform 5"/>
          <p:cNvSpPr/>
          <p:nvPr/>
        </p:nvSpPr>
        <p:spPr>
          <a:xfrm>
            <a:off x="0" y="632460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TextBox 6"/>
          <p:cNvSpPr txBox="1"/>
          <p:nvPr/>
        </p:nvSpPr>
        <p:spPr>
          <a:xfrm>
            <a:off x="5257800" y="6488668"/>
            <a:ext cx="4343400" cy="369332"/>
          </a:xfrm>
          <a:custGeom>
            <a:avLst/>
            <a:gdLst>
              <a:gd name="connsiteX0" fmla="*/ 0 w 4343400"/>
              <a:gd name="connsiteY0" fmla="*/ 0 h 369332"/>
              <a:gd name="connsiteX1" fmla="*/ 4343400 w 4343400"/>
              <a:gd name="connsiteY1" fmla="*/ 0 h 369332"/>
              <a:gd name="connsiteX2" fmla="*/ 4343400 w 4343400"/>
              <a:gd name="connsiteY2" fmla="*/ 369332 h 369332"/>
              <a:gd name="connsiteX3" fmla="*/ 0 w 4343400"/>
              <a:gd name="connsiteY3" fmla="*/ 369332 h 369332"/>
              <a:gd name="connsiteX4" fmla="*/ 0 w 4343400"/>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369332">
                <a:moveTo>
                  <a:pt x="0" y="0"/>
                </a:moveTo>
                <a:lnTo>
                  <a:pt x="4343400" y="0"/>
                </a:lnTo>
                <a:lnTo>
                  <a:pt x="4343400" y="369332"/>
                </a:lnTo>
                <a:lnTo>
                  <a:pt x="0" y="369332"/>
                </a:lnTo>
                <a:lnTo>
                  <a:pt x="0" y="0"/>
                </a:lnTo>
                <a:close/>
              </a:path>
            </a:pathLst>
          </a:custGeom>
          <a:noFill/>
        </p:spPr>
        <p:txBody>
          <a:bodyPr wrap="square" rtlCol="0">
            <a:spAutoFit/>
          </a:bodyPr>
          <a:lstStyle/>
          <a:p>
            <a:r>
              <a:rPr lang="en-US" dirty="0" smtClean="0"/>
              <a:t> Ravi Kant </a:t>
            </a:r>
            <a:r>
              <a:rPr lang="en-US" dirty="0" err="1" smtClean="0"/>
              <a:t>Soni</a:t>
            </a:r>
            <a:r>
              <a:rPr lang="en-US" dirty="0" smtClean="0"/>
              <a:t> +918269000074</a:t>
            </a:r>
            <a:endParaRPr lang="en-US" dirty="0"/>
          </a:p>
        </p:txBody>
      </p:sp>
      <p:sp>
        <p:nvSpPr>
          <p:cNvPr id="8" name="Slide Number Placeholder 7"/>
          <p:cNvSpPr>
            <a:spLocks noGrp="1"/>
          </p:cNvSpPr>
          <p:nvPr>
            <p:ph type="sldNum" sz="quarter" idx="12"/>
          </p:nvPr>
        </p:nvSpPr>
        <p:spPr/>
        <p:txBody>
          <a:bodyPr/>
          <a:lstStyle/>
          <a:p>
            <a:fld id="{7278E106-62EC-41F2-90B3-FDFD6CA56EC6}" type="slidenum">
              <a:rPr lang="en-US" smtClean="0"/>
              <a:pPr/>
              <a:t>28</a:t>
            </a:fld>
            <a:endParaRPr lang="en-US" dirty="0"/>
          </a:p>
        </p:txBody>
      </p:sp>
      <p:sp>
        <p:nvSpPr>
          <p:cNvPr id="9" name="TextBox 8"/>
          <p:cNvSpPr txBox="1"/>
          <p:nvPr/>
        </p:nvSpPr>
        <p:spPr>
          <a:xfrm>
            <a:off x="533400" y="0"/>
            <a:ext cx="8610600" cy="523220"/>
          </a:xfrm>
          <a:prstGeom prst="rect">
            <a:avLst/>
          </a:prstGeom>
          <a:noFill/>
        </p:spPr>
        <p:txBody>
          <a:bodyPr wrap="square" rtlCol="0">
            <a:spAutoFit/>
          </a:bodyPr>
          <a:lstStyle/>
          <a:p>
            <a:pPr algn="ctr"/>
            <a:r>
              <a:rPr lang="en-US" sz="2800" b="1" dirty="0" smtClean="0">
                <a:solidFill>
                  <a:schemeClr val="bg1"/>
                </a:solidFill>
              </a:rPr>
              <a:t>INSTALLATION  SERVER</a:t>
            </a:r>
            <a:endParaRPr lang="en-US" sz="2800" b="1" dirty="0">
              <a:solidFill>
                <a:schemeClr val="bg1"/>
              </a:solidFill>
            </a:endParaRPr>
          </a:p>
        </p:txBody>
      </p:sp>
      <p:pic>
        <p:nvPicPr>
          <p:cNvPr id="163842" name="Picture 2"/>
          <p:cNvPicPr>
            <a:picLocks noChangeAspect="1" noChangeArrowheads="1"/>
          </p:cNvPicPr>
          <p:nvPr/>
        </p:nvPicPr>
        <p:blipFill>
          <a:blip r:embed="rId4" cstate="print"/>
          <a:srcRect/>
          <a:stretch>
            <a:fillRect/>
          </a:stretch>
        </p:blipFill>
        <p:spPr bwMode="auto">
          <a:xfrm>
            <a:off x="3286125" y="762000"/>
            <a:ext cx="2352675" cy="1725295"/>
          </a:xfrm>
          <a:prstGeom prst="rect">
            <a:avLst/>
          </a:prstGeom>
          <a:noFill/>
          <a:ln w="9525">
            <a:noFill/>
            <a:miter lim="800000"/>
            <a:headEnd/>
            <a:tailEnd/>
          </a:ln>
          <a:effectLst/>
        </p:spPr>
      </p:pic>
      <p:sp>
        <p:nvSpPr>
          <p:cNvPr id="19" name="TextBox 18"/>
          <p:cNvSpPr txBox="1"/>
          <p:nvPr/>
        </p:nvSpPr>
        <p:spPr>
          <a:xfrm>
            <a:off x="2286000" y="2499479"/>
            <a:ext cx="4724400" cy="3139321"/>
          </a:xfrm>
          <a:prstGeom prst="rect">
            <a:avLst/>
          </a:prstGeom>
          <a:noFill/>
        </p:spPr>
        <p:txBody>
          <a:bodyPr wrap="square" rtlCol="0">
            <a:spAutoFit/>
          </a:bodyPr>
          <a:lstStyle/>
          <a:p>
            <a:r>
              <a:rPr lang="en-US" dirty="0" smtClean="0"/>
              <a:t>Server name	server1.example.com</a:t>
            </a:r>
          </a:p>
          <a:p>
            <a:r>
              <a:rPr lang="en-US" dirty="0" smtClean="0"/>
              <a:t>Server IP		172.24.254.254</a:t>
            </a:r>
          </a:p>
          <a:p>
            <a:endParaRPr lang="en-US" dirty="0" smtClean="0"/>
          </a:p>
          <a:p>
            <a:pPr algn="ctr"/>
            <a:r>
              <a:rPr lang="en-US" dirty="0" smtClean="0"/>
              <a:t>INSTALLED SERVICE</a:t>
            </a:r>
          </a:p>
          <a:p>
            <a:r>
              <a:rPr lang="en-US" dirty="0" smtClean="0"/>
              <a:t>DHCP		For provide IP to all clients</a:t>
            </a:r>
          </a:p>
          <a:p>
            <a:r>
              <a:rPr lang="en-US" dirty="0" smtClean="0"/>
              <a:t>NFS		For shared data</a:t>
            </a:r>
          </a:p>
          <a:p>
            <a:r>
              <a:rPr lang="en-US" dirty="0" smtClean="0"/>
              <a:t>FTP		For shared data</a:t>
            </a:r>
          </a:p>
          <a:p>
            <a:r>
              <a:rPr lang="en-US" dirty="0" smtClean="0"/>
              <a:t>HTTP		For shared data</a:t>
            </a:r>
          </a:p>
          <a:p>
            <a:endParaRPr lang="en-US" dirty="0" smtClean="0"/>
          </a:p>
          <a:p>
            <a:endParaRPr lang="en-US" dirty="0" smtClean="0"/>
          </a:p>
          <a:p>
            <a:r>
              <a:rPr lang="en-US" dirty="0" smtClean="0"/>
              <a:t>Shared directory from server  /rhel5.3</a:t>
            </a:r>
          </a:p>
        </p:txBody>
      </p:sp>
      <p:sp>
        <p:nvSpPr>
          <p:cNvPr id="11" name="Footer Placeholder 10"/>
          <p:cNvSpPr>
            <a:spLocks noGrp="1"/>
          </p:cNvSpPr>
          <p:nvPr>
            <p:ph type="ftr" sz="quarter" idx="11"/>
          </p:nvPr>
        </p:nvSpPr>
        <p:spPr/>
        <p:txBody>
          <a:bodyPr/>
          <a:lstStyle/>
          <a:p>
            <a:r>
              <a:rPr lang="en-US" dirty="0" smtClean="0"/>
              <a:t>SONI COMPUTER CLASSES</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4953000" y="5769114"/>
            <a:ext cx="4648200" cy="1323439"/>
          </a:xfrm>
          <a:prstGeom prst="rect">
            <a:avLst/>
          </a:prstGeom>
          <a:noFill/>
          <a:effectLst>
            <a:outerShdw sx="156000" sy="156000" rotWithShape="0">
              <a:schemeClr val="bg2">
                <a:lumMod val="90000"/>
                <a:alpha val="27000"/>
              </a:schemeClr>
            </a:outerShdw>
          </a:effectLst>
        </p:spPr>
        <p:txBody>
          <a:bodyPr wrap="square" rtlCol="0">
            <a:spAutoFit/>
          </a:bodyPr>
          <a:lstStyle/>
          <a:p>
            <a:r>
              <a:rPr lang="en-US" sz="4000" dirty="0" smtClean="0">
                <a:solidFill>
                  <a:schemeClr val="accent6">
                    <a:lumMod val="20000"/>
                    <a:lumOff val="80000"/>
                  </a:schemeClr>
                </a:solidFill>
              </a:rPr>
              <a:t> Ravi Kant </a:t>
            </a:r>
            <a:r>
              <a:rPr lang="en-US" sz="4000" dirty="0" err="1" smtClean="0">
                <a:solidFill>
                  <a:schemeClr val="accent6">
                    <a:lumMod val="20000"/>
                    <a:lumOff val="80000"/>
                  </a:schemeClr>
                </a:solidFill>
              </a:rPr>
              <a:t>Soni</a:t>
            </a:r>
            <a:r>
              <a:rPr lang="en-US" sz="4000" dirty="0" smtClean="0">
                <a:solidFill>
                  <a:schemeClr val="accent6">
                    <a:lumMod val="20000"/>
                    <a:lumOff val="80000"/>
                  </a:schemeClr>
                </a:solidFill>
              </a:rPr>
              <a:t> +918269000074</a:t>
            </a:r>
            <a:endParaRPr lang="en-US" sz="4000" dirty="0">
              <a:solidFill>
                <a:schemeClr val="accent6">
                  <a:lumMod val="20000"/>
                  <a:lumOff val="80000"/>
                </a:schemeClr>
              </a:solidFill>
            </a:endParaRPr>
          </a:p>
        </p:txBody>
      </p:sp>
      <p:sp>
        <p:nvSpPr>
          <p:cNvPr id="4" name="Freeform 3"/>
          <p:cNvSpPr/>
          <p:nvPr/>
        </p:nvSpPr>
        <p:spPr>
          <a:xfrm>
            <a:off x="0" y="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5" name="Picture 4" descr="images1.jpg"/>
          <p:cNvPicPr>
            <a:picLocks noChangeAspect="1"/>
          </p:cNvPicPr>
          <p:nvPr/>
        </p:nvPicPr>
        <p:blipFill>
          <a:blip r:embed="rId2"/>
          <a:stretch>
            <a:fillRect/>
          </a:stretch>
        </p:blipFill>
        <p:spPr>
          <a:xfrm>
            <a:off x="1" y="-38100"/>
            <a:ext cx="617714" cy="571500"/>
          </a:xfrm>
          <a:prstGeom prst="rect">
            <a:avLst/>
          </a:prstGeom>
        </p:spPr>
      </p:pic>
      <p:sp>
        <p:nvSpPr>
          <p:cNvPr id="6" name="Freeform 5"/>
          <p:cNvSpPr/>
          <p:nvPr/>
        </p:nvSpPr>
        <p:spPr>
          <a:xfrm>
            <a:off x="0" y="632460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TextBox 6"/>
          <p:cNvSpPr txBox="1"/>
          <p:nvPr/>
        </p:nvSpPr>
        <p:spPr>
          <a:xfrm>
            <a:off x="5257800" y="6488668"/>
            <a:ext cx="4343400" cy="369332"/>
          </a:xfrm>
          <a:custGeom>
            <a:avLst/>
            <a:gdLst>
              <a:gd name="connsiteX0" fmla="*/ 0 w 4343400"/>
              <a:gd name="connsiteY0" fmla="*/ 0 h 369332"/>
              <a:gd name="connsiteX1" fmla="*/ 4343400 w 4343400"/>
              <a:gd name="connsiteY1" fmla="*/ 0 h 369332"/>
              <a:gd name="connsiteX2" fmla="*/ 4343400 w 4343400"/>
              <a:gd name="connsiteY2" fmla="*/ 369332 h 369332"/>
              <a:gd name="connsiteX3" fmla="*/ 0 w 4343400"/>
              <a:gd name="connsiteY3" fmla="*/ 369332 h 369332"/>
              <a:gd name="connsiteX4" fmla="*/ 0 w 4343400"/>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369332">
                <a:moveTo>
                  <a:pt x="0" y="0"/>
                </a:moveTo>
                <a:lnTo>
                  <a:pt x="4343400" y="0"/>
                </a:lnTo>
                <a:lnTo>
                  <a:pt x="4343400" y="369332"/>
                </a:lnTo>
                <a:lnTo>
                  <a:pt x="0" y="369332"/>
                </a:lnTo>
                <a:lnTo>
                  <a:pt x="0" y="0"/>
                </a:lnTo>
                <a:close/>
              </a:path>
            </a:pathLst>
          </a:custGeom>
          <a:noFill/>
        </p:spPr>
        <p:txBody>
          <a:bodyPr wrap="square" rtlCol="0">
            <a:spAutoFit/>
          </a:bodyPr>
          <a:lstStyle/>
          <a:p>
            <a:r>
              <a:rPr lang="en-US" dirty="0" smtClean="0"/>
              <a:t> Ravi Kant </a:t>
            </a:r>
            <a:r>
              <a:rPr lang="en-US" dirty="0" err="1" smtClean="0"/>
              <a:t>Soni</a:t>
            </a:r>
            <a:r>
              <a:rPr lang="en-US" dirty="0" smtClean="0"/>
              <a:t> +918269000074</a:t>
            </a:r>
            <a:endParaRPr lang="en-US" dirty="0"/>
          </a:p>
        </p:txBody>
      </p:sp>
      <p:sp>
        <p:nvSpPr>
          <p:cNvPr id="3276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graphicFrame>
        <p:nvGraphicFramePr>
          <p:cNvPr id="10" name="Table 9"/>
          <p:cNvGraphicFramePr>
            <a:graphicFrameLocks noGrp="1"/>
          </p:cNvGraphicFramePr>
          <p:nvPr/>
        </p:nvGraphicFramePr>
        <p:xfrm>
          <a:off x="914400" y="1849120"/>
          <a:ext cx="7543800" cy="4018280"/>
        </p:xfrm>
        <a:graphic>
          <a:graphicData uri="http://schemas.openxmlformats.org/drawingml/2006/table">
            <a:tbl>
              <a:tblPr firstRow="1" bandRow="1">
                <a:tableStyleId>{5C22544A-7EE6-4342-B048-85BDC9FD1C3A}</a:tableStyleId>
              </a:tblPr>
              <a:tblGrid>
                <a:gridCol w="1524000"/>
                <a:gridCol w="6019800"/>
              </a:tblGrid>
              <a:tr h="482600">
                <a:tc>
                  <a:txBody>
                    <a:bodyPr/>
                    <a:lstStyle/>
                    <a:p>
                      <a:r>
                        <a:rPr lang="en-US" dirty="0" smtClean="0"/>
                        <a:t>COMMAND</a:t>
                      </a:r>
                      <a:endParaRPr lang="en-US" dirty="0"/>
                    </a:p>
                  </a:txBody>
                  <a:tcPr/>
                </a:tc>
                <a:tc>
                  <a:txBody>
                    <a:bodyPr/>
                    <a:lstStyle/>
                    <a:p>
                      <a:r>
                        <a:rPr lang="en-US" dirty="0" smtClean="0"/>
                        <a:t>DESCRIPTION</a:t>
                      </a:r>
                      <a:endParaRPr lang="en-US" dirty="0"/>
                    </a:p>
                  </a:txBody>
                  <a:tcPr/>
                </a:tc>
              </a:tr>
              <a:tr h="482600">
                <a:tc>
                  <a:txBody>
                    <a:bodyPr/>
                    <a:lstStyle/>
                    <a:p>
                      <a:r>
                        <a:rPr lang="en-US" dirty="0" smtClean="0"/>
                        <a:t># init</a:t>
                      </a:r>
                      <a:r>
                        <a:rPr lang="en-US" baseline="0" dirty="0" smtClean="0"/>
                        <a:t>  0</a:t>
                      </a:r>
                      <a:endParaRPr lang="en-US" dirty="0"/>
                    </a:p>
                  </a:txBody>
                  <a:tcPr/>
                </a:tc>
                <a:tc>
                  <a:txBody>
                    <a:bodyPr/>
                    <a:lstStyle/>
                    <a:p>
                      <a:r>
                        <a:rPr lang="en-US" dirty="0" smtClean="0"/>
                        <a:t>Use for Shutdown the system</a:t>
                      </a:r>
                      <a:endParaRPr lang="en-US" dirty="0"/>
                    </a:p>
                  </a:txBody>
                  <a:tcPr/>
                </a:tc>
              </a:tr>
              <a:tr h="482600">
                <a:tc>
                  <a:txBody>
                    <a:bodyPr/>
                    <a:lstStyle/>
                    <a:p>
                      <a:r>
                        <a:rPr lang="en-US" dirty="0" smtClean="0"/>
                        <a:t># init </a:t>
                      </a:r>
                      <a:r>
                        <a:rPr lang="en-US" baseline="0" dirty="0" smtClean="0"/>
                        <a:t> 1</a:t>
                      </a:r>
                      <a:endParaRPr lang="en-US" dirty="0"/>
                    </a:p>
                  </a:txBody>
                  <a:tcPr/>
                </a:tc>
                <a:tc>
                  <a:txBody>
                    <a:bodyPr/>
                    <a:lstStyle/>
                    <a:p>
                      <a:r>
                        <a:rPr lang="en-US" dirty="0" smtClean="0"/>
                        <a:t>Use</a:t>
                      </a:r>
                      <a:r>
                        <a:rPr lang="en-US" baseline="0" dirty="0" smtClean="0"/>
                        <a:t> for Single use mode, without authentication, without graphical, without NFS</a:t>
                      </a:r>
                      <a:endParaRPr lang="en-US" dirty="0"/>
                    </a:p>
                  </a:txBody>
                  <a:tcPr/>
                </a:tc>
              </a:tr>
              <a:tr h="482600">
                <a:tc>
                  <a:txBody>
                    <a:bodyPr/>
                    <a:lstStyle/>
                    <a:p>
                      <a:r>
                        <a:rPr lang="en-US" dirty="0" smtClean="0"/>
                        <a:t># init </a:t>
                      </a:r>
                      <a:r>
                        <a:rPr lang="en-US" baseline="0" dirty="0" smtClean="0"/>
                        <a:t> 2</a:t>
                      </a:r>
                      <a:endParaRPr lang="en-US" dirty="0"/>
                    </a:p>
                  </a:txBody>
                  <a:tcPr/>
                </a:tc>
                <a:tc>
                  <a:txBody>
                    <a:bodyPr/>
                    <a:lstStyle/>
                    <a:p>
                      <a:r>
                        <a:rPr lang="en-US" dirty="0" smtClean="0"/>
                        <a:t>Use for Multiuser</a:t>
                      </a:r>
                      <a:r>
                        <a:rPr lang="en-US" baseline="0" dirty="0" smtClean="0"/>
                        <a:t> mode, without graphical &amp; NFS</a:t>
                      </a:r>
                      <a:endParaRPr lang="en-US" dirty="0"/>
                    </a:p>
                  </a:txBody>
                  <a:tcPr/>
                </a:tc>
              </a:tr>
              <a:tr h="482600">
                <a:tc>
                  <a:txBody>
                    <a:bodyPr/>
                    <a:lstStyle/>
                    <a:p>
                      <a:r>
                        <a:rPr lang="en-US" dirty="0" smtClean="0"/>
                        <a:t># init  3</a:t>
                      </a:r>
                      <a:endParaRPr lang="en-US" dirty="0"/>
                    </a:p>
                  </a:txBody>
                  <a:tcPr/>
                </a:tc>
                <a:tc>
                  <a:txBody>
                    <a:bodyPr/>
                    <a:lstStyle/>
                    <a:p>
                      <a:r>
                        <a:rPr lang="en-US" dirty="0" smtClean="0"/>
                        <a:t>Use for Multiuser mode,</a:t>
                      </a:r>
                      <a:r>
                        <a:rPr lang="en-US" baseline="0" dirty="0" smtClean="0"/>
                        <a:t> without graphical, but with NFS</a:t>
                      </a:r>
                      <a:endParaRPr lang="en-US" dirty="0"/>
                    </a:p>
                  </a:txBody>
                  <a:tcPr/>
                </a:tc>
              </a:tr>
              <a:tr h="482600">
                <a:tc>
                  <a:txBody>
                    <a:bodyPr/>
                    <a:lstStyle/>
                    <a:p>
                      <a:r>
                        <a:rPr lang="en-US" dirty="0" smtClean="0"/>
                        <a:t># init</a:t>
                      </a:r>
                      <a:r>
                        <a:rPr lang="en-US" baseline="0" dirty="0" smtClean="0"/>
                        <a:t>  4</a:t>
                      </a:r>
                      <a:endParaRPr lang="en-US" dirty="0"/>
                    </a:p>
                  </a:txBody>
                  <a:tcPr/>
                </a:tc>
                <a:tc>
                  <a:txBody>
                    <a:bodyPr/>
                    <a:lstStyle/>
                    <a:p>
                      <a:r>
                        <a:rPr lang="en-US" dirty="0" smtClean="0"/>
                        <a:t>Not-Used</a:t>
                      </a:r>
                      <a:endParaRPr lang="en-US" dirty="0"/>
                    </a:p>
                  </a:txBody>
                  <a:tcPr/>
                </a:tc>
              </a:tr>
              <a:tr h="482600">
                <a:tc>
                  <a:txBody>
                    <a:bodyPr/>
                    <a:lstStyle/>
                    <a:p>
                      <a:r>
                        <a:rPr lang="en-US" dirty="0" smtClean="0"/>
                        <a:t># init  5</a:t>
                      </a:r>
                      <a:endParaRPr lang="en-US" dirty="0"/>
                    </a:p>
                  </a:txBody>
                  <a:tcPr/>
                </a:tc>
                <a:tc>
                  <a:txBody>
                    <a:bodyPr/>
                    <a:lstStyle/>
                    <a:p>
                      <a:r>
                        <a:rPr lang="en-US" dirty="0" smtClean="0"/>
                        <a:t>Use for Multiuser mode,</a:t>
                      </a:r>
                      <a:r>
                        <a:rPr lang="en-US" baseline="0" dirty="0" smtClean="0"/>
                        <a:t> with graphical &amp; NFS</a:t>
                      </a:r>
                      <a:endParaRPr lang="en-US" dirty="0"/>
                    </a:p>
                  </a:txBody>
                  <a:tcPr/>
                </a:tc>
              </a:tr>
              <a:tr h="482600">
                <a:tc>
                  <a:txBody>
                    <a:bodyPr/>
                    <a:lstStyle/>
                    <a:p>
                      <a:r>
                        <a:rPr lang="en-US" dirty="0" smtClean="0"/>
                        <a:t># init  6</a:t>
                      </a:r>
                      <a:endParaRPr lang="en-US" dirty="0"/>
                    </a:p>
                  </a:txBody>
                  <a:tcPr/>
                </a:tc>
                <a:tc>
                  <a:txBody>
                    <a:bodyPr/>
                    <a:lstStyle/>
                    <a:p>
                      <a:r>
                        <a:rPr lang="en-US" dirty="0" smtClean="0"/>
                        <a:t>Use for Restart the system</a:t>
                      </a:r>
                      <a:endParaRPr lang="en-US" dirty="0"/>
                    </a:p>
                  </a:txBody>
                  <a:tcPr/>
                </a:tc>
              </a:tr>
            </a:tbl>
          </a:graphicData>
        </a:graphic>
      </p:graphicFrame>
      <p:sp>
        <p:nvSpPr>
          <p:cNvPr id="11" name="Rectangle 10"/>
          <p:cNvSpPr/>
          <p:nvPr/>
        </p:nvSpPr>
        <p:spPr>
          <a:xfrm>
            <a:off x="838200" y="1066800"/>
            <a:ext cx="8610600" cy="646331"/>
          </a:xfrm>
          <a:prstGeom prst="rect">
            <a:avLst/>
          </a:prstGeom>
        </p:spPr>
        <p:txBody>
          <a:bodyPr wrap="square">
            <a:spAutoFit/>
          </a:bodyPr>
          <a:lstStyle/>
          <a:p>
            <a:r>
              <a:rPr lang="en-US" dirty="0" smtClean="0"/>
              <a:t>The term </a:t>
            </a:r>
            <a:r>
              <a:rPr lang="en-US" dirty="0" err="1" smtClean="0"/>
              <a:t>runlevel</a:t>
            </a:r>
            <a:r>
              <a:rPr lang="en-US" dirty="0" smtClean="0"/>
              <a:t> refers to a mode of operation in one of the computer operating systems. seven </a:t>
            </a:r>
            <a:r>
              <a:rPr lang="en-US" dirty="0" err="1" smtClean="0"/>
              <a:t>runlevels</a:t>
            </a:r>
            <a:r>
              <a:rPr lang="en-US" dirty="0" smtClean="0"/>
              <a:t> exist, numbered from zero to six</a:t>
            </a:r>
            <a:endParaRPr lang="en-US" dirty="0"/>
          </a:p>
        </p:txBody>
      </p:sp>
      <p:sp>
        <p:nvSpPr>
          <p:cNvPr id="12" name="TextBox 11"/>
          <p:cNvSpPr txBox="1"/>
          <p:nvPr/>
        </p:nvSpPr>
        <p:spPr>
          <a:xfrm>
            <a:off x="0" y="609600"/>
            <a:ext cx="9144000" cy="400110"/>
          </a:xfrm>
          <a:prstGeom prst="rect">
            <a:avLst/>
          </a:prstGeom>
          <a:noFill/>
        </p:spPr>
        <p:txBody>
          <a:bodyPr wrap="square" rtlCol="0">
            <a:spAutoFit/>
          </a:bodyPr>
          <a:lstStyle/>
          <a:p>
            <a:pPr algn="ctr"/>
            <a:r>
              <a:rPr lang="en-US" sz="2000" b="1" dirty="0" smtClean="0"/>
              <a:t>RUNLEVEL</a:t>
            </a:r>
            <a:endParaRPr lang="en-US" sz="2000" b="1" dirty="0"/>
          </a:p>
        </p:txBody>
      </p:sp>
      <p:sp>
        <p:nvSpPr>
          <p:cNvPr id="13" name="TextBox 12"/>
          <p:cNvSpPr txBox="1"/>
          <p:nvPr/>
        </p:nvSpPr>
        <p:spPr>
          <a:xfrm>
            <a:off x="838200" y="5955268"/>
            <a:ext cx="3733800" cy="369332"/>
          </a:xfrm>
          <a:prstGeom prst="rect">
            <a:avLst/>
          </a:prstGeom>
          <a:noFill/>
        </p:spPr>
        <p:txBody>
          <a:bodyPr wrap="square" rtlCol="0">
            <a:spAutoFit/>
          </a:bodyPr>
          <a:lstStyle/>
          <a:p>
            <a:r>
              <a:rPr lang="en-US" dirty="0" smtClean="0"/>
              <a:t>S, s  is also used for single user mode</a:t>
            </a:r>
            <a:endParaRPr lang="en-US" dirty="0"/>
          </a:p>
        </p:txBody>
      </p:sp>
      <p:sp>
        <p:nvSpPr>
          <p:cNvPr id="15" name="TextBox 14"/>
          <p:cNvSpPr txBox="1"/>
          <p:nvPr/>
        </p:nvSpPr>
        <p:spPr>
          <a:xfrm>
            <a:off x="4876800" y="5769114"/>
            <a:ext cx="4648200" cy="1323439"/>
          </a:xfrm>
          <a:prstGeom prst="rect">
            <a:avLst/>
          </a:prstGeom>
          <a:noFill/>
          <a:effectLst>
            <a:outerShdw sx="156000" sy="156000" rotWithShape="0">
              <a:schemeClr val="bg2">
                <a:lumMod val="90000"/>
                <a:alpha val="27000"/>
              </a:schemeClr>
            </a:outerShdw>
          </a:effectLst>
        </p:spPr>
        <p:txBody>
          <a:bodyPr wrap="square" rtlCol="0">
            <a:spAutoFit/>
          </a:bodyPr>
          <a:lstStyle/>
          <a:p>
            <a:r>
              <a:rPr lang="en-US" sz="4000" dirty="0" smtClean="0">
                <a:solidFill>
                  <a:srgbClr val="FDE1BF"/>
                </a:solidFill>
              </a:rPr>
              <a:t> Ravi Kant </a:t>
            </a:r>
            <a:r>
              <a:rPr lang="en-US" sz="4000" dirty="0" err="1" smtClean="0">
                <a:solidFill>
                  <a:srgbClr val="FDE1BF"/>
                </a:solidFill>
              </a:rPr>
              <a:t>Soni</a:t>
            </a:r>
            <a:r>
              <a:rPr lang="en-US" sz="4000" dirty="0" smtClean="0">
                <a:solidFill>
                  <a:srgbClr val="FDE1BF"/>
                </a:solidFill>
              </a:rPr>
              <a:t> +918269000074</a:t>
            </a:r>
            <a:endParaRPr lang="en-US" sz="4000" dirty="0">
              <a:solidFill>
                <a:srgbClr val="FDE1BF"/>
              </a:solidFill>
            </a:endParaRPr>
          </a:p>
        </p:txBody>
      </p:sp>
      <p:sp>
        <p:nvSpPr>
          <p:cNvPr id="16" name="Slide Number Placeholder 15"/>
          <p:cNvSpPr>
            <a:spLocks noGrp="1"/>
          </p:cNvSpPr>
          <p:nvPr>
            <p:ph type="sldNum" sz="quarter" idx="12"/>
          </p:nvPr>
        </p:nvSpPr>
        <p:spPr/>
        <p:txBody>
          <a:bodyPr/>
          <a:lstStyle/>
          <a:p>
            <a:fld id="{7278E106-62EC-41F2-90B3-FDFD6CA56EC6}" type="slidenum">
              <a:rPr lang="en-US" smtClean="0"/>
              <a:pPr/>
              <a:t>29</a:t>
            </a:fld>
            <a:endParaRPr lang="en-US" dirty="0"/>
          </a:p>
        </p:txBody>
      </p:sp>
      <p:sp>
        <p:nvSpPr>
          <p:cNvPr id="17" name="Footer Placeholder 16"/>
          <p:cNvSpPr>
            <a:spLocks noGrp="1"/>
          </p:cNvSpPr>
          <p:nvPr>
            <p:ph type="ftr" sz="quarter" idx="11"/>
          </p:nvPr>
        </p:nvSpPr>
        <p:spPr/>
        <p:txBody>
          <a:bodyPr/>
          <a:lstStyle/>
          <a:p>
            <a:r>
              <a:rPr lang="en-US" dirty="0" smtClean="0"/>
              <a:t>SONI COMPUTER CLASSES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rot="-1620000">
            <a:off x="2345776" y="2844596"/>
            <a:ext cx="4648200" cy="1323439"/>
          </a:xfrm>
          <a:prstGeom prst="rect">
            <a:avLst/>
          </a:prstGeom>
          <a:noFill/>
          <a:effectLst>
            <a:outerShdw sx="156000" sy="156000" rotWithShape="0">
              <a:schemeClr val="bg2">
                <a:lumMod val="90000"/>
                <a:alpha val="27000"/>
              </a:schemeClr>
            </a:outerShdw>
          </a:effectLst>
        </p:spPr>
        <p:txBody>
          <a:bodyPr wrap="square" rtlCol="0">
            <a:spAutoFit/>
          </a:bodyPr>
          <a:lstStyle/>
          <a:p>
            <a:r>
              <a:rPr lang="en-US" sz="4000" dirty="0" smtClean="0">
                <a:solidFill>
                  <a:srgbClr val="FDE1BF"/>
                </a:solidFill>
              </a:rPr>
              <a:t> Ravi Kant </a:t>
            </a:r>
            <a:r>
              <a:rPr lang="en-US" sz="4000" dirty="0" err="1" smtClean="0">
                <a:solidFill>
                  <a:srgbClr val="FDE1BF"/>
                </a:solidFill>
              </a:rPr>
              <a:t>Soni</a:t>
            </a:r>
            <a:r>
              <a:rPr lang="en-US" sz="4000" dirty="0" smtClean="0">
                <a:solidFill>
                  <a:srgbClr val="FDE1BF"/>
                </a:solidFill>
              </a:rPr>
              <a:t> +918269000074</a:t>
            </a:r>
            <a:endParaRPr lang="en-US" sz="4000" dirty="0">
              <a:solidFill>
                <a:srgbClr val="FDE1BF"/>
              </a:solidFill>
            </a:endParaRPr>
          </a:p>
        </p:txBody>
      </p:sp>
      <p:sp>
        <p:nvSpPr>
          <p:cNvPr id="4" name="Freeform 3"/>
          <p:cNvSpPr/>
          <p:nvPr/>
        </p:nvSpPr>
        <p:spPr>
          <a:xfrm>
            <a:off x="0" y="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5" name="Picture 4" descr="images1.jpg"/>
          <p:cNvPicPr>
            <a:picLocks noChangeAspect="1"/>
          </p:cNvPicPr>
          <p:nvPr/>
        </p:nvPicPr>
        <p:blipFill>
          <a:blip r:embed="rId2"/>
          <a:stretch>
            <a:fillRect/>
          </a:stretch>
        </p:blipFill>
        <p:spPr>
          <a:xfrm>
            <a:off x="1" y="-38100"/>
            <a:ext cx="617714" cy="571500"/>
          </a:xfrm>
          <a:prstGeom prst="rect">
            <a:avLst/>
          </a:prstGeom>
        </p:spPr>
      </p:pic>
      <p:sp>
        <p:nvSpPr>
          <p:cNvPr id="6" name="Freeform 5"/>
          <p:cNvSpPr/>
          <p:nvPr/>
        </p:nvSpPr>
        <p:spPr>
          <a:xfrm>
            <a:off x="0" y="632460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TextBox 6"/>
          <p:cNvSpPr txBox="1"/>
          <p:nvPr/>
        </p:nvSpPr>
        <p:spPr>
          <a:xfrm>
            <a:off x="5257800" y="6488668"/>
            <a:ext cx="4343400" cy="369332"/>
          </a:xfrm>
          <a:custGeom>
            <a:avLst/>
            <a:gdLst>
              <a:gd name="connsiteX0" fmla="*/ 0 w 4343400"/>
              <a:gd name="connsiteY0" fmla="*/ 0 h 369332"/>
              <a:gd name="connsiteX1" fmla="*/ 4343400 w 4343400"/>
              <a:gd name="connsiteY1" fmla="*/ 0 h 369332"/>
              <a:gd name="connsiteX2" fmla="*/ 4343400 w 4343400"/>
              <a:gd name="connsiteY2" fmla="*/ 369332 h 369332"/>
              <a:gd name="connsiteX3" fmla="*/ 0 w 4343400"/>
              <a:gd name="connsiteY3" fmla="*/ 369332 h 369332"/>
              <a:gd name="connsiteX4" fmla="*/ 0 w 4343400"/>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369332">
                <a:moveTo>
                  <a:pt x="0" y="0"/>
                </a:moveTo>
                <a:lnTo>
                  <a:pt x="4343400" y="0"/>
                </a:lnTo>
                <a:lnTo>
                  <a:pt x="4343400" y="369332"/>
                </a:lnTo>
                <a:lnTo>
                  <a:pt x="0" y="369332"/>
                </a:lnTo>
                <a:lnTo>
                  <a:pt x="0" y="0"/>
                </a:lnTo>
                <a:close/>
              </a:path>
            </a:pathLst>
          </a:custGeom>
          <a:noFill/>
        </p:spPr>
        <p:txBody>
          <a:bodyPr wrap="square" rtlCol="0">
            <a:spAutoFit/>
          </a:bodyPr>
          <a:lstStyle/>
          <a:p>
            <a:r>
              <a:rPr lang="en-US" dirty="0" smtClean="0"/>
              <a:t> Ravi Kant </a:t>
            </a:r>
            <a:r>
              <a:rPr lang="en-US" dirty="0" err="1" smtClean="0"/>
              <a:t>Soni</a:t>
            </a:r>
            <a:r>
              <a:rPr lang="en-US" dirty="0" smtClean="0"/>
              <a:t> +918269000074</a:t>
            </a:r>
            <a:endParaRPr lang="en-US" dirty="0"/>
          </a:p>
        </p:txBody>
      </p:sp>
      <p:sp>
        <p:nvSpPr>
          <p:cNvPr id="8" name="TextBox 7"/>
          <p:cNvSpPr txBox="1"/>
          <p:nvPr/>
        </p:nvSpPr>
        <p:spPr>
          <a:xfrm>
            <a:off x="0" y="762000"/>
            <a:ext cx="9144000" cy="400110"/>
          </a:xfrm>
          <a:prstGeom prst="rect">
            <a:avLst/>
          </a:prstGeom>
          <a:noFill/>
        </p:spPr>
        <p:txBody>
          <a:bodyPr wrap="square" rtlCol="0">
            <a:spAutoFit/>
          </a:bodyPr>
          <a:lstStyle/>
          <a:p>
            <a:pPr algn="ctr"/>
            <a:r>
              <a:rPr lang="en-US" sz="2000" b="1" dirty="0" smtClean="0"/>
              <a:t>LINUX</a:t>
            </a:r>
            <a:endParaRPr lang="en-US" sz="2000" b="1" dirty="0"/>
          </a:p>
        </p:txBody>
      </p:sp>
      <p:sp>
        <p:nvSpPr>
          <p:cNvPr id="12" name="Rectangle 11"/>
          <p:cNvSpPr/>
          <p:nvPr/>
        </p:nvSpPr>
        <p:spPr>
          <a:xfrm>
            <a:off x="381000" y="1286470"/>
            <a:ext cx="8305800" cy="2585323"/>
          </a:xfrm>
          <a:prstGeom prst="rect">
            <a:avLst/>
          </a:prstGeom>
        </p:spPr>
        <p:txBody>
          <a:bodyPr wrap="square">
            <a:spAutoFit/>
          </a:bodyPr>
          <a:lstStyle/>
          <a:p>
            <a:r>
              <a:rPr lang="en-US" dirty="0" smtClean="0"/>
              <a:t>In 1991 while attending the University of Helsinki, </a:t>
            </a:r>
            <a:r>
              <a:rPr lang="en-US" dirty="0" err="1" smtClean="0"/>
              <a:t>Linus</a:t>
            </a:r>
            <a:r>
              <a:rPr lang="en-US" dirty="0" smtClean="0"/>
              <a:t> Benedict </a:t>
            </a:r>
            <a:r>
              <a:rPr lang="en-US" dirty="0" err="1" smtClean="0"/>
              <a:t>Torvalds</a:t>
            </a:r>
            <a:r>
              <a:rPr lang="en-US" dirty="0" smtClean="0"/>
              <a:t> began to work on a non-commercial replacement for MINIX, which would eventually become the Linux kernel. </a:t>
            </a:r>
            <a:r>
              <a:rPr lang="en-US" dirty="0" err="1" smtClean="0"/>
              <a:t>Torvalds</a:t>
            </a:r>
            <a:r>
              <a:rPr lang="en-US" dirty="0" smtClean="0"/>
              <a:t> began the development of Linux on MINIX and applications written for MINIX were also used under Linux. Later Linux matured and it became possible for Linux to be developed under itself. Also GNU applications replaced all MINIX ones because, with code from the GNU system freely available, </a:t>
            </a:r>
            <a:r>
              <a:rPr lang="en-US" dirty="0" err="1" smtClean="0"/>
              <a:t>Torvalds</a:t>
            </a:r>
            <a:r>
              <a:rPr lang="en-US" dirty="0" smtClean="0"/>
              <a:t> make to a fully functional and free operating system (Open Source Code). </a:t>
            </a:r>
          </a:p>
          <a:p>
            <a:r>
              <a:rPr lang="en-US" dirty="0" smtClean="0"/>
              <a:t>The First Linux kernel, started independently by Linux </a:t>
            </a:r>
            <a:r>
              <a:rPr lang="en-US" dirty="0" err="1" smtClean="0"/>
              <a:t>Torvalds</a:t>
            </a:r>
            <a:r>
              <a:rPr lang="en-US" dirty="0" smtClean="0"/>
              <a:t> in 1991 , and Linux version 0.01 was released under the GPL in 1992</a:t>
            </a:r>
            <a:endParaRPr lang="en-US" dirty="0"/>
          </a:p>
        </p:txBody>
      </p:sp>
      <p:sp>
        <p:nvSpPr>
          <p:cNvPr id="10" name="Slide Number Placeholder 9"/>
          <p:cNvSpPr>
            <a:spLocks noGrp="1"/>
          </p:cNvSpPr>
          <p:nvPr>
            <p:ph type="sldNum" sz="quarter" idx="12"/>
          </p:nvPr>
        </p:nvSpPr>
        <p:spPr/>
        <p:txBody>
          <a:bodyPr/>
          <a:lstStyle/>
          <a:p>
            <a:fld id="{7278E106-62EC-41F2-90B3-FDFD6CA56EC6}" type="slidenum">
              <a:rPr lang="en-US" smtClean="0"/>
              <a:pPr/>
              <a:t>3</a:t>
            </a:fld>
            <a:endParaRPr lang="en-US" dirty="0"/>
          </a:p>
        </p:txBody>
      </p:sp>
      <p:sp>
        <p:nvSpPr>
          <p:cNvPr id="11" name="Footer Placeholder 10"/>
          <p:cNvSpPr>
            <a:spLocks noGrp="1"/>
          </p:cNvSpPr>
          <p:nvPr>
            <p:ph type="ftr" sz="quarter" idx="11"/>
          </p:nvPr>
        </p:nvSpPr>
        <p:spPr/>
        <p:txBody>
          <a:bodyPr/>
          <a:lstStyle/>
          <a:p>
            <a:r>
              <a:rPr lang="en-US" dirty="0" smtClean="0"/>
              <a:t>SONI COMPUTER CLASSES</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rot="-1620000">
            <a:off x="593176" y="3530396"/>
            <a:ext cx="4648200" cy="1323439"/>
          </a:xfrm>
          <a:prstGeom prst="rect">
            <a:avLst/>
          </a:prstGeom>
          <a:noFill/>
          <a:effectLst>
            <a:outerShdw sx="156000" sy="156000" rotWithShape="0">
              <a:schemeClr val="bg2">
                <a:lumMod val="90000"/>
                <a:alpha val="27000"/>
              </a:schemeClr>
            </a:outerShdw>
          </a:effectLst>
        </p:spPr>
        <p:txBody>
          <a:bodyPr wrap="square" rtlCol="0">
            <a:spAutoFit/>
          </a:bodyPr>
          <a:lstStyle/>
          <a:p>
            <a:r>
              <a:rPr lang="en-US" sz="4000" dirty="0" smtClean="0">
                <a:solidFill>
                  <a:srgbClr val="FDE1BF"/>
                </a:solidFill>
              </a:rPr>
              <a:t> Ravi Kant </a:t>
            </a:r>
            <a:r>
              <a:rPr lang="en-US" sz="4000" dirty="0" err="1" smtClean="0">
                <a:solidFill>
                  <a:srgbClr val="FDE1BF"/>
                </a:solidFill>
              </a:rPr>
              <a:t>Soni</a:t>
            </a:r>
            <a:r>
              <a:rPr lang="en-US" sz="4000" dirty="0" smtClean="0">
                <a:solidFill>
                  <a:srgbClr val="FDE1BF"/>
                </a:solidFill>
              </a:rPr>
              <a:t> +918269000074</a:t>
            </a:r>
            <a:endParaRPr lang="en-US" sz="4000" dirty="0">
              <a:solidFill>
                <a:srgbClr val="FDE1BF"/>
              </a:solidFill>
            </a:endParaRPr>
          </a:p>
        </p:txBody>
      </p:sp>
      <p:sp>
        <p:nvSpPr>
          <p:cNvPr id="4" name="Freeform 3"/>
          <p:cNvSpPr/>
          <p:nvPr/>
        </p:nvSpPr>
        <p:spPr>
          <a:xfrm>
            <a:off x="0" y="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5" name="Picture 4" descr="images1.jpg"/>
          <p:cNvPicPr>
            <a:picLocks noChangeAspect="1"/>
          </p:cNvPicPr>
          <p:nvPr/>
        </p:nvPicPr>
        <p:blipFill>
          <a:blip r:embed="rId2"/>
          <a:stretch>
            <a:fillRect/>
          </a:stretch>
        </p:blipFill>
        <p:spPr>
          <a:xfrm>
            <a:off x="1" y="-38100"/>
            <a:ext cx="617714" cy="571500"/>
          </a:xfrm>
          <a:prstGeom prst="rect">
            <a:avLst/>
          </a:prstGeom>
        </p:spPr>
      </p:pic>
      <p:sp>
        <p:nvSpPr>
          <p:cNvPr id="6" name="Freeform 5"/>
          <p:cNvSpPr/>
          <p:nvPr/>
        </p:nvSpPr>
        <p:spPr>
          <a:xfrm>
            <a:off x="0" y="632460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TextBox 6"/>
          <p:cNvSpPr txBox="1"/>
          <p:nvPr/>
        </p:nvSpPr>
        <p:spPr>
          <a:xfrm>
            <a:off x="5257800" y="6488668"/>
            <a:ext cx="4343400" cy="369332"/>
          </a:xfrm>
          <a:custGeom>
            <a:avLst/>
            <a:gdLst>
              <a:gd name="connsiteX0" fmla="*/ 0 w 4343400"/>
              <a:gd name="connsiteY0" fmla="*/ 0 h 369332"/>
              <a:gd name="connsiteX1" fmla="*/ 4343400 w 4343400"/>
              <a:gd name="connsiteY1" fmla="*/ 0 h 369332"/>
              <a:gd name="connsiteX2" fmla="*/ 4343400 w 4343400"/>
              <a:gd name="connsiteY2" fmla="*/ 369332 h 369332"/>
              <a:gd name="connsiteX3" fmla="*/ 0 w 4343400"/>
              <a:gd name="connsiteY3" fmla="*/ 369332 h 369332"/>
              <a:gd name="connsiteX4" fmla="*/ 0 w 4343400"/>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369332">
                <a:moveTo>
                  <a:pt x="0" y="0"/>
                </a:moveTo>
                <a:lnTo>
                  <a:pt x="4343400" y="0"/>
                </a:lnTo>
                <a:lnTo>
                  <a:pt x="4343400" y="369332"/>
                </a:lnTo>
                <a:lnTo>
                  <a:pt x="0" y="369332"/>
                </a:lnTo>
                <a:lnTo>
                  <a:pt x="0" y="0"/>
                </a:lnTo>
                <a:close/>
              </a:path>
            </a:pathLst>
          </a:custGeom>
          <a:noFill/>
        </p:spPr>
        <p:txBody>
          <a:bodyPr wrap="square" rtlCol="0">
            <a:spAutoFit/>
          </a:bodyPr>
          <a:lstStyle/>
          <a:p>
            <a:r>
              <a:rPr lang="en-US" dirty="0" smtClean="0"/>
              <a:t> Ravi Kant </a:t>
            </a:r>
            <a:r>
              <a:rPr lang="en-US" dirty="0" err="1" smtClean="0"/>
              <a:t>Soni</a:t>
            </a:r>
            <a:r>
              <a:rPr lang="en-US" dirty="0" smtClean="0"/>
              <a:t> +918269000074</a:t>
            </a:r>
            <a:endParaRPr lang="en-US" dirty="0"/>
          </a:p>
        </p:txBody>
      </p:sp>
      <p:sp>
        <p:nvSpPr>
          <p:cNvPr id="8" name="TextBox 7"/>
          <p:cNvSpPr txBox="1"/>
          <p:nvPr/>
        </p:nvSpPr>
        <p:spPr>
          <a:xfrm>
            <a:off x="0" y="685800"/>
            <a:ext cx="9144000" cy="400110"/>
          </a:xfrm>
          <a:prstGeom prst="rect">
            <a:avLst/>
          </a:prstGeom>
          <a:noFill/>
        </p:spPr>
        <p:txBody>
          <a:bodyPr wrap="square" rtlCol="0">
            <a:spAutoFit/>
          </a:bodyPr>
          <a:lstStyle/>
          <a:p>
            <a:pPr algn="ctr"/>
            <a:r>
              <a:rPr lang="en-US" sz="2000" b="1" dirty="0" smtClean="0"/>
              <a:t>TERMINAL TYPE (TTY)</a:t>
            </a:r>
            <a:endParaRPr lang="en-US" sz="2000" b="1" dirty="0"/>
          </a:p>
        </p:txBody>
      </p:sp>
      <p:sp>
        <p:nvSpPr>
          <p:cNvPr id="9" name="TextBox 8"/>
          <p:cNvSpPr txBox="1"/>
          <p:nvPr/>
        </p:nvSpPr>
        <p:spPr>
          <a:xfrm>
            <a:off x="0" y="1143000"/>
            <a:ext cx="9144000" cy="1477328"/>
          </a:xfrm>
          <a:prstGeom prst="rect">
            <a:avLst/>
          </a:prstGeom>
          <a:noFill/>
        </p:spPr>
        <p:txBody>
          <a:bodyPr wrap="square" rtlCol="0">
            <a:spAutoFit/>
          </a:bodyPr>
          <a:lstStyle/>
          <a:p>
            <a:r>
              <a:rPr lang="en-US" dirty="0" smtClean="0"/>
              <a:t>	Linux is support multi user mode, means we can login via multi user on single machine</a:t>
            </a:r>
          </a:p>
          <a:p>
            <a:r>
              <a:rPr lang="en-US" dirty="0" smtClean="0"/>
              <a:t>	without logoff by any user. Linux supports default 7 users login on a single machine</a:t>
            </a:r>
          </a:p>
          <a:p>
            <a:r>
              <a:rPr lang="en-US" dirty="0" smtClean="0"/>
              <a:t>	first to six command line terminal, last will be for graphical</a:t>
            </a:r>
          </a:p>
          <a:p>
            <a:endParaRPr lang="en-US" dirty="0" smtClean="0"/>
          </a:p>
          <a:p>
            <a:r>
              <a:rPr lang="en-US" dirty="0" smtClean="0"/>
              <a:t>	</a:t>
            </a:r>
            <a:endParaRPr lang="en-US" dirty="0"/>
          </a:p>
        </p:txBody>
      </p:sp>
      <p:pic>
        <p:nvPicPr>
          <p:cNvPr id="33794" name="Picture 2"/>
          <p:cNvPicPr>
            <a:picLocks noChangeAspect="1" noChangeArrowheads="1"/>
          </p:cNvPicPr>
          <p:nvPr/>
        </p:nvPicPr>
        <p:blipFill>
          <a:blip r:embed="rId3"/>
          <a:srcRect/>
          <a:stretch>
            <a:fillRect/>
          </a:stretch>
        </p:blipFill>
        <p:spPr bwMode="auto">
          <a:xfrm>
            <a:off x="3048000" y="3962400"/>
            <a:ext cx="3048000" cy="2286000"/>
          </a:xfrm>
          <a:prstGeom prst="rect">
            <a:avLst/>
          </a:prstGeom>
          <a:noFill/>
          <a:ln w="9525">
            <a:noFill/>
            <a:miter lim="800000"/>
            <a:headEnd/>
            <a:tailEnd/>
          </a:ln>
          <a:effectLst/>
        </p:spPr>
      </p:pic>
      <p:pic>
        <p:nvPicPr>
          <p:cNvPr id="11" name="Picture 10" descr="loginn.JPG"/>
          <p:cNvPicPr>
            <a:picLocks noChangeAspect="1"/>
          </p:cNvPicPr>
          <p:nvPr/>
        </p:nvPicPr>
        <p:blipFill>
          <a:blip r:embed="rId4"/>
          <a:stretch>
            <a:fillRect/>
          </a:stretch>
        </p:blipFill>
        <p:spPr>
          <a:xfrm>
            <a:off x="521962" y="2057400"/>
            <a:ext cx="2449838" cy="1828800"/>
          </a:xfrm>
          <a:prstGeom prst="rect">
            <a:avLst/>
          </a:prstGeom>
        </p:spPr>
      </p:pic>
      <p:pic>
        <p:nvPicPr>
          <p:cNvPr id="12" name="Picture 11" descr="loginn.JPG"/>
          <p:cNvPicPr>
            <a:picLocks noChangeAspect="1"/>
          </p:cNvPicPr>
          <p:nvPr/>
        </p:nvPicPr>
        <p:blipFill>
          <a:blip r:embed="rId4"/>
          <a:stretch>
            <a:fillRect/>
          </a:stretch>
        </p:blipFill>
        <p:spPr>
          <a:xfrm>
            <a:off x="3341362" y="2057400"/>
            <a:ext cx="2449838" cy="1828800"/>
          </a:xfrm>
          <a:prstGeom prst="rect">
            <a:avLst/>
          </a:prstGeom>
        </p:spPr>
      </p:pic>
      <p:pic>
        <p:nvPicPr>
          <p:cNvPr id="13" name="Picture 12" descr="loginn.JPG"/>
          <p:cNvPicPr>
            <a:picLocks noChangeAspect="1"/>
          </p:cNvPicPr>
          <p:nvPr/>
        </p:nvPicPr>
        <p:blipFill>
          <a:blip r:embed="rId4"/>
          <a:stretch>
            <a:fillRect/>
          </a:stretch>
        </p:blipFill>
        <p:spPr>
          <a:xfrm>
            <a:off x="6160762" y="2057400"/>
            <a:ext cx="2449838" cy="1828800"/>
          </a:xfrm>
          <a:prstGeom prst="rect">
            <a:avLst/>
          </a:prstGeom>
        </p:spPr>
      </p:pic>
      <p:sp>
        <p:nvSpPr>
          <p:cNvPr id="14" name="Slide Number Placeholder 13"/>
          <p:cNvSpPr>
            <a:spLocks noGrp="1"/>
          </p:cNvSpPr>
          <p:nvPr>
            <p:ph type="sldNum" sz="quarter" idx="12"/>
          </p:nvPr>
        </p:nvSpPr>
        <p:spPr/>
        <p:txBody>
          <a:bodyPr/>
          <a:lstStyle/>
          <a:p>
            <a:fld id="{7278E106-62EC-41F2-90B3-FDFD6CA56EC6}" type="slidenum">
              <a:rPr lang="en-US" smtClean="0"/>
              <a:pPr/>
              <a:t>30</a:t>
            </a:fld>
            <a:endParaRPr lang="en-US" dirty="0"/>
          </a:p>
        </p:txBody>
      </p:sp>
      <p:sp>
        <p:nvSpPr>
          <p:cNvPr id="16" name="Footer Placeholder 15"/>
          <p:cNvSpPr>
            <a:spLocks noGrp="1"/>
          </p:cNvSpPr>
          <p:nvPr>
            <p:ph type="ftr" sz="quarter" idx="11"/>
          </p:nvPr>
        </p:nvSpPr>
        <p:spPr/>
        <p:txBody>
          <a:bodyPr/>
          <a:lstStyle/>
          <a:p>
            <a:r>
              <a:rPr lang="en-US" dirty="0" smtClean="0"/>
              <a:t>SONI COMPUTER CLASSES</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rot="-1620000">
            <a:off x="2345776" y="2844596"/>
            <a:ext cx="4648200" cy="1323439"/>
          </a:xfrm>
          <a:prstGeom prst="rect">
            <a:avLst/>
          </a:prstGeom>
          <a:noFill/>
          <a:effectLst>
            <a:outerShdw sx="156000" sy="156000" rotWithShape="0">
              <a:schemeClr val="bg2">
                <a:lumMod val="90000"/>
                <a:alpha val="27000"/>
              </a:schemeClr>
            </a:outerShdw>
          </a:effectLst>
        </p:spPr>
        <p:txBody>
          <a:bodyPr wrap="square" rtlCol="0">
            <a:spAutoFit/>
          </a:bodyPr>
          <a:lstStyle/>
          <a:p>
            <a:r>
              <a:rPr lang="en-US" sz="4000" dirty="0" smtClean="0">
                <a:solidFill>
                  <a:srgbClr val="FDE1BF"/>
                </a:solidFill>
              </a:rPr>
              <a:t> Ravi Kant </a:t>
            </a:r>
            <a:r>
              <a:rPr lang="en-US" sz="4000" dirty="0" err="1" smtClean="0">
                <a:solidFill>
                  <a:srgbClr val="FDE1BF"/>
                </a:solidFill>
              </a:rPr>
              <a:t>Soni</a:t>
            </a:r>
            <a:r>
              <a:rPr lang="en-US" sz="4000" dirty="0" smtClean="0">
                <a:solidFill>
                  <a:srgbClr val="FDE1BF"/>
                </a:solidFill>
              </a:rPr>
              <a:t> +918269000074</a:t>
            </a:r>
            <a:endParaRPr lang="en-US" sz="4000" dirty="0">
              <a:solidFill>
                <a:srgbClr val="FDE1BF"/>
              </a:solidFill>
            </a:endParaRPr>
          </a:p>
        </p:txBody>
      </p:sp>
      <p:sp>
        <p:nvSpPr>
          <p:cNvPr id="4" name="Freeform 3"/>
          <p:cNvSpPr/>
          <p:nvPr/>
        </p:nvSpPr>
        <p:spPr>
          <a:xfrm>
            <a:off x="0" y="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5" name="Picture 4" descr="images1.jpg"/>
          <p:cNvPicPr>
            <a:picLocks noChangeAspect="1"/>
          </p:cNvPicPr>
          <p:nvPr/>
        </p:nvPicPr>
        <p:blipFill>
          <a:blip r:embed="rId2"/>
          <a:stretch>
            <a:fillRect/>
          </a:stretch>
        </p:blipFill>
        <p:spPr>
          <a:xfrm>
            <a:off x="1" y="-38100"/>
            <a:ext cx="617714" cy="571500"/>
          </a:xfrm>
          <a:prstGeom prst="rect">
            <a:avLst/>
          </a:prstGeom>
        </p:spPr>
      </p:pic>
      <p:sp>
        <p:nvSpPr>
          <p:cNvPr id="6" name="Freeform 5"/>
          <p:cNvSpPr/>
          <p:nvPr/>
        </p:nvSpPr>
        <p:spPr>
          <a:xfrm>
            <a:off x="0" y="632460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TextBox 6"/>
          <p:cNvSpPr txBox="1"/>
          <p:nvPr/>
        </p:nvSpPr>
        <p:spPr>
          <a:xfrm>
            <a:off x="5257800" y="6488668"/>
            <a:ext cx="4343400" cy="369332"/>
          </a:xfrm>
          <a:custGeom>
            <a:avLst/>
            <a:gdLst>
              <a:gd name="connsiteX0" fmla="*/ 0 w 4343400"/>
              <a:gd name="connsiteY0" fmla="*/ 0 h 369332"/>
              <a:gd name="connsiteX1" fmla="*/ 4343400 w 4343400"/>
              <a:gd name="connsiteY1" fmla="*/ 0 h 369332"/>
              <a:gd name="connsiteX2" fmla="*/ 4343400 w 4343400"/>
              <a:gd name="connsiteY2" fmla="*/ 369332 h 369332"/>
              <a:gd name="connsiteX3" fmla="*/ 0 w 4343400"/>
              <a:gd name="connsiteY3" fmla="*/ 369332 h 369332"/>
              <a:gd name="connsiteX4" fmla="*/ 0 w 4343400"/>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369332">
                <a:moveTo>
                  <a:pt x="0" y="0"/>
                </a:moveTo>
                <a:lnTo>
                  <a:pt x="4343400" y="0"/>
                </a:lnTo>
                <a:lnTo>
                  <a:pt x="4343400" y="369332"/>
                </a:lnTo>
                <a:lnTo>
                  <a:pt x="0" y="369332"/>
                </a:lnTo>
                <a:lnTo>
                  <a:pt x="0" y="0"/>
                </a:lnTo>
                <a:close/>
              </a:path>
            </a:pathLst>
          </a:custGeom>
          <a:noFill/>
        </p:spPr>
        <p:txBody>
          <a:bodyPr wrap="square" rtlCol="0">
            <a:spAutoFit/>
          </a:bodyPr>
          <a:lstStyle/>
          <a:p>
            <a:r>
              <a:rPr lang="en-US" dirty="0" smtClean="0"/>
              <a:t> Ravi Kant </a:t>
            </a:r>
            <a:r>
              <a:rPr lang="en-US" dirty="0" err="1" smtClean="0"/>
              <a:t>Soni</a:t>
            </a:r>
            <a:r>
              <a:rPr lang="en-US" dirty="0" smtClean="0"/>
              <a:t> +918269000074</a:t>
            </a:r>
            <a:endParaRPr lang="en-US" dirty="0"/>
          </a:p>
        </p:txBody>
      </p:sp>
      <p:sp>
        <p:nvSpPr>
          <p:cNvPr id="8" name="TextBox 7"/>
          <p:cNvSpPr txBox="1"/>
          <p:nvPr/>
        </p:nvSpPr>
        <p:spPr>
          <a:xfrm>
            <a:off x="0" y="1219200"/>
            <a:ext cx="4572000" cy="381000"/>
          </a:xfrm>
          <a:prstGeom prst="rect">
            <a:avLst/>
          </a:prstGeom>
          <a:noFill/>
        </p:spPr>
        <p:txBody>
          <a:bodyPr wrap="square" rtlCol="0">
            <a:spAutoFit/>
          </a:bodyPr>
          <a:lstStyle/>
          <a:p>
            <a:pPr algn="ctr"/>
            <a:r>
              <a:rPr lang="en-US" dirty="0" smtClean="0"/>
              <a:t>For switching from graphical to text</a:t>
            </a:r>
            <a:endParaRPr lang="en-US" dirty="0"/>
          </a:p>
        </p:txBody>
      </p:sp>
      <p:cxnSp>
        <p:nvCxnSpPr>
          <p:cNvPr id="13" name="Straight Connector 12"/>
          <p:cNvCxnSpPr/>
          <p:nvPr/>
        </p:nvCxnSpPr>
        <p:spPr>
          <a:xfrm rot="5400000">
            <a:off x="3352800" y="2286000"/>
            <a:ext cx="2438400" cy="1588"/>
          </a:xfrm>
          <a:prstGeom prst="line">
            <a:avLst/>
          </a:prstGeom>
        </p:spPr>
        <p:style>
          <a:lnRef idx="3">
            <a:schemeClr val="accent5"/>
          </a:lnRef>
          <a:fillRef idx="0">
            <a:schemeClr val="accent5"/>
          </a:fillRef>
          <a:effectRef idx="2">
            <a:schemeClr val="accent5"/>
          </a:effectRef>
          <a:fontRef idx="minor">
            <a:schemeClr val="tx1"/>
          </a:fontRef>
        </p:style>
      </p:cxnSp>
      <p:sp>
        <p:nvSpPr>
          <p:cNvPr id="15" name="TextBox 14"/>
          <p:cNvSpPr txBox="1"/>
          <p:nvPr/>
        </p:nvSpPr>
        <p:spPr>
          <a:xfrm>
            <a:off x="2286000" y="3733800"/>
            <a:ext cx="4572000" cy="381000"/>
          </a:xfrm>
          <a:prstGeom prst="rect">
            <a:avLst/>
          </a:prstGeom>
          <a:noFill/>
        </p:spPr>
        <p:txBody>
          <a:bodyPr wrap="square" rtlCol="0">
            <a:spAutoFit/>
          </a:bodyPr>
          <a:lstStyle/>
          <a:p>
            <a:pPr algn="ctr"/>
            <a:r>
              <a:rPr lang="en-US" dirty="0" smtClean="0"/>
              <a:t>For switching from text to graphical </a:t>
            </a:r>
            <a:endParaRPr lang="en-US" dirty="0"/>
          </a:p>
        </p:txBody>
      </p:sp>
      <p:sp>
        <p:nvSpPr>
          <p:cNvPr id="16" name="TextBox 15"/>
          <p:cNvSpPr txBox="1"/>
          <p:nvPr/>
        </p:nvSpPr>
        <p:spPr>
          <a:xfrm>
            <a:off x="0" y="1676400"/>
            <a:ext cx="4572000" cy="1754326"/>
          </a:xfrm>
          <a:prstGeom prst="rect">
            <a:avLst/>
          </a:prstGeom>
          <a:noFill/>
        </p:spPr>
        <p:txBody>
          <a:bodyPr wrap="square" rtlCol="0">
            <a:spAutoFit/>
          </a:bodyPr>
          <a:lstStyle/>
          <a:p>
            <a:pPr algn="ctr"/>
            <a:r>
              <a:rPr lang="en-US" dirty="0" smtClean="0"/>
              <a:t>CTRL + ALT + F1</a:t>
            </a:r>
          </a:p>
          <a:p>
            <a:pPr algn="ctr"/>
            <a:r>
              <a:rPr lang="en-US" dirty="0" smtClean="0"/>
              <a:t>CTRL + ALT + F2</a:t>
            </a:r>
          </a:p>
          <a:p>
            <a:pPr algn="ctr"/>
            <a:r>
              <a:rPr lang="en-US" dirty="0" smtClean="0"/>
              <a:t>CTRL + ALT + F3</a:t>
            </a:r>
          </a:p>
          <a:p>
            <a:pPr algn="ctr"/>
            <a:r>
              <a:rPr lang="en-US" dirty="0" smtClean="0"/>
              <a:t>CTRL + ALT + F4</a:t>
            </a:r>
          </a:p>
          <a:p>
            <a:pPr algn="ctr"/>
            <a:r>
              <a:rPr lang="en-US" dirty="0" smtClean="0"/>
              <a:t>CTRL + ALT + F5</a:t>
            </a:r>
          </a:p>
          <a:p>
            <a:pPr algn="ctr"/>
            <a:r>
              <a:rPr lang="en-US" dirty="0" smtClean="0"/>
              <a:t>CTRL + ALT + F6</a:t>
            </a:r>
          </a:p>
        </p:txBody>
      </p:sp>
      <p:sp>
        <p:nvSpPr>
          <p:cNvPr id="17" name="TextBox 16"/>
          <p:cNvSpPr txBox="1"/>
          <p:nvPr/>
        </p:nvSpPr>
        <p:spPr>
          <a:xfrm>
            <a:off x="2286000" y="4191000"/>
            <a:ext cx="4572000" cy="381000"/>
          </a:xfrm>
          <a:prstGeom prst="rect">
            <a:avLst/>
          </a:prstGeom>
          <a:noFill/>
        </p:spPr>
        <p:txBody>
          <a:bodyPr wrap="square" rtlCol="0">
            <a:spAutoFit/>
          </a:bodyPr>
          <a:lstStyle/>
          <a:p>
            <a:pPr algn="ctr"/>
            <a:r>
              <a:rPr lang="en-US" dirty="0" smtClean="0"/>
              <a:t> ALT + F7</a:t>
            </a:r>
            <a:endParaRPr lang="en-US" dirty="0"/>
          </a:p>
        </p:txBody>
      </p:sp>
      <p:sp>
        <p:nvSpPr>
          <p:cNvPr id="19" name="TextBox 18"/>
          <p:cNvSpPr txBox="1"/>
          <p:nvPr/>
        </p:nvSpPr>
        <p:spPr>
          <a:xfrm>
            <a:off x="4572000" y="1219200"/>
            <a:ext cx="4572000" cy="381000"/>
          </a:xfrm>
          <a:prstGeom prst="rect">
            <a:avLst/>
          </a:prstGeom>
          <a:noFill/>
        </p:spPr>
        <p:txBody>
          <a:bodyPr wrap="square" rtlCol="0">
            <a:spAutoFit/>
          </a:bodyPr>
          <a:lstStyle/>
          <a:p>
            <a:pPr algn="ctr"/>
            <a:r>
              <a:rPr lang="en-US" dirty="0" smtClean="0"/>
              <a:t>For switching from text to text </a:t>
            </a:r>
            <a:endParaRPr lang="en-US" dirty="0"/>
          </a:p>
        </p:txBody>
      </p:sp>
      <p:sp>
        <p:nvSpPr>
          <p:cNvPr id="20" name="TextBox 19"/>
          <p:cNvSpPr txBox="1"/>
          <p:nvPr/>
        </p:nvSpPr>
        <p:spPr>
          <a:xfrm>
            <a:off x="4572000" y="1676400"/>
            <a:ext cx="4572000" cy="1754326"/>
          </a:xfrm>
          <a:prstGeom prst="rect">
            <a:avLst/>
          </a:prstGeom>
          <a:noFill/>
        </p:spPr>
        <p:txBody>
          <a:bodyPr wrap="square" rtlCol="0">
            <a:spAutoFit/>
          </a:bodyPr>
          <a:lstStyle/>
          <a:p>
            <a:pPr algn="ctr"/>
            <a:r>
              <a:rPr lang="en-US" dirty="0" smtClean="0"/>
              <a:t>ALT + F1</a:t>
            </a:r>
          </a:p>
          <a:p>
            <a:pPr algn="ctr"/>
            <a:r>
              <a:rPr lang="en-US" dirty="0" smtClean="0"/>
              <a:t>ALT + F2</a:t>
            </a:r>
          </a:p>
          <a:p>
            <a:pPr algn="ctr"/>
            <a:r>
              <a:rPr lang="en-US" dirty="0" smtClean="0"/>
              <a:t>ALT + F3</a:t>
            </a:r>
          </a:p>
          <a:p>
            <a:pPr algn="ctr"/>
            <a:r>
              <a:rPr lang="en-US" dirty="0" smtClean="0"/>
              <a:t>ALT + F4</a:t>
            </a:r>
          </a:p>
          <a:p>
            <a:pPr algn="ctr"/>
            <a:r>
              <a:rPr lang="en-US" dirty="0" smtClean="0"/>
              <a:t>ALT + F5</a:t>
            </a:r>
          </a:p>
          <a:p>
            <a:pPr algn="ctr"/>
            <a:r>
              <a:rPr lang="en-US" dirty="0" smtClean="0"/>
              <a:t>ALT + F6</a:t>
            </a:r>
          </a:p>
        </p:txBody>
      </p:sp>
      <p:sp>
        <p:nvSpPr>
          <p:cNvPr id="22" name="TextBox 21"/>
          <p:cNvSpPr txBox="1"/>
          <p:nvPr/>
        </p:nvSpPr>
        <p:spPr>
          <a:xfrm>
            <a:off x="990600" y="5269468"/>
            <a:ext cx="7162800" cy="369332"/>
          </a:xfrm>
          <a:prstGeom prst="rect">
            <a:avLst/>
          </a:prstGeom>
          <a:noFill/>
        </p:spPr>
        <p:txBody>
          <a:bodyPr wrap="square" rtlCol="0">
            <a:spAutoFit/>
          </a:bodyPr>
          <a:lstStyle/>
          <a:p>
            <a:r>
              <a:rPr lang="en-US" dirty="0" smtClean="0"/>
              <a:t>We can extend command line terminal </a:t>
            </a:r>
            <a:r>
              <a:rPr lang="en-US" dirty="0" err="1" smtClean="0"/>
              <a:t>upto</a:t>
            </a:r>
            <a:r>
              <a:rPr lang="en-US" dirty="0" smtClean="0"/>
              <a:t> 12</a:t>
            </a:r>
            <a:endParaRPr lang="en-US" dirty="0"/>
          </a:p>
        </p:txBody>
      </p:sp>
      <p:cxnSp>
        <p:nvCxnSpPr>
          <p:cNvPr id="23" name="Straight Connector 22"/>
          <p:cNvCxnSpPr/>
          <p:nvPr/>
        </p:nvCxnSpPr>
        <p:spPr>
          <a:xfrm rot="10800000">
            <a:off x="304800" y="3505200"/>
            <a:ext cx="8534400" cy="1588"/>
          </a:xfrm>
          <a:prstGeom prst="line">
            <a:avLst/>
          </a:prstGeom>
        </p:spPr>
        <p:style>
          <a:lnRef idx="3">
            <a:schemeClr val="accent5"/>
          </a:lnRef>
          <a:fillRef idx="0">
            <a:schemeClr val="accent5"/>
          </a:fillRef>
          <a:effectRef idx="2">
            <a:schemeClr val="accent5"/>
          </a:effectRef>
          <a:fontRef idx="minor">
            <a:schemeClr val="tx1"/>
          </a:fontRef>
        </p:style>
      </p:cxnSp>
      <p:cxnSp>
        <p:nvCxnSpPr>
          <p:cNvPr id="28" name="Straight Connector 27"/>
          <p:cNvCxnSpPr/>
          <p:nvPr/>
        </p:nvCxnSpPr>
        <p:spPr>
          <a:xfrm rot="10800000">
            <a:off x="228600" y="4722811"/>
            <a:ext cx="8534400" cy="1588"/>
          </a:xfrm>
          <a:prstGeom prst="line">
            <a:avLst/>
          </a:prstGeom>
        </p:spPr>
        <p:style>
          <a:lnRef idx="3">
            <a:schemeClr val="accent5"/>
          </a:lnRef>
          <a:fillRef idx="0">
            <a:schemeClr val="accent5"/>
          </a:fillRef>
          <a:effectRef idx="2">
            <a:schemeClr val="accent5"/>
          </a:effectRef>
          <a:fontRef idx="minor">
            <a:schemeClr val="tx1"/>
          </a:fontRef>
        </p:style>
      </p:cxnSp>
      <p:sp>
        <p:nvSpPr>
          <p:cNvPr id="18" name="Slide Number Placeholder 17"/>
          <p:cNvSpPr>
            <a:spLocks noGrp="1"/>
          </p:cNvSpPr>
          <p:nvPr>
            <p:ph type="sldNum" sz="quarter" idx="12"/>
          </p:nvPr>
        </p:nvSpPr>
        <p:spPr/>
        <p:txBody>
          <a:bodyPr/>
          <a:lstStyle/>
          <a:p>
            <a:fld id="{7278E106-62EC-41F2-90B3-FDFD6CA56EC6}" type="slidenum">
              <a:rPr lang="en-US" smtClean="0"/>
              <a:pPr/>
              <a:t>31</a:t>
            </a:fld>
            <a:endParaRPr lang="en-US" dirty="0"/>
          </a:p>
        </p:txBody>
      </p:sp>
      <p:sp>
        <p:nvSpPr>
          <p:cNvPr id="21" name="Footer Placeholder 20"/>
          <p:cNvSpPr>
            <a:spLocks noGrp="1"/>
          </p:cNvSpPr>
          <p:nvPr>
            <p:ph type="ftr" sz="quarter" idx="11"/>
          </p:nvPr>
        </p:nvSpPr>
        <p:spPr/>
        <p:txBody>
          <a:bodyPr/>
          <a:lstStyle/>
          <a:p>
            <a:r>
              <a:rPr lang="en-US" dirty="0" smtClean="0"/>
              <a:t>SONI COMPUTER CLASSES</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0" name="TextBox 9"/>
          <p:cNvSpPr txBox="1"/>
          <p:nvPr/>
        </p:nvSpPr>
        <p:spPr>
          <a:xfrm rot="-1620000">
            <a:off x="2345776" y="2844596"/>
            <a:ext cx="4648200" cy="1323439"/>
          </a:xfrm>
          <a:prstGeom prst="rect">
            <a:avLst/>
          </a:prstGeom>
          <a:noFill/>
          <a:effectLst>
            <a:outerShdw sx="156000" sy="156000" rotWithShape="0">
              <a:schemeClr val="bg2">
                <a:lumMod val="90000"/>
                <a:alpha val="27000"/>
              </a:schemeClr>
            </a:outerShdw>
          </a:effectLst>
        </p:spPr>
        <p:txBody>
          <a:bodyPr wrap="square" rtlCol="0">
            <a:spAutoFit/>
          </a:bodyPr>
          <a:lstStyle/>
          <a:p>
            <a:r>
              <a:rPr lang="en-US" sz="4000" dirty="0" smtClean="0">
                <a:solidFill>
                  <a:srgbClr val="FDE1BF"/>
                </a:solidFill>
              </a:rPr>
              <a:t> Ravi Kant </a:t>
            </a:r>
            <a:r>
              <a:rPr lang="en-US" sz="4000" dirty="0" err="1" smtClean="0">
                <a:solidFill>
                  <a:srgbClr val="FDE1BF"/>
                </a:solidFill>
              </a:rPr>
              <a:t>Soni</a:t>
            </a:r>
            <a:r>
              <a:rPr lang="en-US" sz="4000" dirty="0" smtClean="0">
                <a:solidFill>
                  <a:srgbClr val="FDE1BF"/>
                </a:solidFill>
              </a:rPr>
              <a:t> +918269000074</a:t>
            </a:r>
            <a:endParaRPr lang="en-US" sz="4000" dirty="0">
              <a:solidFill>
                <a:srgbClr val="FDE1BF"/>
              </a:solidFill>
            </a:endParaRPr>
          </a:p>
        </p:txBody>
      </p:sp>
      <p:sp>
        <p:nvSpPr>
          <p:cNvPr id="4" name="Freeform 3"/>
          <p:cNvSpPr/>
          <p:nvPr/>
        </p:nvSpPr>
        <p:spPr>
          <a:xfrm>
            <a:off x="0" y="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5" name="Picture 4" descr="images1.jpg"/>
          <p:cNvPicPr>
            <a:picLocks noChangeAspect="1"/>
          </p:cNvPicPr>
          <p:nvPr/>
        </p:nvPicPr>
        <p:blipFill>
          <a:blip r:embed="rId2"/>
          <a:stretch>
            <a:fillRect/>
          </a:stretch>
        </p:blipFill>
        <p:spPr>
          <a:xfrm>
            <a:off x="1" y="-38100"/>
            <a:ext cx="617714" cy="571500"/>
          </a:xfrm>
          <a:prstGeom prst="rect">
            <a:avLst/>
          </a:prstGeom>
        </p:spPr>
      </p:pic>
      <p:sp>
        <p:nvSpPr>
          <p:cNvPr id="6" name="Freeform 5"/>
          <p:cNvSpPr/>
          <p:nvPr/>
        </p:nvSpPr>
        <p:spPr>
          <a:xfrm>
            <a:off x="0" y="632460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TextBox 6"/>
          <p:cNvSpPr txBox="1"/>
          <p:nvPr/>
        </p:nvSpPr>
        <p:spPr>
          <a:xfrm>
            <a:off x="5257800" y="6488668"/>
            <a:ext cx="4343400" cy="369332"/>
          </a:xfrm>
          <a:custGeom>
            <a:avLst/>
            <a:gdLst>
              <a:gd name="connsiteX0" fmla="*/ 0 w 4343400"/>
              <a:gd name="connsiteY0" fmla="*/ 0 h 369332"/>
              <a:gd name="connsiteX1" fmla="*/ 4343400 w 4343400"/>
              <a:gd name="connsiteY1" fmla="*/ 0 h 369332"/>
              <a:gd name="connsiteX2" fmla="*/ 4343400 w 4343400"/>
              <a:gd name="connsiteY2" fmla="*/ 369332 h 369332"/>
              <a:gd name="connsiteX3" fmla="*/ 0 w 4343400"/>
              <a:gd name="connsiteY3" fmla="*/ 369332 h 369332"/>
              <a:gd name="connsiteX4" fmla="*/ 0 w 4343400"/>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369332">
                <a:moveTo>
                  <a:pt x="0" y="0"/>
                </a:moveTo>
                <a:lnTo>
                  <a:pt x="4343400" y="0"/>
                </a:lnTo>
                <a:lnTo>
                  <a:pt x="4343400" y="369332"/>
                </a:lnTo>
                <a:lnTo>
                  <a:pt x="0" y="369332"/>
                </a:lnTo>
                <a:lnTo>
                  <a:pt x="0" y="0"/>
                </a:lnTo>
                <a:close/>
              </a:path>
            </a:pathLst>
          </a:custGeom>
          <a:noFill/>
        </p:spPr>
        <p:txBody>
          <a:bodyPr wrap="square" rtlCol="0">
            <a:spAutoFit/>
          </a:bodyPr>
          <a:lstStyle/>
          <a:p>
            <a:r>
              <a:rPr lang="en-US" dirty="0" smtClean="0"/>
              <a:t> Ravi Kant </a:t>
            </a:r>
            <a:r>
              <a:rPr lang="en-US" dirty="0" err="1" smtClean="0"/>
              <a:t>Soni</a:t>
            </a:r>
            <a:r>
              <a:rPr lang="en-US" dirty="0" smtClean="0"/>
              <a:t> +918269000074</a:t>
            </a:r>
            <a:endParaRPr lang="en-US" dirty="0"/>
          </a:p>
        </p:txBody>
      </p:sp>
      <p:sp>
        <p:nvSpPr>
          <p:cNvPr id="11" name="TextBox 10"/>
          <p:cNvSpPr txBox="1"/>
          <p:nvPr/>
        </p:nvSpPr>
        <p:spPr>
          <a:xfrm>
            <a:off x="0" y="685800"/>
            <a:ext cx="9144000" cy="400110"/>
          </a:xfrm>
          <a:prstGeom prst="rect">
            <a:avLst/>
          </a:prstGeom>
          <a:noFill/>
        </p:spPr>
        <p:txBody>
          <a:bodyPr wrap="square" rtlCol="0">
            <a:spAutoFit/>
          </a:bodyPr>
          <a:lstStyle/>
          <a:p>
            <a:pPr algn="ctr"/>
            <a:r>
              <a:rPr lang="en-US" sz="2000" b="1" dirty="0" smtClean="0"/>
              <a:t>BASIC COMMANDS</a:t>
            </a:r>
            <a:endParaRPr lang="en-US" sz="2000" b="1" dirty="0"/>
          </a:p>
        </p:txBody>
      </p:sp>
      <p:sp>
        <p:nvSpPr>
          <p:cNvPr id="12" name="TextBox 11"/>
          <p:cNvSpPr txBox="1"/>
          <p:nvPr/>
        </p:nvSpPr>
        <p:spPr>
          <a:xfrm>
            <a:off x="533400" y="1162883"/>
            <a:ext cx="8153400" cy="5078313"/>
          </a:xfrm>
          <a:prstGeom prst="rect">
            <a:avLst/>
          </a:prstGeom>
          <a:noFill/>
        </p:spPr>
        <p:txBody>
          <a:bodyPr wrap="square" rtlCol="0">
            <a:spAutoFit/>
          </a:bodyPr>
          <a:lstStyle/>
          <a:p>
            <a:r>
              <a:rPr lang="en-US" dirty="0" smtClean="0"/>
              <a:t>[root@station1~]# </a:t>
            </a:r>
            <a:r>
              <a:rPr lang="en-US" dirty="0" err="1" smtClean="0"/>
              <a:t>tty</a:t>
            </a:r>
            <a:endParaRPr lang="en-US" dirty="0" smtClean="0"/>
          </a:p>
          <a:p>
            <a:r>
              <a:rPr lang="en-US" dirty="0" smtClean="0"/>
              <a:t>		for identify to current terminal type</a:t>
            </a:r>
          </a:p>
          <a:p>
            <a:endParaRPr lang="en-US" dirty="0" smtClean="0"/>
          </a:p>
          <a:p>
            <a:r>
              <a:rPr lang="en-US" dirty="0" smtClean="0"/>
              <a:t>[root@station1~]# </a:t>
            </a:r>
            <a:r>
              <a:rPr lang="en-US" dirty="0" err="1" smtClean="0"/>
              <a:t>runlevel</a:t>
            </a:r>
            <a:endParaRPr lang="en-US" dirty="0" smtClean="0"/>
          </a:p>
          <a:p>
            <a:r>
              <a:rPr lang="en-US" dirty="0" smtClean="0"/>
              <a:t>		For check to current run level</a:t>
            </a:r>
          </a:p>
          <a:p>
            <a:endParaRPr lang="en-US" dirty="0" smtClean="0"/>
          </a:p>
          <a:p>
            <a:r>
              <a:rPr lang="en-US" dirty="0" smtClean="0"/>
              <a:t>[root@station1~]# </a:t>
            </a:r>
            <a:r>
              <a:rPr lang="en-US" dirty="0" err="1" smtClean="0"/>
              <a:t>pwd</a:t>
            </a:r>
            <a:endParaRPr lang="en-US" dirty="0" smtClean="0"/>
          </a:p>
          <a:p>
            <a:r>
              <a:rPr lang="en-US" dirty="0" smtClean="0"/>
              <a:t>		print working directory</a:t>
            </a:r>
          </a:p>
          <a:p>
            <a:endParaRPr lang="en-US" dirty="0" smtClean="0"/>
          </a:p>
          <a:p>
            <a:r>
              <a:rPr lang="en-US" dirty="0" smtClean="0"/>
              <a:t>[root@station1~]# </a:t>
            </a:r>
            <a:r>
              <a:rPr lang="en-US" dirty="0" err="1" smtClean="0"/>
              <a:t>whoami</a:t>
            </a:r>
            <a:endParaRPr lang="en-US" dirty="0" smtClean="0"/>
          </a:p>
          <a:p>
            <a:r>
              <a:rPr lang="en-US" dirty="0" smtClean="0"/>
              <a:t>		For check to current user</a:t>
            </a:r>
          </a:p>
          <a:p>
            <a:endParaRPr lang="en-US" dirty="0" smtClean="0"/>
          </a:p>
          <a:p>
            <a:r>
              <a:rPr lang="en-US" dirty="0" smtClean="0"/>
              <a:t>[root@station1~]# who</a:t>
            </a:r>
          </a:p>
          <a:p>
            <a:r>
              <a:rPr lang="en-US" dirty="0" smtClean="0"/>
              <a:t>		How many user is login on which terminal</a:t>
            </a:r>
          </a:p>
          <a:p>
            <a:endParaRPr lang="en-US" dirty="0" smtClean="0"/>
          </a:p>
          <a:p>
            <a:r>
              <a:rPr lang="en-US" dirty="0" smtClean="0"/>
              <a:t>[root@station1~]# </a:t>
            </a:r>
            <a:r>
              <a:rPr lang="en-US" dirty="0" err="1" smtClean="0"/>
              <a:t>bc</a:t>
            </a:r>
            <a:endParaRPr lang="en-US" dirty="0" smtClean="0"/>
          </a:p>
          <a:p>
            <a:r>
              <a:rPr lang="en-US" dirty="0" smtClean="0"/>
              <a:t>		To run basic calculator</a:t>
            </a:r>
          </a:p>
          <a:p>
            <a:endParaRPr lang="en-US" dirty="0" smtClean="0"/>
          </a:p>
        </p:txBody>
      </p:sp>
      <p:sp>
        <p:nvSpPr>
          <p:cNvPr id="9" name="Slide Number Placeholder 8"/>
          <p:cNvSpPr>
            <a:spLocks noGrp="1"/>
          </p:cNvSpPr>
          <p:nvPr>
            <p:ph type="sldNum" sz="quarter" idx="12"/>
          </p:nvPr>
        </p:nvSpPr>
        <p:spPr/>
        <p:txBody>
          <a:bodyPr/>
          <a:lstStyle/>
          <a:p>
            <a:fld id="{7278E106-62EC-41F2-90B3-FDFD6CA56EC6}" type="slidenum">
              <a:rPr lang="en-US" smtClean="0"/>
              <a:pPr/>
              <a:t>32</a:t>
            </a:fld>
            <a:endParaRPr lang="en-US" dirty="0"/>
          </a:p>
        </p:txBody>
      </p:sp>
      <p:sp>
        <p:nvSpPr>
          <p:cNvPr id="13" name="Footer Placeholder 12"/>
          <p:cNvSpPr>
            <a:spLocks noGrp="1"/>
          </p:cNvSpPr>
          <p:nvPr>
            <p:ph type="ftr" sz="quarter" idx="11"/>
          </p:nvPr>
        </p:nvSpPr>
        <p:spPr/>
        <p:txBody>
          <a:bodyPr/>
          <a:lstStyle/>
          <a:p>
            <a:r>
              <a:rPr lang="en-US" dirty="0" smtClean="0"/>
              <a:t>SONI COMPUTER CLASSES</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0" name="TextBox 9"/>
          <p:cNvSpPr txBox="1"/>
          <p:nvPr/>
        </p:nvSpPr>
        <p:spPr>
          <a:xfrm rot="-1620000">
            <a:off x="2345776" y="2844596"/>
            <a:ext cx="4648200" cy="1323439"/>
          </a:xfrm>
          <a:prstGeom prst="rect">
            <a:avLst/>
          </a:prstGeom>
          <a:noFill/>
          <a:effectLst>
            <a:outerShdw sx="156000" sy="156000" rotWithShape="0">
              <a:schemeClr val="bg2">
                <a:lumMod val="90000"/>
                <a:alpha val="27000"/>
              </a:schemeClr>
            </a:outerShdw>
          </a:effectLst>
        </p:spPr>
        <p:txBody>
          <a:bodyPr wrap="square" rtlCol="0">
            <a:spAutoFit/>
          </a:bodyPr>
          <a:lstStyle/>
          <a:p>
            <a:r>
              <a:rPr lang="en-US" sz="4000" dirty="0" smtClean="0">
                <a:solidFill>
                  <a:srgbClr val="FDE1BF"/>
                </a:solidFill>
              </a:rPr>
              <a:t> Ravi Kant </a:t>
            </a:r>
            <a:r>
              <a:rPr lang="en-US" sz="4000" dirty="0" err="1" smtClean="0">
                <a:solidFill>
                  <a:srgbClr val="FDE1BF"/>
                </a:solidFill>
              </a:rPr>
              <a:t>Soni</a:t>
            </a:r>
            <a:r>
              <a:rPr lang="en-US" sz="4000" dirty="0" smtClean="0">
                <a:solidFill>
                  <a:srgbClr val="FDE1BF"/>
                </a:solidFill>
              </a:rPr>
              <a:t> +918269000074</a:t>
            </a:r>
            <a:endParaRPr lang="en-US" sz="4000" dirty="0">
              <a:solidFill>
                <a:srgbClr val="FDE1BF"/>
              </a:solidFill>
            </a:endParaRPr>
          </a:p>
        </p:txBody>
      </p:sp>
      <p:sp>
        <p:nvSpPr>
          <p:cNvPr id="4" name="Freeform 3"/>
          <p:cNvSpPr/>
          <p:nvPr/>
        </p:nvSpPr>
        <p:spPr>
          <a:xfrm>
            <a:off x="0" y="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5" name="Picture 4" descr="images1.jpg"/>
          <p:cNvPicPr>
            <a:picLocks noChangeAspect="1"/>
          </p:cNvPicPr>
          <p:nvPr/>
        </p:nvPicPr>
        <p:blipFill>
          <a:blip r:embed="rId2"/>
          <a:stretch>
            <a:fillRect/>
          </a:stretch>
        </p:blipFill>
        <p:spPr>
          <a:xfrm>
            <a:off x="1" y="-38100"/>
            <a:ext cx="617714" cy="571500"/>
          </a:xfrm>
          <a:prstGeom prst="rect">
            <a:avLst/>
          </a:prstGeom>
        </p:spPr>
      </p:pic>
      <p:sp>
        <p:nvSpPr>
          <p:cNvPr id="6" name="Freeform 5"/>
          <p:cNvSpPr/>
          <p:nvPr/>
        </p:nvSpPr>
        <p:spPr>
          <a:xfrm>
            <a:off x="0" y="632460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TextBox 6"/>
          <p:cNvSpPr txBox="1"/>
          <p:nvPr/>
        </p:nvSpPr>
        <p:spPr>
          <a:xfrm>
            <a:off x="5257800" y="6488668"/>
            <a:ext cx="4343400" cy="369332"/>
          </a:xfrm>
          <a:custGeom>
            <a:avLst/>
            <a:gdLst>
              <a:gd name="connsiteX0" fmla="*/ 0 w 4343400"/>
              <a:gd name="connsiteY0" fmla="*/ 0 h 369332"/>
              <a:gd name="connsiteX1" fmla="*/ 4343400 w 4343400"/>
              <a:gd name="connsiteY1" fmla="*/ 0 h 369332"/>
              <a:gd name="connsiteX2" fmla="*/ 4343400 w 4343400"/>
              <a:gd name="connsiteY2" fmla="*/ 369332 h 369332"/>
              <a:gd name="connsiteX3" fmla="*/ 0 w 4343400"/>
              <a:gd name="connsiteY3" fmla="*/ 369332 h 369332"/>
              <a:gd name="connsiteX4" fmla="*/ 0 w 4343400"/>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369332">
                <a:moveTo>
                  <a:pt x="0" y="0"/>
                </a:moveTo>
                <a:lnTo>
                  <a:pt x="4343400" y="0"/>
                </a:lnTo>
                <a:lnTo>
                  <a:pt x="4343400" y="369332"/>
                </a:lnTo>
                <a:lnTo>
                  <a:pt x="0" y="369332"/>
                </a:lnTo>
                <a:lnTo>
                  <a:pt x="0" y="0"/>
                </a:lnTo>
                <a:close/>
              </a:path>
            </a:pathLst>
          </a:custGeom>
          <a:noFill/>
        </p:spPr>
        <p:txBody>
          <a:bodyPr wrap="square" rtlCol="0">
            <a:spAutoFit/>
          </a:bodyPr>
          <a:lstStyle/>
          <a:p>
            <a:r>
              <a:rPr lang="en-US" dirty="0" smtClean="0"/>
              <a:t> Ravi Kant </a:t>
            </a:r>
            <a:r>
              <a:rPr lang="en-US" dirty="0" err="1" smtClean="0"/>
              <a:t>Soni</a:t>
            </a:r>
            <a:r>
              <a:rPr lang="en-US" dirty="0" smtClean="0"/>
              <a:t> +918269000074</a:t>
            </a:r>
            <a:endParaRPr lang="en-US" dirty="0"/>
          </a:p>
        </p:txBody>
      </p:sp>
      <p:sp>
        <p:nvSpPr>
          <p:cNvPr id="12" name="TextBox 11"/>
          <p:cNvSpPr txBox="1"/>
          <p:nvPr/>
        </p:nvSpPr>
        <p:spPr>
          <a:xfrm>
            <a:off x="533400" y="720090"/>
            <a:ext cx="8153400" cy="5909310"/>
          </a:xfrm>
          <a:prstGeom prst="rect">
            <a:avLst/>
          </a:prstGeom>
          <a:noFill/>
        </p:spPr>
        <p:txBody>
          <a:bodyPr wrap="square" rtlCol="0">
            <a:spAutoFit/>
          </a:bodyPr>
          <a:lstStyle/>
          <a:p>
            <a:r>
              <a:rPr lang="en-US" dirty="0" smtClean="0"/>
              <a:t>[root@station1~]# date</a:t>
            </a:r>
          </a:p>
          <a:p>
            <a:r>
              <a:rPr lang="en-US" dirty="0" smtClean="0"/>
              <a:t>		For check current date &amp; time</a:t>
            </a:r>
          </a:p>
          <a:p>
            <a:endParaRPr lang="en-US" dirty="0" smtClean="0"/>
          </a:p>
          <a:p>
            <a:r>
              <a:rPr lang="en-US" dirty="0" smtClean="0"/>
              <a:t>[root@station1~]# date  +%r</a:t>
            </a:r>
          </a:p>
          <a:p>
            <a:r>
              <a:rPr lang="en-US" dirty="0" smtClean="0"/>
              <a:t>		For check current time with 12 hour format</a:t>
            </a:r>
          </a:p>
          <a:p>
            <a:endParaRPr lang="en-US" dirty="0" smtClean="0"/>
          </a:p>
          <a:p>
            <a:r>
              <a:rPr lang="en-US" dirty="0" smtClean="0"/>
              <a:t>[root@station1~]# date  +%R</a:t>
            </a:r>
          </a:p>
          <a:p>
            <a:r>
              <a:rPr lang="en-US" dirty="0" smtClean="0"/>
              <a:t>		For check current time with 24 hour format</a:t>
            </a:r>
          </a:p>
          <a:p>
            <a:endParaRPr lang="en-US" dirty="0" smtClean="0"/>
          </a:p>
          <a:p>
            <a:r>
              <a:rPr lang="en-US" dirty="0" smtClean="0"/>
              <a:t>[root@station1~]# date  123115302010</a:t>
            </a:r>
          </a:p>
          <a:p>
            <a:r>
              <a:rPr lang="en-US" dirty="0" smtClean="0"/>
              <a:t>		For change current date  &amp; time with format ( MMDDHHMNYY )</a:t>
            </a:r>
          </a:p>
          <a:p>
            <a:r>
              <a:rPr lang="en-US" dirty="0" smtClean="0"/>
              <a:t>		</a:t>
            </a:r>
          </a:p>
          <a:p>
            <a:r>
              <a:rPr lang="en-US" dirty="0" smtClean="0"/>
              <a:t>[root@station1~]# 	cal</a:t>
            </a:r>
          </a:p>
          <a:p>
            <a:r>
              <a:rPr lang="en-US" dirty="0" smtClean="0"/>
              <a:t>		For view current month calendar</a:t>
            </a:r>
          </a:p>
          <a:p>
            <a:endParaRPr lang="en-US" dirty="0" smtClean="0"/>
          </a:p>
          <a:p>
            <a:r>
              <a:rPr lang="en-US" dirty="0" smtClean="0"/>
              <a:t>[root@station1~]# 	cal  01  2010</a:t>
            </a:r>
          </a:p>
          <a:p>
            <a:r>
              <a:rPr lang="en-US" dirty="0" smtClean="0"/>
              <a:t>		For view </a:t>
            </a:r>
            <a:r>
              <a:rPr lang="en-US" dirty="0" err="1" smtClean="0"/>
              <a:t>jan</a:t>
            </a:r>
            <a:r>
              <a:rPr lang="en-US" dirty="0" smtClean="0"/>
              <a:t> month calendar of 2010</a:t>
            </a:r>
          </a:p>
          <a:p>
            <a:endParaRPr lang="en-US" dirty="0" smtClean="0"/>
          </a:p>
          <a:p>
            <a:r>
              <a:rPr lang="en-US" dirty="0" smtClean="0"/>
              <a:t>[root@station1~]# 	 cal  2010</a:t>
            </a:r>
          </a:p>
          <a:p>
            <a:r>
              <a:rPr lang="en-US" dirty="0" smtClean="0"/>
              <a:t>		For view calendar of whole 2010 year</a:t>
            </a:r>
          </a:p>
          <a:p>
            <a:endParaRPr lang="en-US" dirty="0" smtClean="0"/>
          </a:p>
        </p:txBody>
      </p:sp>
      <p:sp>
        <p:nvSpPr>
          <p:cNvPr id="8" name="Slide Number Placeholder 7"/>
          <p:cNvSpPr>
            <a:spLocks noGrp="1"/>
          </p:cNvSpPr>
          <p:nvPr>
            <p:ph type="sldNum" sz="quarter" idx="12"/>
          </p:nvPr>
        </p:nvSpPr>
        <p:spPr/>
        <p:txBody>
          <a:bodyPr/>
          <a:lstStyle/>
          <a:p>
            <a:fld id="{7278E106-62EC-41F2-90B3-FDFD6CA56EC6}" type="slidenum">
              <a:rPr lang="en-US" smtClean="0"/>
              <a:pPr/>
              <a:t>33</a:t>
            </a:fld>
            <a:endParaRPr lang="en-US" dirty="0"/>
          </a:p>
        </p:txBody>
      </p:sp>
      <p:sp>
        <p:nvSpPr>
          <p:cNvPr id="9" name="Footer Placeholder 8"/>
          <p:cNvSpPr>
            <a:spLocks noGrp="1"/>
          </p:cNvSpPr>
          <p:nvPr>
            <p:ph type="ftr" sz="quarter" idx="11"/>
          </p:nvPr>
        </p:nvSpPr>
        <p:spPr/>
        <p:txBody>
          <a:bodyPr/>
          <a:lstStyle/>
          <a:p>
            <a:r>
              <a:rPr lang="en-US" dirty="0" smtClean="0"/>
              <a:t>SONI COMPUTER CLASSES</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0" name="TextBox 9"/>
          <p:cNvSpPr txBox="1"/>
          <p:nvPr/>
        </p:nvSpPr>
        <p:spPr>
          <a:xfrm rot="-1620000">
            <a:off x="2345776" y="2844596"/>
            <a:ext cx="4648200" cy="1323439"/>
          </a:xfrm>
          <a:prstGeom prst="rect">
            <a:avLst/>
          </a:prstGeom>
          <a:noFill/>
          <a:effectLst>
            <a:outerShdw sx="156000" sy="156000" rotWithShape="0">
              <a:schemeClr val="bg2">
                <a:lumMod val="90000"/>
                <a:alpha val="27000"/>
              </a:schemeClr>
            </a:outerShdw>
          </a:effectLst>
        </p:spPr>
        <p:txBody>
          <a:bodyPr wrap="square" rtlCol="0">
            <a:spAutoFit/>
          </a:bodyPr>
          <a:lstStyle/>
          <a:p>
            <a:r>
              <a:rPr lang="en-US" sz="4000" dirty="0" smtClean="0">
                <a:solidFill>
                  <a:srgbClr val="FDE1BF"/>
                </a:solidFill>
              </a:rPr>
              <a:t> Ravi Kant </a:t>
            </a:r>
            <a:r>
              <a:rPr lang="en-US" sz="4000" dirty="0" err="1" smtClean="0">
                <a:solidFill>
                  <a:srgbClr val="FDE1BF"/>
                </a:solidFill>
              </a:rPr>
              <a:t>Soni</a:t>
            </a:r>
            <a:r>
              <a:rPr lang="en-US" sz="4000" dirty="0" smtClean="0">
                <a:solidFill>
                  <a:srgbClr val="FDE1BF"/>
                </a:solidFill>
              </a:rPr>
              <a:t> +918269000074</a:t>
            </a:r>
            <a:endParaRPr lang="en-US" sz="4000" dirty="0">
              <a:solidFill>
                <a:srgbClr val="FDE1BF"/>
              </a:solidFill>
            </a:endParaRPr>
          </a:p>
        </p:txBody>
      </p:sp>
      <p:sp>
        <p:nvSpPr>
          <p:cNvPr id="4" name="Freeform 3"/>
          <p:cNvSpPr/>
          <p:nvPr/>
        </p:nvSpPr>
        <p:spPr>
          <a:xfrm>
            <a:off x="0" y="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5" name="Picture 4" descr="images1.jpg"/>
          <p:cNvPicPr>
            <a:picLocks noChangeAspect="1"/>
          </p:cNvPicPr>
          <p:nvPr/>
        </p:nvPicPr>
        <p:blipFill>
          <a:blip r:embed="rId2"/>
          <a:stretch>
            <a:fillRect/>
          </a:stretch>
        </p:blipFill>
        <p:spPr>
          <a:xfrm>
            <a:off x="1" y="-38100"/>
            <a:ext cx="617714" cy="571500"/>
          </a:xfrm>
          <a:prstGeom prst="rect">
            <a:avLst/>
          </a:prstGeom>
        </p:spPr>
      </p:pic>
      <p:sp>
        <p:nvSpPr>
          <p:cNvPr id="6" name="Freeform 5"/>
          <p:cNvSpPr/>
          <p:nvPr/>
        </p:nvSpPr>
        <p:spPr>
          <a:xfrm>
            <a:off x="0" y="632460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TextBox 6"/>
          <p:cNvSpPr txBox="1"/>
          <p:nvPr/>
        </p:nvSpPr>
        <p:spPr>
          <a:xfrm>
            <a:off x="5257800" y="6488668"/>
            <a:ext cx="4343400" cy="369332"/>
          </a:xfrm>
          <a:custGeom>
            <a:avLst/>
            <a:gdLst>
              <a:gd name="connsiteX0" fmla="*/ 0 w 4343400"/>
              <a:gd name="connsiteY0" fmla="*/ 0 h 369332"/>
              <a:gd name="connsiteX1" fmla="*/ 4343400 w 4343400"/>
              <a:gd name="connsiteY1" fmla="*/ 0 h 369332"/>
              <a:gd name="connsiteX2" fmla="*/ 4343400 w 4343400"/>
              <a:gd name="connsiteY2" fmla="*/ 369332 h 369332"/>
              <a:gd name="connsiteX3" fmla="*/ 0 w 4343400"/>
              <a:gd name="connsiteY3" fmla="*/ 369332 h 369332"/>
              <a:gd name="connsiteX4" fmla="*/ 0 w 4343400"/>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369332">
                <a:moveTo>
                  <a:pt x="0" y="0"/>
                </a:moveTo>
                <a:lnTo>
                  <a:pt x="4343400" y="0"/>
                </a:lnTo>
                <a:lnTo>
                  <a:pt x="4343400" y="369332"/>
                </a:lnTo>
                <a:lnTo>
                  <a:pt x="0" y="369332"/>
                </a:lnTo>
                <a:lnTo>
                  <a:pt x="0" y="0"/>
                </a:lnTo>
                <a:close/>
              </a:path>
            </a:pathLst>
          </a:custGeom>
          <a:noFill/>
        </p:spPr>
        <p:txBody>
          <a:bodyPr wrap="square" rtlCol="0">
            <a:spAutoFit/>
          </a:bodyPr>
          <a:lstStyle/>
          <a:p>
            <a:r>
              <a:rPr lang="en-US" dirty="0" smtClean="0"/>
              <a:t> Ravi Kant </a:t>
            </a:r>
            <a:r>
              <a:rPr lang="en-US" dirty="0" err="1" smtClean="0"/>
              <a:t>Soni</a:t>
            </a:r>
            <a:r>
              <a:rPr lang="en-US" dirty="0" smtClean="0"/>
              <a:t> +918269000074</a:t>
            </a:r>
            <a:endParaRPr lang="en-US" dirty="0"/>
          </a:p>
        </p:txBody>
      </p:sp>
      <p:sp>
        <p:nvSpPr>
          <p:cNvPr id="9" name="TextBox 8"/>
          <p:cNvSpPr txBox="1"/>
          <p:nvPr/>
        </p:nvSpPr>
        <p:spPr>
          <a:xfrm>
            <a:off x="533400" y="533400"/>
            <a:ext cx="8153400" cy="6740307"/>
          </a:xfrm>
          <a:prstGeom prst="rect">
            <a:avLst/>
          </a:prstGeom>
          <a:noFill/>
        </p:spPr>
        <p:txBody>
          <a:bodyPr wrap="square" rtlCol="0">
            <a:spAutoFit/>
          </a:bodyPr>
          <a:lstStyle/>
          <a:p>
            <a:r>
              <a:rPr lang="en-US" dirty="0" smtClean="0"/>
              <a:t>[root@station1~]# dir</a:t>
            </a:r>
          </a:p>
          <a:p>
            <a:r>
              <a:rPr lang="en-US" dirty="0" smtClean="0"/>
              <a:t>		to view all files &amp; dir of current location</a:t>
            </a:r>
          </a:p>
          <a:p>
            <a:endParaRPr lang="en-US" dirty="0" smtClean="0"/>
          </a:p>
          <a:p>
            <a:r>
              <a:rPr lang="en-US" dirty="0" smtClean="0"/>
              <a:t>[root@station1~]# </a:t>
            </a:r>
            <a:r>
              <a:rPr lang="en-US" dirty="0" err="1" smtClean="0"/>
              <a:t>ls</a:t>
            </a:r>
            <a:endParaRPr lang="en-US" dirty="0" smtClean="0"/>
          </a:p>
          <a:p>
            <a:r>
              <a:rPr lang="en-US" dirty="0" smtClean="0"/>
              <a:t>		To view all files &amp; dir (same as a </a:t>
            </a:r>
            <a:r>
              <a:rPr lang="en-US" dirty="0" err="1" smtClean="0"/>
              <a:t>ls</a:t>
            </a:r>
            <a:r>
              <a:rPr lang="en-US" dirty="0" smtClean="0"/>
              <a:t> difference only of colors)</a:t>
            </a:r>
          </a:p>
          <a:p>
            <a:r>
              <a:rPr lang="en-US" dirty="0" smtClean="0"/>
              <a:t>		Dir = Blue, File = white, Shortcut = Sky Blue, Red = Compress </a:t>
            </a:r>
          </a:p>
          <a:p>
            <a:endParaRPr lang="en-US" dirty="0" smtClean="0"/>
          </a:p>
          <a:p>
            <a:r>
              <a:rPr lang="en-US" dirty="0" smtClean="0"/>
              <a:t>[root@station1~]# </a:t>
            </a:r>
            <a:r>
              <a:rPr lang="en-US" dirty="0" err="1" smtClean="0"/>
              <a:t>ls</a:t>
            </a:r>
            <a:r>
              <a:rPr lang="en-US" dirty="0" smtClean="0"/>
              <a:t>  -l</a:t>
            </a:r>
          </a:p>
          <a:p>
            <a:r>
              <a:rPr lang="en-US" dirty="0" smtClean="0"/>
              <a:t>		To view all files &amp; dir with List wise ( Normal )</a:t>
            </a:r>
          </a:p>
          <a:p>
            <a:endParaRPr lang="en-US" dirty="0" smtClean="0"/>
          </a:p>
          <a:p>
            <a:r>
              <a:rPr lang="en-US" dirty="0" smtClean="0"/>
              <a:t>[root@station1~]# </a:t>
            </a:r>
            <a:r>
              <a:rPr lang="en-US" dirty="0" err="1" smtClean="0"/>
              <a:t>ls</a:t>
            </a:r>
            <a:r>
              <a:rPr lang="en-US" dirty="0" smtClean="0"/>
              <a:t>  -a</a:t>
            </a:r>
          </a:p>
          <a:p>
            <a:r>
              <a:rPr lang="en-US" dirty="0" smtClean="0"/>
              <a:t>		To view of all files &amp; dir ( Normal &amp; Hidden )</a:t>
            </a:r>
          </a:p>
          <a:p>
            <a:endParaRPr lang="en-US" dirty="0" smtClean="0"/>
          </a:p>
          <a:p>
            <a:r>
              <a:rPr lang="en-US" dirty="0" smtClean="0"/>
              <a:t>[root@station1~]# </a:t>
            </a:r>
            <a:r>
              <a:rPr lang="en-US" dirty="0" err="1" smtClean="0"/>
              <a:t>ls</a:t>
            </a:r>
            <a:r>
              <a:rPr lang="en-US" dirty="0" smtClean="0"/>
              <a:t>  -la</a:t>
            </a:r>
          </a:p>
          <a:p>
            <a:r>
              <a:rPr lang="en-US" dirty="0" smtClean="0"/>
              <a:t>		To view all files &amp; dir with List wise ( Normal &amp; Hidden )</a:t>
            </a:r>
          </a:p>
          <a:p>
            <a:endParaRPr lang="en-US" dirty="0" smtClean="0"/>
          </a:p>
          <a:p>
            <a:r>
              <a:rPr lang="en-US" dirty="0" smtClean="0"/>
              <a:t>[root@station1~]# </a:t>
            </a:r>
            <a:r>
              <a:rPr lang="en-US" dirty="0" err="1" smtClean="0"/>
              <a:t>ls</a:t>
            </a:r>
            <a:r>
              <a:rPr lang="en-US" dirty="0" smtClean="0"/>
              <a:t>  /</a:t>
            </a:r>
          </a:p>
          <a:p>
            <a:r>
              <a:rPr lang="en-US" dirty="0" smtClean="0"/>
              <a:t>		To view all file &amp; dir of  /  location</a:t>
            </a:r>
          </a:p>
          <a:p>
            <a:endParaRPr lang="en-US" dirty="0" smtClean="0"/>
          </a:p>
          <a:p>
            <a:r>
              <a:rPr lang="en-US" dirty="0" smtClean="0"/>
              <a:t>[root@station1~]# </a:t>
            </a:r>
            <a:r>
              <a:rPr lang="en-US" dirty="0" err="1" smtClean="0"/>
              <a:t>ls</a:t>
            </a:r>
            <a:r>
              <a:rPr lang="en-US" dirty="0" smtClean="0"/>
              <a:t>  -la  |  less</a:t>
            </a:r>
          </a:p>
          <a:p>
            <a:r>
              <a:rPr lang="en-US" dirty="0" smtClean="0"/>
              <a:t>		For see the content </a:t>
            </a:r>
            <a:r>
              <a:rPr lang="en-US" dirty="0" err="1" smtClean="0"/>
              <a:t>pagewise</a:t>
            </a:r>
            <a:endParaRPr lang="en-US" dirty="0" smtClean="0"/>
          </a:p>
          <a:p>
            <a:endParaRPr lang="en-US" dirty="0" smtClean="0"/>
          </a:p>
          <a:p>
            <a:endParaRPr lang="en-US" dirty="0" smtClean="0"/>
          </a:p>
          <a:p>
            <a:endParaRPr lang="en-US" dirty="0" smtClean="0"/>
          </a:p>
        </p:txBody>
      </p:sp>
      <p:sp>
        <p:nvSpPr>
          <p:cNvPr id="8" name="Slide Number Placeholder 7"/>
          <p:cNvSpPr>
            <a:spLocks noGrp="1"/>
          </p:cNvSpPr>
          <p:nvPr>
            <p:ph type="sldNum" sz="quarter" idx="12"/>
          </p:nvPr>
        </p:nvSpPr>
        <p:spPr/>
        <p:txBody>
          <a:bodyPr/>
          <a:lstStyle/>
          <a:p>
            <a:fld id="{7278E106-62EC-41F2-90B3-FDFD6CA56EC6}" type="slidenum">
              <a:rPr lang="en-US" smtClean="0"/>
              <a:pPr/>
              <a:t>34</a:t>
            </a:fld>
            <a:endParaRPr lang="en-US" dirty="0"/>
          </a:p>
        </p:txBody>
      </p:sp>
      <p:sp>
        <p:nvSpPr>
          <p:cNvPr id="11" name="Footer Placeholder 10"/>
          <p:cNvSpPr>
            <a:spLocks noGrp="1"/>
          </p:cNvSpPr>
          <p:nvPr>
            <p:ph type="ftr" sz="quarter" idx="11"/>
          </p:nvPr>
        </p:nvSpPr>
        <p:spPr/>
        <p:txBody>
          <a:bodyPr/>
          <a:lstStyle/>
          <a:p>
            <a:r>
              <a:rPr lang="en-US" dirty="0" smtClean="0"/>
              <a:t>SONI COMPUTER CLASSES</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0" name="TextBox 9"/>
          <p:cNvSpPr txBox="1"/>
          <p:nvPr/>
        </p:nvSpPr>
        <p:spPr>
          <a:xfrm rot="-1620000">
            <a:off x="2345776" y="2844596"/>
            <a:ext cx="4648200" cy="1323439"/>
          </a:xfrm>
          <a:prstGeom prst="rect">
            <a:avLst/>
          </a:prstGeom>
          <a:noFill/>
          <a:effectLst>
            <a:outerShdw sx="156000" sy="156000" rotWithShape="0">
              <a:schemeClr val="bg2">
                <a:lumMod val="90000"/>
                <a:alpha val="27000"/>
              </a:schemeClr>
            </a:outerShdw>
          </a:effectLst>
        </p:spPr>
        <p:txBody>
          <a:bodyPr wrap="square" rtlCol="0">
            <a:spAutoFit/>
          </a:bodyPr>
          <a:lstStyle/>
          <a:p>
            <a:r>
              <a:rPr lang="en-US" sz="4000" dirty="0" smtClean="0">
                <a:solidFill>
                  <a:srgbClr val="FDE1BF"/>
                </a:solidFill>
              </a:rPr>
              <a:t> Ravi Kant </a:t>
            </a:r>
            <a:r>
              <a:rPr lang="en-US" sz="4000" dirty="0" err="1" smtClean="0">
                <a:solidFill>
                  <a:srgbClr val="FDE1BF"/>
                </a:solidFill>
              </a:rPr>
              <a:t>Soni</a:t>
            </a:r>
            <a:r>
              <a:rPr lang="en-US" sz="4000" dirty="0" smtClean="0">
                <a:solidFill>
                  <a:srgbClr val="FDE1BF"/>
                </a:solidFill>
              </a:rPr>
              <a:t> +918269000074</a:t>
            </a:r>
            <a:endParaRPr lang="en-US" sz="4000" dirty="0">
              <a:solidFill>
                <a:srgbClr val="FDE1BF"/>
              </a:solidFill>
            </a:endParaRPr>
          </a:p>
        </p:txBody>
      </p:sp>
      <p:sp>
        <p:nvSpPr>
          <p:cNvPr id="4" name="Freeform 3"/>
          <p:cNvSpPr/>
          <p:nvPr/>
        </p:nvSpPr>
        <p:spPr>
          <a:xfrm>
            <a:off x="0" y="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5" name="Picture 4" descr="images1.jpg"/>
          <p:cNvPicPr>
            <a:picLocks noChangeAspect="1"/>
          </p:cNvPicPr>
          <p:nvPr/>
        </p:nvPicPr>
        <p:blipFill>
          <a:blip r:embed="rId2"/>
          <a:stretch>
            <a:fillRect/>
          </a:stretch>
        </p:blipFill>
        <p:spPr>
          <a:xfrm>
            <a:off x="1" y="-38100"/>
            <a:ext cx="617714" cy="571500"/>
          </a:xfrm>
          <a:prstGeom prst="rect">
            <a:avLst/>
          </a:prstGeom>
        </p:spPr>
      </p:pic>
      <p:sp>
        <p:nvSpPr>
          <p:cNvPr id="6" name="Freeform 5"/>
          <p:cNvSpPr/>
          <p:nvPr/>
        </p:nvSpPr>
        <p:spPr>
          <a:xfrm>
            <a:off x="0" y="632460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TextBox 6"/>
          <p:cNvSpPr txBox="1"/>
          <p:nvPr/>
        </p:nvSpPr>
        <p:spPr>
          <a:xfrm>
            <a:off x="5257800" y="6488668"/>
            <a:ext cx="4343400" cy="369332"/>
          </a:xfrm>
          <a:custGeom>
            <a:avLst/>
            <a:gdLst>
              <a:gd name="connsiteX0" fmla="*/ 0 w 4343400"/>
              <a:gd name="connsiteY0" fmla="*/ 0 h 369332"/>
              <a:gd name="connsiteX1" fmla="*/ 4343400 w 4343400"/>
              <a:gd name="connsiteY1" fmla="*/ 0 h 369332"/>
              <a:gd name="connsiteX2" fmla="*/ 4343400 w 4343400"/>
              <a:gd name="connsiteY2" fmla="*/ 369332 h 369332"/>
              <a:gd name="connsiteX3" fmla="*/ 0 w 4343400"/>
              <a:gd name="connsiteY3" fmla="*/ 369332 h 369332"/>
              <a:gd name="connsiteX4" fmla="*/ 0 w 4343400"/>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369332">
                <a:moveTo>
                  <a:pt x="0" y="0"/>
                </a:moveTo>
                <a:lnTo>
                  <a:pt x="4343400" y="0"/>
                </a:lnTo>
                <a:lnTo>
                  <a:pt x="4343400" y="369332"/>
                </a:lnTo>
                <a:lnTo>
                  <a:pt x="0" y="369332"/>
                </a:lnTo>
                <a:lnTo>
                  <a:pt x="0" y="0"/>
                </a:lnTo>
                <a:close/>
              </a:path>
            </a:pathLst>
          </a:custGeom>
          <a:noFill/>
        </p:spPr>
        <p:txBody>
          <a:bodyPr wrap="square" rtlCol="0">
            <a:spAutoFit/>
          </a:bodyPr>
          <a:lstStyle/>
          <a:p>
            <a:r>
              <a:rPr lang="en-US" dirty="0" smtClean="0"/>
              <a:t> Ravi Kant </a:t>
            </a:r>
            <a:r>
              <a:rPr lang="en-US" dirty="0" err="1" smtClean="0"/>
              <a:t>Soni</a:t>
            </a:r>
            <a:r>
              <a:rPr lang="en-US" dirty="0" smtClean="0"/>
              <a:t> +918269000074</a:t>
            </a:r>
            <a:endParaRPr lang="en-US" dirty="0"/>
          </a:p>
        </p:txBody>
      </p:sp>
      <p:sp>
        <p:nvSpPr>
          <p:cNvPr id="9" name="TextBox 8"/>
          <p:cNvSpPr txBox="1"/>
          <p:nvPr/>
        </p:nvSpPr>
        <p:spPr>
          <a:xfrm>
            <a:off x="533400" y="685800"/>
            <a:ext cx="8153400" cy="5909310"/>
          </a:xfrm>
          <a:prstGeom prst="rect">
            <a:avLst/>
          </a:prstGeom>
          <a:noFill/>
        </p:spPr>
        <p:txBody>
          <a:bodyPr wrap="square" rtlCol="0">
            <a:spAutoFit/>
          </a:bodyPr>
          <a:lstStyle/>
          <a:p>
            <a:r>
              <a:rPr lang="en-US" dirty="0" smtClean="0"/>
              <a:t>[root@station1~]# </a:t>
            </a:r>
            <a:r>
              <a:rPr lang="en-US" dirty="0" err="1" smtClean="0"/>
              <a:t>ls</a:t>
            </a:r>
            <a:r>
              <a:rPr lang="en-US" dirty="0" smtClean="0"/>
              <a:t>  -la  |  more</a:t>
            </a:r>
          </a:p>
          <a:p>
            <a:r>
              <a:rPr lang="en-US" dirty="0" smtClean="0"/>
              <a:t>		For see the content </a:t>
            </a:r>
            <a:r>
              <a:rPr lang="en-US" dirty="0" err="1" smtClean="0"/>
              <a:t>pagewise</a:t>
            </a:r>
            <a:endParaRPr lang="en-US" dirty="0" smtClean="0"/>
          </a:p>
          <a:p>
            <a:endParaRPr lang="en-US" dirty="0" smtClean="0"/>
          </a:p>
          <a:p>
            <a:r>
              <a:rPr lang="en-US" dirty="0" smtClean="0"/>
              <a:t>[root@station1~]# </a:t>
            </a:r>
            <a:r>
              <a:rPr lang="en-US" dirty="0" err="1" smtClean="0"/>
              <a:t>cd</a:t>
            </a:r>
            <a:r>
              <a:rPr lang="en-US" dirty="0" smtClean="0"/>
              <a:t>  .</a:t>
            </a:r>
          </a:p>
          <a:p>
            <a:r>
              <a:rPr lang="en-US" dirty="0" smtClean="0"/>
              <a:t>		To reload your current directory</a:t>
            </a:r>
          </a:p>
          <a:p>
            <a:endParaRPr lang="en-US" dirty="0" smtClean="0"/>
          </a:p>
          <a:p>
            <a:r>
              <a:rPr lang="en-US" dirty="0" smtClean="0"/>
              <a:t>[root@station1~]# </a:t>
            </a:r>
            <a:r>
              <a:rPr lang="en-US" dirty="0" err="1" smtClean="0"/>
              <a:t>cd</a:t>
            </a:r>
            <a:r>
              <a:rPr lang="en-US" dirty="0" smtClean="0"/>
              <a:t>  ..</a:t>
            </a:r>
          </a:p>
          <a:p>
            <a:r>
              <a:rPr lang="en-US" dirty="0" smtClean="0"/>
              <a:t>		To switch into previous dir</a:t>
            </a:r>
          </a:p>
          <a:p>
            <a:endParaRPr lang="en-US" dirty="0" smtClean="0"/>
          </a:p>
          <a:p>
            <a:r>
              <a:rPr lang="en-US" dirty="0" smtClean="0"/>
              <a:t>[root@station1 / ]# </a:t>
            </a:r>
            <a:r>
              <a:rPr lang="en-US" dirty="0" err="1" smtClean="0"/>
              <a:t>cd</a:t>
            </a:r>
            <a:r>
              <a:rPr lang="en-US" dirty="0" smtClean="0"/>
              <a:t>  etc</a:t>
            </a:r>
          </a:p>
          <a:p>
            <a:r>
              <a:rPr lang="en-US" dirty="0" smtClean="0"/>
              <a:t>		To change directory</a:t>
            </a:r>
          </a:p>
          <a:p>
            <a:endParaRPr lang="en-US" dirty="0" smtClean="0"/>
          </a:p>
          <a:p>
            <a:r>
              <a:rPr lang="en-US" dirty="0" smtClean="0"/>
              <a:t>[root@station1 etc]# </a:t>
            </a:r>
            <a:r>
              <a:rPr lang="en-US" dirty="0" err="1" smtClean="0"/>
              <a:t>cd</a:t>
            </a:r>
            <a:r>
              <a:rPr lang="en-US" dirty="0" smtClean="0"/>
              <a:t>  /</a:t>
            </a:r>
            <a:r>
              <a:rPr lang="en-US" dirty="0" err="1" smtClean="0"/>
              <a:t>usr</a:t>
            </a:r>
            <a:endParaRPr lang="en-US" dirty="0" smtClean="0"/>
          </a:p>
          <a:p>
            <a:r>
              <a:rPr lang="en-US" dirty="0" smtClean="0"/>
              <a:t>	           To change directory of / location from any other location like from etc </a:t>
            </a:r>
          </a:p>
          <a:p>
            <a:endParaRPr lang="en-US" dirty="0" smtClean="0"/>
          </a:p>
          <a:p>
            <a:r>
              <a:rPr lang="en-US" dirty="0" smtClean="0"/>
              <a:t>[root@station1 </a:t>
            </a:r>
            <a:r>
              <a:rPr lang="en-US" dirty="0" err="1" smtClean="0"/>
              <a:t>usr</a:t>
            </a:r>
            <a:r>
              <a:rPr lang="en-US" dirty="0" smtClean="0"/>
              <a:t>]# </a:t>
            </a:r>
            <a:r>
              <a:rPr lang="en-US" dirty="0" err="1" smtClean="0"/>
              <a:t>cd</a:t>
            </a:r>
            <a:r>
              <a:rPr lang="en-US" dirty="0" smtClean="0"/>
              <a:t>  -</a:t>
            </a:r>
          </a:p>
          <a:p>
            <a:r>
              <a:rPr lang="en-US" dirty="0" smtClean="0"/>
              <a:t>		To switch between two directory</a:t>
            </a:r>
          </a:p>
          <a:p>
            <a:endParaRPr lang="en-US" dirty="0" smtClean="0"/>
          </a:p>
          <a:p>
            <a:r>
              <a:rPr lang="en-US" dirty="0" smtClean="0"/>
              <a:t>[root@station1~]# </a:t>
            </a:r>
            <a:r>
              <a:rPr lang="en-US" dirty="0" err="1" smtClean="0"/>
              <a:t>cd</a:t>
            </a:r>
            <a:r>
              <a:rPr lang="en-US" dirty="0" smtClean="0"/>
              <a:t>  /etc/</a:t>
            </a:r>
            <a:r>
              <a:rPr lang="en-US" dirty="0" err="1" smtClean="0"/>
              <a:t>sysconfig</a:t>
            </a:r>
            <a:endParaRPr lang="en-US" dirty="0" smtClean="0"/>
          </a:p>
          <a:p>
            <a:r>
              <a:rPr lang="en-US" dirty="0" smtClean="0"/>
              <a:t>		To switch direct into child directory</a:t>
            </a:r>
          </a:p>
          <a:p>
            <a:endParaRPr lang="en-US" dirty="0" smtClean="0"/>
          </a:p>
        </p:txBody>
      </p:sp>
      <p:sp>
        <p:nvSpPr>
          <p:cNvPr id="8" name="Slide Number Placeholder 7"/>
          <p:cNvSpPr>
            <a:spLocks noGrp="1"/>
          </p:cNvSpPr>
          <p:nvPr>
            <p:ph type="sldNum" sz="quarter" idx="12"/>
          </p:nvPr>
        </p:nvSpPr>
        <p:spPr/>
        <p:txBody>
          <a:bodyPr/>
          <a:lstStyle/>
          <a:p>
            <a:fld id="{7278E106-62EC-41F2-90B3-FDFD6CA56EC6}" type="slidenum">
              <a:rPr lang="en-US" smtClean="0"/>
              <a:pPr/>
              <a:t>35</a:t>
            </a:fld>
            <a:endParaRPr lang="en-US" dirty="0"/>
          </a:p>
        </p:txBody>
      </p:sp>
      <p:sp>
        <p:nvSpPr>
          <p:cNvPr id="11" name="Footer Placeholder 10"/>
          <p:cNvSpPr>
            <a:spLocks noGrp="1"/>
          </p:cNvSpPr>
          <p:nvPr>
            <p:ph type="ftr" sz="quarter" idx="11"/>
          </p:nvPr>
        </p:nvSpPr>
        <p:spPr/>
        <p:txBody>
          <a:bodyPr/>
          <a:lstStyle/>
          <a:p>
            <a:r>
              <a:rPr lang="en-US" dirty="0" smtClean="0"/>
              <a:t>SONI COMPUTER CLASSES</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0" name="TextBox 9"/>
          <p:cNvSpPr txBox="1"/>
          <p:nvPr/>
        </p:nvSpPr>
        <p:spPr>
          <a:xfrm rot="-1620000">
            <a:off x="2345776" y="2844596"/>
            <a:ext cx="4648200" cy="1323439"/>
          </a:xfrm>
          <a:prstGeom prst="rect">
            <a:avLst/>
          </a:prstGeom>
          <a:noFill/>
          <a:effectLst>
            <a:outerShdw sx="156000" sy="156000" rotWithShape="0">
              <a:schemeClr val="bg2">
                <a:lumMod val="90000"/>
                <a:alpha val="27000"/>
              </a:schemeClr>
            </a:outerShdw>
          </a:effectLst>
        </p:spPr>
        <p:txBody>
          <a:bodyPr wrap="square" rtlCol="0">
            <a:spAutoFit/>
          </a:bodyPr>
          <a:lstStyle/>
          <a:p>
            <a:r>
              <a:rPr lang="en-US" sz="4000" dirty="0" smtClean="0">
                <a:solidFill>
                  <a:srgbClr val="FDE1BF"/>
                </a:solidFill>
              </a:rPr>
              <a:t> Ravi Kant </a:t>
            </a:r>
            <a:r>
              <a:rPr lang="en-US" sz="4000" dirty="0" err="1" smtClean="0">
                <a:solidFill>
                  <a:srgbClr val="FDE1BF"/>
                </a:solidFill>
              </a:rPr>
              <a:t>Soni</a:t>
            </a:r>
            <a:r>
              <a:rPr lang="en-US" sz="4000" dirty="0" smtClean="0">
                <a:solidFill>
                  <a:srgbClr val="FDE1BF"/>
                </a:solidFill>
              </a:rPr>
              <a:t> +918269000074</a:t>
            </a:r>
            <a:endParaRPr lang="en-US" sz="4000" dirty="0">
              <a:solidFill>
                <a:srgbClr val="FDE1BF"/>
              </a:solidFill>
            </a:endParaRPr>
          </a:p>
        </p:txBody>
      </p:sp>
      <p:sp>
        <p:nvSpPr>
          <p:cNvPr id="4" name="Freeform 3"/>
          <p:cNvSpPr/>
          <p:nvPr/>
        </p:nvSpPr>
        <p:spPr>
          <a:xfrm>
            <a:off x="0" y="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5" name="Picture 4" descr="images1.jpg"/>
          <p:cNvPicPr>
            <a:picLocks noChangeAspect="1"/>
          </p:cNvPicPr>
          <p:nvPr/>
        </p:nvPicPr>
        <p:blipFill>
          <a:blip r:embed="rId2"/>
          <a:stretch>
            <a:fillRect/>
          </a:stretch>
        </p:blipFill>
        <p:spPr>
          <a:xfrm>
            <a:off x="1" y="-38100"/>
            <a:ext cx="617714" cy="571500"/>
          </a:xfrm>
          <a:prstGeom prst="rect">
            <a:avLst/>
          </a:prstGeom>
        </p:spPr>
      </p:pic>
      <p:sp>
        <p:nvSpPr>
          <p:cNvPr id="6" name="Freeform 5"/>
          <p:cNvSpPr/>
          <p:nvPr/>
        </p:nvSpPr>
        <p:spPr>
          <a:xfrm>
            <a:off x="0" y="632460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TextBox 6"/>
          <p:cNvSpPr txBox="1"/>
          <p:nvPr/>
        </p:nvSpPr>
        <p:spPr>
          <a:xfrm>
            <a:off x="5257800" y="6488668"/>
            <a:ext cx="4343400" cy="369332"/>
          </a:xfrm>
          <a:custGeom>
            <a:avLst/>
            <a:gdLst>
              <a:gd name="connsiteX0" fmla="*/ 0 w 4343400"/>
              <a:gd name="connsiteY0" fmla="*/ 0 h 369332"/>
              <a:gd name="connsiteX1" fmla="*/ 4343400 w 4343400"/>
              <a:gd name="connsiteY1" fmla="*/ 0 h 369332"/>
              <a:gd name="connsiteX2" fmla="*/ 4343400 w 4343400"/>
              <a:gd name="connsiteY2" fmla="*/ 369332 h 369332"/>
              <a:gd name="connsiteX3" fmla="*/ 0 w 4343400"/>
              <a:gd name="connsiteY3" fmla="*/ 369332 h 369332"/>
              <a:gd name="connsiteX4" fmla="*/ 0 w 4343400"/>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369332">
                <a:moveTo>
                  <a:pt x="0" y="0"/>
                </a:moveTo>
                <a:lnTo>
                  <a:pt x="4343400" y="0"/>
                </a:lnTo>
                <a:lnTo>
                  <a:pt x="4343400" y="369332"/>
                </a:lnTo>
                <a:lnTo>
                  <a:pt x="0" y="369332"/>
                </a:lnTo>
                <a:lnTo>
                  <a:pt x="0" y="0"/>
                </a:lnTo>
                <a:close/>
              </a:path>
            </a:pathLst>
          </a:custGeom>
          <a:noFill/>
        </p:spPr>
        <p:txBody>
          <a:bodyPr wrap="square" rtlCol="0">
            <a:spAutoFit/>
          </a:bodyPr>
          <a:lstStyle/>
          <a:p>
            <a:r>
              <a:rPr lang="en-US" dirty="0" smtClean="0"/>
              <a:t> Ravi Kant </a:t>
            </a:r>
            <a:r>
              <a:rPr lang="en-US" dirty="0" err="1" smtClean="0"/>
              <a:t>Soni</a:t>
            </a:r>
            <a:r>
              <a:rPr lang="en-US" dirty="0" smtClean="0"/>
              <a:t> +918269000074</a:t>
            </a:r>
            <a:endParaRPr lang="en-US" dirty="0"/>
          </a:p>
        </p:txBody>
      </p:sp>
      <p:sp>
        <p:nvSpPr>
          <p:cNvPr id="9" name="TextBox 8"/>
          <p:cNvSpPr txBox="1"/>
          <p:nvPr/>
        </p:nvSpPr>
        <p:spPr>
          <a:xfrm>
            <a:off x="533400" y="685800"/>
            <a:ext cx="8153400" cy="5909310"/>
          </a:xfrm>
          <a:prstGeom prst="rect">
            <a:avLst/>
          </a:prstGeom>
          <a:noFill/>
        </p:spPr>
        <p:txBody>
          <a:bodyPr wrap="square" rtlCol="0">
            <a:spAutoFit/>
          </a:bodyPr>
          <a:lstStyle/>
          <a:p>
            <a:r>
              <a:rPr lang="en-US" dirty="0" smtClean="0"/>
              <a:t>[root@station1 /]# touch  text </a:t>
            </a:r>
          </a:p>
          <a:p>
            <a:r>
              <a:rPr lang="en-US" dirty="0" smtClean="0"/>
              <a:t>		For create a blank file</a:t>
            </a:r>
          </a:p>
          <a:p>
            <a:endParaRPr lang="en-US" dirty="0" smtClean="0"/>
          </a:p>
          <a:p>
            <a:r>
              <a:rPr lang="en-US" dirty="0" smtClean="0"/>
              <a:t>[root@station1 /]# touch  file1  file2  file3  file4</a:t>
            </a:r>
          </a:p>
          <a:p>
            <a:r>
              <a:rPr lang="en-US" dirty="0" smtClean="0"/>
              <a:t>		For create multiple file </a:t>
            </a:r>
          </a:p>
          <a:p>
            <a:endParaRPr lang="en-US" dirty="0" smtClean="0"/>
          </a:p>
          <a:p>
            <a:r>
              <a:rPr lang="en-US" dirty="0" smtClean="0"/>
              <a:t>[root@station1 /]# touch  test{1,2,3,4,5}</a:t>
            </a:r>
          </a:p>
          <a:p>
            <a:r>
              <a:rPr lang="en-US" dirty="0" smtClean="0"/>
              <a:t>		For create multiple file with the name test1, test2, test3…………</a:t>
            </a:r>
          </a:p>
          <a:p>
            <a:endParaRPr lang="en-US" dirty="0" smtClean="0"/>
          </a:p>
          <a:p>
            <a:r>
              <a:rPr lang="en-US" dirty="0" smtClean="0"/>
              <a:t>[root@station1 /]# touch  /</a:t>
            </a:r>
            <a:r>
              <a:rPr lang="en-US" dirty="0" err="1" smtClean="0"/>
              <a:t>tmp</a:t>
            </a:r>
            <a:r>
              <a:rPr lang="en-US" dirty="0" smtClean="0"/>
              <a:t>/</a:t>
            </a:r>
            <a:r>
              <a:rPr lang="en-US" dirty="0" err="1" smtClean="0"/>
              <a:t>myfile</a:t>
            </a:r>
            <a:endParaRPr lang="en-US" dirty="0" smtClean="0"/>
          </a:p>
          <a:p>
            <a:r>
              <a:rPr lang="en-US" dirty="0" smtClean="0"/>
              <a:t>		For create a blank at other location</a:t>
            </a:r>
          </a:p>
          <a:p>
            <a:endParaRPr lang="en-US" dirty="0" smtClean="0"/>
          </a:p>
          <a:p>
            <a:r>
              <a:rPr lang="en-US" dirty="0" smtClean="0"/>
              <a:t>[root@station1 /]# cat  filename</a:t>
            </a:r>
          </a:p>
          <a:p>
            <a:r>
              <a:rPr lang="en-US" dirty="0" smtClean="0"/>
              <a:t>		For read the content of existing file</a:t>
            </a:r>
          </a:p>
          <a:p>
            <a:endParaRPr lang="en-US" dirty="0" smtClean="0"/>
          </a:p>
          <a:p>
            <a:r>
              <a:rPr lang="en-US" dirty="0" smtClean="0"/>
              <a:t>[root@station1 /]# head  filename</a:t>
            </a:r>
          </a:p>
          <a:p>
            <a:r>
              <a:rPr lang="en-US" dirty="0" smtClean="0"/>
              <a:t>		For see only first 10 lines in file</a:t>
            </a:r>
          </a:p>
          <a:p>
            <a:endParaRPr lang="en-US" dirty="0" smtClean="0"/>
          </a:p>
          <a:p>
            <a:r>
              <a:rPr lang="en-US" dirty="0" smtClean="0"/>
              <a:t>[root@station1 /]# tail  filename</a:t>
            </a:r>
          </a:p>
          <a:p>
            <a:r>
              <a:rPr lang="en-US" dirty="0" smtClean="0"/>
              <a:t>		For see only last 10 lines in file</a:t>
            </a:r>
          </a:p>
          <a:p>
            <a:endParaRPr lang="en-US" dirty="0" smtClean="0"/>
          </a:p>
        </p:txBody>
      </p:sp>
      <p:sp>
        <p:nvSpPr>
          <p:cNvPr id="8" name="Slide Number Placeholder 7"/>
          <p:cNvSpPr>
            <a:spLocks noGrp="1"/>
          </p:cNvSpPr>
          <p:nvPr>
            <p:ph type="sldNum" sz="quarter" idx="12"/>
          </p:nvPr>
        </p:nvSpPr>
        <p:spPr/>
        <p:txBody>
          <a:bodyPr/>
          <a:lstStyle/>
          <a:p>
            <a:fld id="{7278E106-62EC-41F2-90B3-FDFD6CA56EC6}" type="slidenum">
              <a:rPr lang="en-US" smtClean="0"/>
              <a:pPr/>
              <a:t>36</a:t>
            </a:fld>
            <a:endParaRPr lang="en-US" dirty="0"/>
          </a:p>
        </p:txBody>
      </p:sp>
      <p:sp>
        <p:nvSpPr>
          <p:cNvPr id="11" name="Footer Placeholder 10"/>
          <p:cNvSpPr>
            <a:spLocks noGrp="1"/>
          </p:cNvSpPr>
          <p:nvPr>
            <p:ph type="ftr" sz="quarter" idx="11"/>
          </p:nvPr>
        </p:nvSpPr>
        <p:spPr/>
        <p:txBody>
          <a:bodyPr/>
          <a:lstStyle/>
          <a:p>
            <a:r>
              <a:rPr lang="en-US" dirty="0" smtClean="0"/>
              <a:t>SONI COMPUTER CLASSES</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0" name="TextBox 9"/>
          <p:cNvSpPr txBox="1"/>
          <p:nvPr/>
        </p:nvSpPr>
        <p:spPr>
          <a:xfrm rot="-1620000">
            <a:off x="2345776" y="2844596"/>
            <a:ext cx="4648200" cy="1323439"/>
          </a:xfrm>
          <a:prstGeom prst="rect">
            <a:avLst/>
          </a:prstGeom>
          <a:noFill/>
          <a:effectLst>
            <a:outerShdw sx="156000" sy="156000" rotWithShape="0">
              <a:schemeClr val="bg2">
                <a:lumMod val="90000"/>
                <a:alpha val="27000"/>
              </a:schemeClr>
            </a:outerShdw>
          </a:effectLst>
        </p:spPr>
        <p:txBody>
          <a:bodyPr wrap="square" rtlCol="0">
            <a:spAutoFit/>
          </a:bodyPr>
          <a:lstStyle/>
          <a:p>
            <a:r>
              <a:rPr lang="en-US" sz="4000" dirty="0" smtClean="0">
                <a:solidFill>
                  <a:srgbClr val="FDE1BF"/>
                </a:solidFill>
              </a:rPr>
              <a:t> Ravi Kant </a:t>
            </a:r>
            <a:r>
              <a:rPr lang="en-US" sz="4000" dirty="0" err="1" smtClean="0">
                <a:solidFill>
                  <a:srgbClr val="FDE1BF"/>
                </a:solidFill>
              </a:rPr>
              <a:t>Soni</a:t>
            </a:r>
            <a:r>
              <a:rPr lang="en-US" sz="4000" dirty="0" smtClean="0">
                <a:solidFill>
                  <a:srgbClr val="FDE1BF"/>
                </a:solidFill>
              </a:rPr>
              <a:t> +918269000074</a:t>
            </a:r>
            <a:endParaRPr lang="en-US" sz="4000" dirty="0">
              <a:solidFill>
                <a:srgbClr val="FDE1BF"/>
              </a:solidFill>
            </a:endParaRPr>
          </a:p>
        </p:txBody>
      </p:sp>
      <p:sp>
        <p:nvSpPr>
          <p:cNvPr id="4" name="Freeform 3"/>
          <p:cNvSpPr/>
          <p:nvPr/>
        </p:nvSpPr>
        <p:spPr>
          <a:xfrm>
            <a:off x="0" y="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5" name="Picture 4" descr="images1.jpg"/>
          <p:cNvPicPr>
            <a:picLocks noChangeAspect="1"/>
          </p:cNvPicPr>
          <p:nvPr/>
        </p:nvPicPr>
        <p:blipFill>
          <a:blip r:embed="rId2"/>
          <a:stretch>
            <a:fillRect/>
          </a:stretch>
        </p:blipFill>
        <p:spPr>
          <a:xfrm>
            <a:off x="1" y="-38100"/>
            <a:ext cx="617714" cy="571500"/>
          </a:xfrm>
          <a:prstGeom prst="rect">
            <a:avLst/>
          </a:prstGeom>
        </p:spPr>
      </p:pic>
      <p:sp>
        <p:nvSpPr>
          <p:cNvPr id="6" name="Freeform 5"/>
          <p:cNvSpPr/>
          <p:nvPr/>
        </p:nvSpPr>
        <p:spPr>
          <a:xfrm>
            <a:off x="0" y="632460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TextBox 6"/>
          <p:cNvSpPr txBox="1"/>
          <p:nvPr/>
        </p:nvSpPr>
        <p:spPr>
          <a:xfrm>
            <a:off x="5257800" y="6488668"/>
            <a:ext cx="4343400" cy="369332"/>
          </a:xfrm>
          <a:custGeom>
            <a:avLst/>
            <a:gdLst>
              <a:gd name="connsiteX0" fmla="*/ 0 w 4343400"/>
              <a:gd name="connsiteY0" fmla="*/ 0 h 369332"/>
              <a:gd name="connsiteX1" fmla="*/ 4343400 w 4343400"/>
              <a:gd name="connsiteY1" fmla="*/ 0 h 369332"/>
              <a:gd name="connsiteX2" fmla="*/ 4343400 w 4343400"/>
              <a:gd name="connsiteY2" fmla="*/ 369332 h 369332"/>
              <a:gd name="connsiteX3" fmla="*/ 0 w 4343400"/>
              <a:gd name="connsiteY3" fmla="*/ 369332 h 369332"/>
              <a:gd name="connsiteX4" fmla="*/ 0 w 4343400"/>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369332">
                <a:moveTo>
                  <a:pt x="0" y="0"/>
                </a:moveTo>
                <a:lnTo>
                  <a:pt x="4343400" y="0"/>
                </a:lnTo>
                <a:lnTo>
                  <a:pt x="4343400" y="369332"/>
                </a:lnTo>
                <a:lnTo>
                  <a:pt x="0" y="369332"/>
                </a:lnTo>
                <a:lnTo>
                  <a:pt x="0" y="0"/>
                </a:lnTo>
                <a:close/>
              </a:path>
            </a:pathLst>
          </a:custGeom>
          <a:noFill/>
        </p:spPr>
        <p:txBody>
          <a:bodyPr wrap="square" rtlCol="0">
            <a:spAutoFit/>
          </a:bodyPr>
          <a:lstStyle/>
          <a:p>
            <a:r>
              <a:rPr lang="en-US" dirty="0" smtClean="0"/>
              <a:t> Ravi Kant </a:t>
            </a:r>
            <a:r>
              <a:rPr lang="en-US" dirty="0" err="1" smtClean="0"/>
              <a:t>Soni</a:t>
            </a:r>
            <a:r>
              <a:rPr lang="en-US" dirty="0" smtClean="0"/>
              <a:t> +918269000074</a:t>
            </a:r>
            <a:endParaRPr lang="en-US" dirty="0"/>
          </a:p>
        </p:txBody>
      </p:sp>
      <p:sp>
        <p:nvSpPr>
          <p:cNvPr id="9" name="TextBox 8"/>
          <p:cNvSpPr txBox="1"/>
          <p:nvPr/>
        </p:nvSpPr>
        <p:spPr>
          <a:xfrm>
            <a:off x="533400" y="914400"/>
            <a:ext cx="8153400" cy="5632311"/>
          </a:xfrm>
          <a:prstGeom prst="rect">
            <a:avLst/>
          </a:prstGeom>
          <a:noFill/>
        </p:spPr>
        <p:txBody>
          <a:bodyPr wrap="square" rtlCol="0">
            <a:spAutoFit/>
          </a:bodyPr>
          <a:lstStyle/>
          <a:p>
            <a:r>
              <a:rPr lang="en-US" dirty="0" smtClean="0"/>
              <a:t>[root@station1 /]# cat  &gt;  filename</a:t>
            </a:r>
          </a:p>
          <a:p>
            <a:r>
              <a:rPr lang="en-US" dirty="0" smtClean="0"/>
              <a:t>		To create a new file, for save put a cursor at blank line use ctrl + c</a:t>
            </a:r>
          </a:p>
          <a:p>
            <a:endParaRPr lang="en-US" dirty="0" smtClean="0"/>
          </a:p>
          <a:p>
            <a:r>
              <a:rPr lang="en-US" dirty="0" smtClean="0"/>
              <a:t>[root@station1 /]# cat  &gt;&gt;  filename</a:t>
            </a:r>
          </a:p>
          <a:p>
            <a:r>
              <a:rPr lang="en-US" dirty="0" smtClean="0"/>
              <a:t>		To append the content in existing file, again for save put a cursor 		at blank line use ctrl + c</a:t>
            </a:r>
          </a:p>
          <a:p>
            <a:endParaRPr lang="en-US" dirty="0" smtClean="0"/>
          </a:p>
          <a:p>
            <a:r>
              <a:rPr lang="en-US" dirty="0" smtClean="0"/>
              <a:t>[root@station1 /]# cp  filename  /</a:t>
            </a:r>
            <a:r>
              <a:rPr lang="en-US" dirty="0" err="1" smtClean="0"/>
              <a:t>mnt</a:t>
            </a:r>
            <a:endParaRPr lang="en-US" dirty="0" smtClean="0"/>
          </a:p>
          <a:p>
            <a:r>
              <a:rPr lang="en-US" dirty="0" smtClean="0"/>
              <a:t>		For copy a file at /</a:t>
            </a:r>
            <a:r>
              <a:rPr lang="en-US" dirty="0" err="1" smtClean="0"/>
              <a:t>mnt</a:t>
            </a:r>
            <a:r>
              <a:rPr lang="en-US" dirty="0" smtClean="0"/>
              <a:t> location</a:t>
            </a:r>
          </a:p>
          <a:p>
            <a:endParaRPr lang="en-US" dirty="0" smtClean="0"/>
          </a:p>
          <a:p>
            <a:r>
              <a:rPr lang="en-US" dirty="0" smtClean="0"/>
              <a:t>[root@station1 /]# cp  filename  /opt/</a:t>
            </a:r>
            <a:r>
              <a:rPr lang="en-US" dirty="0" err="1" smtClean="0"/>
              <a:t>newname</a:t>
            </a:r>
            <a:endParaRPr lang="en-US" dirty="0" smtClean="0"/>
          </a:p>
          <a:p>
            <a:r>
              <a:rPr lang="en-US" dirty="0" smtClean="0"/>
              <a:t>		For copy a file at /opt location with a new name</a:t>
            </a:r>
          </a:p>
          <a:p>
            <a:endParaRPr lang="en-US" dirty="0" smtClean="0"/>
          </a:p>
          <a:p>
            <a:r>
              <a:rPr lang="en-US" dirty="0" smtClean="0"/>
              <a:t>[root@station1 /]# cp  file1  file2  file3  /</a:t>
            </a:r>
            <a:r>
              <a:rPr lang="en-US" dirty="0" err="1" smtClean="0"/>
              <a:t>mnt</a:t>
            </a:r>
            <a:endParaRPr lang="en-US" dirty="0" smtClean="0"/>
          </a:p>
          <a:p>
            <a:r>
              <a:rPr lang="en-US" dirty="0" smtClean="0"/>
              <a:t>		For copy multiple file at /</a:t>
            </a:r>
            <a:r>
              <a:rPr lang="en-US" dirty="0" err="1" smtClean="0"/>
              <a:t>mnt</a:t>
            </a:r>
            <a:r>
              <a:rPr lang="en-US" dirty="0" smtClean="0"/>
              <a:t> location</a:t>
            </a:r>
          </a:p>
          <a:p>
            <a:endParaRPr lang="en-US" dirty="0" smtClean="0"/>
          </a:p>
          <a:p>
            <a:r>
              <a:rPr lang="en-US" dirty="0" smtClean="0"/>
              <a:t>[root@station1 /]# cp  -v  file1  file2  file3  /</a:t>
            </a:r>
            <a:r>
              <a:rPr lang="en-US" dirty="0" err="1" smtClean="0"/>
              <a:t>mnt</a:t>
            </a:r>
            <a:endParaRPr lang="en-US" dirty="0" smtClean="0"/>
          </a:p>
          <a:p>
            <a:r>
              <a:rPr lang="en-US" dirty="0" smtClean="0"/>
              <a:t>		For copy multiple file at /</a:t>
            </a:r>
            <a:r>
              <a:rPr lang="en-US" dirty="0" err="1" smtClean="0"/>
              <a:t>mnt</a:t>
            </a:r>
            <a:r>
              <a:rPr lang="en-US" dirty="0" smtClean="0"/>
              <a:t> location if you want to see 			background detail so use –v (verbose mode)</a:t>
            </a:r>
          </a:p>
          <a:p>
            <a:endParaRPr lang="en-US" dirty="0" smtClean="0"/>
          </a:p>
        </p:txBody>
      </p:sp>
      <p:sp>
        <p:nvSpPr>
          <p:cNvPr id="8" name="Slide Number Placeholder 7"/>
          <p:cNvSpPr>
            <a:spLocks noGrp="1"/>
          </p:cNvSpPr>
          <p:nvPr>
            <p:ph type="sldNum" sz="quarter" idx="12"/>
          </p:nvPr>
        </p:nvSpPr>
        <p:spPr/>
        <p:txBody>
          <a:bodyPr/>
          <a:lstStyle/>
          <a:p>
            <a:fld id="{7278E106-62EC-41F2-90B3-FDFD6CA56EC6}" type="slidenum">
              <a:rPr lang="en-US" smtClean="0"/>
              <a:pPr/>
              <a:t>37</a:t>
            </a:fld>
            <a:endParaRPr lang="en-US" dirty="0"/>
          </a:p>
        </p:txBody>
      </p:sp>
      <p:sp>
        <p:nvSpPr>
          <p:cNvPr id="11" name="Footer Placeholder 10"/>
          <p:cNvSpPr>
            <a:spLocks noGrp="1"/>
          </p:cNvSpPr>
          <p:nvPr>
            <p:ph type="ftr" sz="quarter" idx="11"/>
          </p:nvPr>
        </p:nvSpPr>
        <p:spPr/>
        <p:txBody>
          <a:bodyPr/>
          <a:lstStyle/>
          <a:p>
            <a:r>
              <a:rPr lang="en-US" dirty="0" smtClean="0"/>
              <a:t>SONI COMPUTER CLASSES</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0" name="TextBox 9"/>
          <p:cNvSpPr txBox="1"/>
          <p:nvPr/>
        </p:nvSpPr>
        <p:spPr>
          <a:xfrm rot="-1620000">
            <a:off x="2345776" y="2844596"/>
            <a:ext cx="4648200" cy="1323439"/>
          </a:xfrm>
          <a:prstGeom prst="rect">
            <a:avLst/>
          </a:prstGeom>
          <a:noFill/>
          <a:effectLst>
            <a:outerShdw sx="156000" sy="156000" rotWithShape="0">
              <a:schemeClr val="bg2">
                <a:lumMod val="90000"/>
                <a:alpha val="27000"/>
              </a:schemeClr>
            </a:outerShdw>
          </a:effectLst>
        </p:spPr>
        <p:txBody>
          <a:bodyPr wrap="square" rtlCol="0">
            <a:spAutoFit/>
          </a:bodyPr>
          <a:lstStyle/>
          <a:p>
            <a:r>
              <a:rPr lang="en-US" sz="4000" dirty="0" smtClean="0">
                <a:solidFill>
                  <a:srgbClr val="FDE1BF"/>
                </a:solidFill>
              </a:rPr>
              <a:t> Ravi Kant </a:t>
            </a:r>
            <a:r>
              <a:rPr lang="en-US" sz="4000" dirty="0" err="1" smtClean="0">
                <a:solidFill>
                  <a:srgbClr val="FDE1BF"/>
                </a:solidFill>
              </a:rPr>
              <a:t>Soni</a:t>
            </a:r>
            <a:r>
              <a:rPr lang="en-US" sz="4000" dirty="0" smtClean="0">
                <a:solidFill>
                  <a:srgbClr val="FDE1BF"/>
                </a:solidFill>
              </a:rPr>
              <a:t> +918269000074</a:t>
            </a:r>
            <a:endParaRPr lang="en-US" sz="4000" dirty="0">
              <a:solidFill>
                <a:srgbClr val="FDE1BF"/>
              </a:solidFill>
            </a:endParaRPr>
          </a:p>
        </p:txBody>
      </p:sp>
      <p:sp>
        <p:nvSpPr>
          <p:cNvPr id="4" name="Freeform 3"/>
          <p:cNvSpPr/>
          <p:nvPr/>
        </p:nvSpPr>
        <p:spPr>
          <a:xfrm>
            <a:off x="0" y="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5" name="Picture 4" descr="images1.jpg"/>
          <p:cNvPicPr>
            <a:picLocks noChangeAspect="1"/>
          </p:cNvPicPr>
          <p:nvPr/>
        </p:nvPicPr>
        <p:blipFill>
          <a:blip r:embed="rId2"/>
          <a:stretch>
            <a:fillRect/>
          </a:stretch>
        </p:blipFill>
        <p:spPr>
          <a:xfrm>
            <a:off x="1" y="-38100"/>
            <a:ext cx="617714" cy="571500"/>
          </a:xfrm>
          <a:prstGeom prst="rect">
            <a:avLst/>
          </a:prstGeom>
        </p:spPr>
      </p:pic>
      <p:sp>
        <p:nvSpPr>
          <p:cNvPr id="6" name="Freeform 5"/>
          <p:cNvSpPr/>
          <p:nvPr/>
        </p:nvSpPr>
        <p:spPr>
          <a:xfrm>
            <a:off x="0" y="632460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TextBox 6"/>
          <p:cNvSpPr txBox="1"/>
          <p:nvPr/>
        </p:nvSpPr>
        <p:spPr>
          <a:xfrm>
            <a:off x="5257800" y="6488668"/>
            <a:ext cx="4343400" cy="369332"/>
          </a:xfrm>
          <a:custGeom>
            <a:avLst/>
            <a:gdLst>
              <a:gd name="connsiteX0" fmla="*/ 0 w 4343400"/>
              <a:gd name="connsiteY0" fmla="*/ 0 h 369332"/>
              <a:gd name="connsiteX1" fmla="*/ 4343400 w 4343400"/>
              <a:gd name="connsiteY1" fmla="*/ 0 h 369332"/>
              <a:gd name="connsiteX2" fmla="*/ 4343400 w 4343400"/>
              <a:gd name="connsiteY2" fmla="*/ 369332 h 369332"/>
              <a:gd name="connsiteX3" fmla="*/ 0 w 4343400"/>
              <a:gd name="connsiteY3" fmla="*/ 369332 h 369332"/>
              <a:gd name="connsiteX4" fmla="*/ 0 w 4343400"/>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369332">
                <a:moveTo>
                  <a:pt x="0" y="0"/>
                </a:moveTo>
                <a:lnTo>
                  <a:pt x="4343400" y="0"/>
                </a:lnTo>
                <a:lnTo>
                  <a:pt x="4343400" y="369332"/>
                </a:lnTo>
                <a:lnTo>
                  <a:pt x="0" y="369332"/>
                </a:lnTo>
                <a:lnTo>
                  <a:pt x="0" y="0"/>
                </a:lnTo>
                <a:close/>
              </a:path>
            </a:pathLst>
          </a:custGeom>
          <a:noFill/>
        </p:spPr>
        <p:txBody>
          <a:bodyPr wrap="square" rtlCol="0">
            <a:spAutoFit/>
          </a:bodyPr>
          <a:lstStyle/>
          <a:p>
            <a:r>
              <a:rPr lang="en-US" dirty="0" smtClean="0"/>
              <a:t> Ravi Kant </a:t>
            </a:r>
            <a:r>
              <a:rPr lang="en-US" dirty="0" err="1" smtClean="0"/>
              <a:t>Soni</a:t>
            </a:r>
            <a:r>
              <a:rPr lang="en-US" dirty="0" smtClean="0"/>
              <a:t> +918269000074</a:t>
            </a:r>
            <a:endParaRPr lang="en-US" dirty="0"/>
          </a:p>
        </p:txBody>
      </p:sp>
      <p:sp>
        <p:nvSpPr>
          <p:cNvPr id="9" name="TextBox 8"/>
          <p:cNvSpPr txBox="1"/>
          <p:nvPr/>
        </p:nvSpPr>
        <p:spPr>
          <a:xfrm>
            <a:off x="533400" y="685800"/>
            <a:ext cx="8153400" cy="5632311"/>
          </a:xfrm>
          <a:prstGeom prst="rect">
            <a:avLst/>
          </a:prstGeom>
          <a:noFill/>
        </p:spPr>
        <p:txBody>
          <a:bodyPr wrap="square" rtlCol="0">
            <a:spAutoFit/>
          </a:bodyPr>
          <a:lstStyle/>
          <a:p>
            <a:r>
              <a:rPr lang="en-US" dirty="0" smtClean="0"/>
              <a:t>[root@station1 /]# cp  -r  </a:t>
            </a:r>
            <a:r>
              <a:rPr lang="en-US" dirty="0" err="1" smtClean="0"/>
              <a:t>dirname</a:t>
            </a:r>
            <a:r>
              <a:rPr lang="en-US" dirty="0" smtClean="0"/>
              <a:t>  /</a:t>
            </a:r>
            <a:r>
              <a:rPr lang="en-US" dirty="0" err="1" smtClean="0"/>
              <a:t>mnt</a:t>
            </a:r>
            <a:endParaRPr lang="en-US" dirty="0" smtClean="0"/>
          </a:p>
          <a:p>
            <a:r>
              <a:rPr lang="en-US" dirty="0" smtClean="0"/>
              <a:t>		For copy a directory at /</a:t>
            </a:r>
            <a:r>
              <a:rPr lang="en-US" dirty="0" err="1" smtClean="0"/>
              <a:t>mnt</a:t>
            </a:r>
            <a:r>
              <a:rPr lang="en-US" dirty="0" smtClean="0"/>
              <a:t> location</a:t>
            </a:r>
          </a:p>
          <a:p>
            <a:endParaRPr lang="en-US" dirty="0" smtClean="0"/>
          </a:p>
          <a:p>
            <a:r>
              <a:rPr lang="en-US" dirty="0" smtClean="0"/>
              <a:t>[root@station1 /]# cp  -r  </a:t>
            </a:r>
            <a:r>
              <a:rPr lang="en-US" dirty="0" err="1" smtClean="0"/>
              <a:t>dirname</a:t>
            </a:r>
            <a:r>
              <a:rPr lang="en-US" dirty="0" smtClean="0"/>
              <a:t>  /</a:t>
            </a:r>
            <a:r>
              <a:rPr lang="en-US" dirty="0" err="1" smtClean="0"/>
              <a:t>mnt</a:t>
            </a:r>
            <a:r>
              <a:rPr lang="en-US" dirty="0" smtClean="0"/>
              <a:t>/</a:t>
            </a:r>
            <a:r>
              <a:rPr lang="en-US" dirty="0" err="1" smtClean="0"/>
              <a:t>newname</a:t>
            </a:r>
            <a:endParaRPr lang="en-US" dirty="0" smtClean="0"/>
          </a:p>
          <a:p>
            <a:r>
              <a:rPr lang="en-US" dirty="0" smtClean="0"/>
              <a:t>		For copy a directory at /</a:t>
            </a:r>
            <a:r>
              <a:rPr lang="en-US" dirty="0" err="1" smtClean="0"/>
              <a:t>mnt</a:t>
            </a:r>
            <a:r>
              <a:rPr lang="en-US" dirty="0" smtClean="0"/>
              <a:t> location with a new name</a:t>
            </a:r>
          </a:p>
          <a:p>
            <a:endParaRPr lang="en-US" dirty="0" smtClean="0"/>
          </a:p>
          <a:p>
            <a:r>
              <a:rPr lang="en-US" dirty="0" smtClean="0"/>
              <a:t>[root@station1 /]# cp  -r  dir1   dir2  dir3  dir4  /</a:t>
            </a:r>
            <a:r>
              <a:rPr lang="en-US" dirty="0" err="1" smtClean="0"/>
              <a:t>mnt</a:t>
            </a:r>
            <a:endParaRPr lang="en-US" dirty="0" smtClean="0"/>
          </a:p>
          <a:p>
            <a:r>
              <a:rPr lang="en-US" dirty="0" smtClean="0"/>
              <a:t>		For copy multiple directory at /</a:t>
            </a:r>
            <a:r>
              <a:rPr lang="en-US" dirty="0" err="1" smtClean="0"/>
              <a:t>mnt</a:t>
            </a:r>
            <a:r>
              <a:rPr lang="en-US" dirty="0" smtClean="0"/>
              <a:t> location</a:t>
            </a:r>
          </a:p>
          <a:p>
            <a:endParaRPr lang="en-US" dirty="0" smtClean="0"/>
          </a:p>
          <a:p>
            <a:r>
              <a:rPr lang="en-US" dirty="0" smtClean="0"/>
              <a:t>[root@station1 /]# </a:t>
            </a:r>
            <a:r>
              <a:rPr lang="en-US" dirty="0" err="1" smtClean="0"/>
              <a:t>mv</a:t>
            </a:r>
            <a:r>
              <a:rPr lang="en-US" dirty="0" smtClean="0"/>
              <a:t>  filename  /</a:t>
            </a:r>
            <a:r>
              <a:rPr lang="en-US" dirty="0" err="1" smtClean="0"/>
              <a:t>mnt</a:t>
            </a:r>
            <a:endParaRPr lang="en-US" dirty="0" smtClean="0"/>
          </a:p>
          <a:p>
            <a:r>
              <a:rPr lang="en-US" dirty="0" smtClean="0"/>
              <a:t>		For move a single file</a:t>
            </a:r>
          </a:p>
          <a:p>
            <a:endParaRPr lang="en-US" dirty="0" smtClean="0"/>
          </a:p>
          <a:p>
            <a:r>
              <a:rPr lang="en-US" dirty="0" smtClean="0"/>
              <a:t>[root@station1 /]# </a:t>
            </a:r>
            <a:r>
              <a:rPr lang="en-US" dirty="0" err="1" smtClean="0"/>
              <a:t>mv</a:t>
            </a:r>
            <a:r>
              <a:rPr lang="en-US" dirty="0" smtClean="0"/>
              <a:t>  filename  /</a:t>
            </a:r>
            <a:r>
              <a:rPr lang="en-US" dirty="0" err="1" smtClean="0"/>
              <a:t>mnt</a:t>
            </a:r>
            <a:r>
              <a:rPr lang="en-US" dirty="0" smtClean="0"/>
              <a:t>/</a:t>
            </a:r>
            <a:r>
              <a:rPr lang="en-US" dirty="0" err="1" smtClean="0"/>
              <a:t>newname</a:t>
            </a:r>
            <a:endParaRPr lang="en-US" dirty="0" smtClean="0"/>
          </a:p>
          <a:p>
            <a:r>
              <a:rPr lang="en-US" dirty="0" smtClean="0"/>
              <a:t>		For move a single file with a different name</a:t>
            </a:r>
          </a:p>
          <a:p>
            <a:endParaRPr lang="en-US" dirty="0" smtClean="0"/>
          </a:p>
          <a:p>
            <a:r>
              <a:rPr lang="en-US" dirty="0" smtClean="0"/>
              <a:t>[root@station1 /]# </a:t>
            </a:r>
            <a:r>
              <a:rPr lang="en-US" dirty="0" err="1" smtClean="0"/>
              <a:t>mv</a:t>
            </a:r>
            <a:r>
              <a:rPr lang="en-US" dirty="0" smtClean="0"/>
              <a:t>  file1  file2  file3  file4   /</a:t>
            </a:r>
            <a:r>
              <a:rPr lang="en-US" dirty="0" err="1" smtClean="0"/>
              <a:t>mnt</a:t>
            </a:r>
            <a:endParaRPr lang="en-US" dirty="0" smtClean="0"/>
          </a:p>
          <a:p>
            <a:r>
              <a:rPr lang="en-US" dirty="0" smtClean="0"/>
              <a:t>		For move multiple file at /</a:t>
            </a:r>
            <a:r>
              <a:rPr lang="en-US" dirty="0" err="1" smtClean="0"/>
              <a:t>mnt</a:t>
            </a:r>
            <a:r>
              <a:rPr lang="en-US" dirty="0" smtClean="0"/>
              <a:t>  location</a:t>
            </a:r>
          </a:p>
          <a:p>
            <a:endParaRPr lang="en-US" dirty="0" smtClean="0"/>
          </a:p>
          <a:p>
            <a:r>
              <a:rPr lang="en-US" dirty="0" smtClean="0"/>
              <a:t>[root@station1 /]# </a:t>
            </a:r>
            <a:r>
              <a:rPr lang="en-US" dirty="0" err="1" smtClean="0"/>
              <a:t>mv</a:t>
            </a:r>
            <a:r>
              <a:rPr lang="en-US" dirty="0" smtClean="0"/>
              <a:t>  filename  </a:t>
            </a:r>
            <a:r>
              <a:rPr lang="en-US" dirty="0" err="1" smtClean="0"/>
              <a:t>newname</a:t>
            </a:r>
            <a:endParaRPr lang="en-US" dirty="0" smtClean="0"/>
          </a:p>
          <a:p>
            <a:r>
              <a:rPr lang="en-US" dirty="0" smtClean="0"/>
              <a:t>		For rename a single file with a new name</a:t>
            </a:r>
          </a:p>
        </p:txBody>
      </p:sp>
      <p:sp>
        <p:nvSpPr>
          <p:cNvPr id="8" name="Slide Number Placeholder 7"/>
          <p:cNvSpPr>
            <a:spLocks noGrp="1"/>
          </p:cNvSpPr>
          <p:nvPr>
            <p:ph type="sldNum" sz="quarter" idx="12"/>
          </p:nvPr>
        </p:nvSpPr>
        <p:spPr/>
        <p:txBody>
          <a:bodyPr/>
          <a:lstStyle/>
          <a:p>
            <a:fld id="{7278E106-62EC-41F2-90B3-FDFD6CA56EC6}" type="slidenum">
              <a:rPr lang="en-US" smtClean="0"/>
              <a:pPr/>
              <a:t>38</a:t>
            </a:fld>
            <a:endParaRPr lang="en-US" dirty="0"/>
          </a:p>
        </p:txBody>
      </p:sp>
      <p:sp>
        <p:nvSpPr>
          <p:cNvPr id="11" name="Footer Placeholder 10"/>
          <p:cNvSpPr>
            <a:spLocks noGrp="1"/>
          </p:cNvSpPr>
          <p:nvPr>
            <p:ph type="ftr" sz="quarter" idx="11"/>
          </p:nvPr>
        </p:nvSpPr>
        <p:spPr/>
        <p:txBody>
          <a:bodyPr/>
          <a:lstStyle/>
          <a:p>
            <a:r>
              <a:rPr lang="en-US" dirty="0" smtClean="0"/>
              <a:t>SONI COMPUTER CLASSES</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0" name="TextBox 9"/>
          <p:cNvSpPr txBox="1"/>
          <p:nvPr/>
        </p:nvSpPr>
        <p:spPr>
          <a:xfrm rot="-1620000">
            <a:off x="2345776" y="2844596"/>
            <a:ext cx="4648200" cy="1323439"/>
          </a:xfrm>
          <a:prstGeom prst="rect">
            <a:avLst/>
          </a:prstGeom>
          <a:noFill/>
          <a:effectLst>
            <a:outerShdw sx="156000" sy="156000" rotWithShape="0">
              <a:schemeClr val="bg2">
                <a:lumMod val="90000"/>
                <a:alpha val="27000"/>
              </a:schemeClr>
            </a:outerShdw>
          </a:effectLst>
        </p:spPr>
        <p:txBody>
          <a:bodyPr wrap="square" rtlCol="0">
            <a:spAutoFit/>
          </a:bodyPr>
          <a:lstStyle/>
          <a:p>
            <a:r>
              <a:rPr lang="en-US" sz="4000" dirty="0" smtClean="0">
                <a:solidFill>
                  <a:srgbClr val="FDE1BF"/>
                </a:solidFill>
              </a:rPr>
              <a:t> Ravi Kant </a:t>
            </a:r>
            <a:r>
              <a:rPr lang="en-US" sz="4000" dirty="0" err="1" smtClean="0">
                <a:solidFill>
                  <a:srgbClr val="FDE1BF"/>
                </a:solidFill>
              </a:rPr>
              <a:t>Soni</a:t>
            </a:r>
            <a:r>
              <a:rPr lang="en-US" sz="4000" dirty="0" smtClean="0">
                <a:solidFill>
                  <a:srgbClr val="FDE1BF"/>
                </a:solidFill>
              </a:rPr>
              <a:t> +918269000074</a:t>
            </a:r>
            <a:endParaRPr lang="en-US" sz="4000" dirty="0">
              <a:solidFill>
                <a:srgbClr val="FDE1BF"/>
              </a:solidFill>
            </a:endParaRPr>
          </a:p>
        </p:txBody>
      </p:sp>
      <p:sp>
        <p:nvSpPr>
          <p:cNvPr id="4" name="Freeform 3"/>
          <p:cNvSpPr/>
          <p:nvPr/>
        </p:nvSpPr>
        <p:spPr>
          <a:xfrm>
            <a:off x="0" y="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5" name="Picture 4" descr="images1.jpg"/>
          <p:cNvPicPr>
            <a:picLocks noChangeAspect="1"/>
          </p:cNvPicPr>
          <p:nvPr/>
        </p:nvPicPr>
        <p:blipFill>
          <a:blip r:embed="rId2"/>
          <a:stretch>
            <a:fillRect/>
          </a:stretch>
        </p:blipFill>
        <p:spPr>
          <a:xfrm>
            <a:off x="1" y="-38100"/>
            <a:ext cx="617714" cy="571500"/>
          </a:xfrm>
          <a:prstGeom prst="rect">
            <a:avLst/>
          </a:prstGeom>
        </p:spPr>
      </p:pic>
      <p:sp>
        <p:nvSpPr>
          <p:cNvPr id="6" name="Freeform 5"/>
          <p:cNvSpPr/>
          <p:nvPr/>
        </p:nvSpPr>
        <p:spPr>
          <a:xfrm>
            <a:off x="0" y="632460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TextBox 6"/>
          <p:cNvSpPr txBox="1"/>
          <p:nvPr/>
        </p:nvSpPr>
        <p:spPr>
          <a:xfrm>
            <a:off x="5257800" y="6488668"/>
            <a:ext cx="4343400" cy="369332"/>
          </a:xfrm>
          <a:custGeom>
            <a:avLst/>
            <a:gdLst>
              <a:gd name="connsiteX0" fmla="*/ 0 w 4343400"/>
              <a:gd name="connsiteY0" fmla="*/ 0 h 369332"/>
              <a:gd name="connsiteX1" fmla="*/ 4343400 w 4343400"/>
              <a:gd name="connsiteY1" fmla="*/ 0 h 369332"/>
              <a:gd name="connsiteX2" fmla="*/ 4343400 w 4343400"/>
              <a:gd name="connsiteY2" fmla="*/ 369332 h 369332"/>
              <a:gd name="connsiteX3" fmla="*/ 0 w 4343400"/>
              <a:gd name="connsiteY3" fmla="*/ 369332 h 369332"/>
              <a:gd name="connsiteX4" fmla="*/ 0 w 4343400"/>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369332">
                <a:moveTo>
                  <a:pt x="0" y="0"/>
                </a:moveTo>
                <a:lnTo>
                  <a:pt x="4343400" y="0"/>
                </a:lnTo>
                <a:lnTo>
                  <a:pt x="4343400" y="369332"/>
                </a:lnTo>
                <a:lnTo>
                  <a:pt x="0" y="369332"/>
                </a:lnTo>
                <a:lnTo>
                  <a:pt x="0" y="0"/>
                </a:lnTo>
                <a:close/>
              </a:path>
            </a:pathLst>
          </a:custGeom>
          <a:noFill/>
        </p:spPr>
        <p:txBody>
          <a:bodyPr wrap="square" rtlCol="0">
            <a:spAutoFit/>
          </a:bodyPr>
          <a:lstStyle/>
          <a:p>
            <a:r>
              <a:rPr lang="en-US" dirty="0" smtClean="0"/>
              <a:t> Ravi Kant </a:t>
            </a:r>
            <a:r>
              <a:rPr lang="en-US" dirty="0" err="1" smtClean="0"/>
              <a:t>Soni</a:t>
            </a:r>
            <a:r>
              <a:rPr lang="en-US" dirty="0" smtClean="0"/>
              <a:t> +918269000074</a:t>
            </a:r>
            <a:endParaRPr lang="en-US" dirty="0"/>
          </a:p>
        </p:txBody>
      </p:sp>
      <p:sp>
        <p:nvSpPr>
          <p:cNvPr id="9" name="TextBox 8"/>
          <p:cNvSpPr txBox="1"/>
          <p:nvPr/>
        </p:nvSpPr>
        <p:spPr>
          <a:xfrm>
            <a:off x="533400" y="1017687"/>
            <a:ext cx="8153400" cy="5078313"/>
          </a:xfrm>
          <a:prstGeom prst="rect">
            <a:avLst/>
          </a:prstGeom>
          <a:noFill/>
        </p:spPr>
        <p:txBody>
          <a:bodyPr wrap="square" rtlCol="0">
            <a:spAutoFit/>
          </a:bodyPr>
          <a:lstStyle/>
          <a:p>
            <a:r>
              <a:rPr lang="en-US" dirty="0" smtClean="0"/>
              <a:t>[root@station1 /]# </a:t>
            </a:r>
            <a:r>
              <a:rPr lang="en-US" dirty="0" err="1" smtClean="0"/>
              <a:t>mv</a:t>
            </a:r>
            <a:r>
              <a:rPr lang="en-US" dirty="0" smtClean="0"/>
              <a:t>  </a:t>
            </a:r>
            <a:r>
              <a:rPr lang="en-US" dirty="0" err="1" smtClean="0"/>
              <a:t>dirname</a:t>
            </a:r>
            <a:r>
              <a:rPr lang="en-US" dirty="0" smtClean="0"/>
              <a:t>  /</a:t>
            </a:r>
            <a:r>
              <a:rPr lang="en-US" dirty="0" err="1" smtClean="0"/>
              <a:t>mnt</a:t>
            </a:r>
            <a:endParaRPr lang="en-US" dirty="0" smtClean="0"/>
          </a:p>
          <a:p>
            <a:r>
              <a:rPr lang="en-US" dirty="0" smtClean="0"/>
              <a:t>		For move a single directory</a:t>
            </a:r>
          </a:p>
          <a:p>
            <a:endParaRPr lang="en-US" dirty="0" smtClean="0"/>
          </a:p>
          <a:p>
            <a:r>
              <a:rPr lang="en-US" dirty="0" smtClean="0"/>
              <a:t>[root@station1 /]# </a:t>
            </a:r>
            <a:r>
              <a:rPr lang="en-US" dirty="0" err="1" smtClean="0"/>
              <a:t>mv</a:t>
            </a:r>
            <a:r>
              <a:rPr lang="en-US" dirty="0" smtClean="0"/>
              <a:t>  </a:t>
            </a:r>
            <a:r>
              <a:rPr lang="en-US" dirty="0" err="1" smtClean="0"/>
              <a:t>dirname</a:t>
            </a:r>
            <a:r>
              <a:rPr lang="en-US" dirty="0" smtClean="0"/>
              <a:t>  /</a:t>
            </a:r>
            <a:r>
              <a:rPr lang="en-US" dirty="0" err="1" smtClean="0"/>
              <a:t>mnt</a:t>
            </a:r>
            <a:r>
              <a:rPr lang="en-US" dirty="0" smtClean="0"/>
              <a:t>/</a:t>
            </a:r>
            <a:r>
              <a:rPr lang="en-US" dirty="0" err="1" smtClean="0"/>
              <a:t>newname</a:t>
            </a:r>
            <a:endParaRPr lang="en-US" dirty="0" smtClean="0"/>
          </a:p>
          <a:p>
            <a:r>
              <a:rPr lang="en-US" dirty="0" smtClean="0"/>
              <a:t>		For move a single directory with a different name</a:t>
            </a:r>
          </a:p>
          <a:p>
            <a:endParaRPr lang="en-US" dirty="0" smtClean="0"/>
          </a:p>
          <a:p>
            <a:r>
              <a:rPr lang="en-US" dirty="0" smtClean="0"/>
              <a:t>[root@station1 /]# </a:t>
            </a:r>
            <a:r>
              <a:rPr lang="en-US" dirty="0" err="1" smtClean="0"/>
              <a:t>mv</a:t>
            </a:r>
            <a:r>
              <a:rPr lang="en-US" dirty="0" smtClean="0"/>
              <a:t>  dir1  dir2  dir3  dir4   /</a:t>
            </a:r>
            <a:r>
              <a:rPr lang="en-US" dirty="0" err="1" smtClean="0"/>
              <a:t>mnt</a:t>
            </a:r>
            <a:endParaRPr lang="en-US" dirty="0" smtClean="0"/>
          </a:p>
          <a:p>
            <a:r>
              <a:rPr lang="en-US" dirty="0" smtClean="0"/>
              <a:t>		For move multiple directory at /</a:t>
            </a:r>
            <a:r>
              <a:rPr lang="en-US" dirty="0" err="1" smtClean="0"/>
              <a:t>mnt</a:t>
            </a:r>
            <a:r>
              <a:rPr lang="en-US" dirty="0" smtClean="0"/>
              <a:t>  location</a:t>
            </a:r>
          </a:p>
          <a:p>
            <a:endParaRPr lang="en-US" dirty="0" smtClean="0"/>
          </a:p>
          <a:p>
            <a:r>
              <a:rPr lang="en-US" dirty="0" smtClean="0"/>
              <a:t>[root@station1 /]# </a:t>
            </a:r>
            <a:r>
              <a:rPr lang="en-US" dirty="0" err="1" smtClean="0"/>
              <a:t>mv</a:t>
            </a:r>
            <a:r>
              <a:rPr lang="en-US" dirty="0" smtClean="0"/>
              <a:t>  </a:t>
            </a:r>
            <a:r>
              <a:rPr lang="en-US" dirty="0" err="1" smtClean="0"/>
              <a:t>dirname</a:t>
            </a:r>
            <a:r>
              <a:rPr lang="en-US" dirty="0" smtClean="0"/>
              <a:t>  </a:t>
            </a:r>
            <a:r>
              <a:rPr lang="en-US" dirty="0" err="1" smtClean="0"/>
              <a:t>newname</a:t>
            </a:r>
            <a:endParaRPr lang="en-US" dirty="0" smtClean="0"/>
          </a:p>
          <a:p>
            <a:r>
              <a:rPr lang="en-US" dirty="0" smtClean="0"/>
              <a:t>		For rename a single directory with a new name</a:t>
            </a:r>
          </a:p>
          <a:p>
            <a:endParaRPr lang="en-US" dirty="0" smtClean="0"/>
          </a:p>
          <a:p>
            <a:r>
              <a:rPr lang="en-US" dirty="0" smtClean="0"/>
              <a:t>[root@station1 /]# du  -</a:t>
            </a:r>
            <a:r>
              <a:rPr lang="en-US" dirty="0" err="1" smtClean="0"/>
              <a:t>sh</a:t>
            </a:r>
            <a:r>
              <a:rPr lang="en-US" dirty="0" smtClean="0"/>
              <a:t>  filename</a:t>
            </a:r>
          </a:p>
          <a:p>
            <a:r>
              <a:rPr lang="en-US" dirty="0" smtClean="0"/>
              <a:t>		For show the size of file</a:t>
            </a:r>
          </a:p>
          <a:p>
            <a:endParaRPr lang="en-US" dirty="0" smtClean="0"/>
          </a:p>
          <a:p>
            <a:r>
              <a:rPr lang="en-US" dirty="0" smtClean="0"/>
              <a:t>[root@station1 /]# du  -</a:t>
            </a:r>
            <a:r>
              <a:rPr lang="en-US" dirty="0" err="1" smtClean="0"/>
              <a:t>sh</a:t>
            </a:r>
            <a:r>
              <a:rPr lang="en-US" dirty="0" smtClean="0"/>
              <a:t>  </a:t>
            </a:r>
            <a:r>
              <a:rPr lang="en-US" dirty="0" err="1" smtClean="0"/>
              <a:t>dirname</a:t>
            </a:r>
            <a:endParaRPr lang="en-US" dirty="0" smtClean="0"/>
          </a:p>
          <a:p>
            <a:r>
              <a:rPr lang="en-US" dirty="0" smtClean="0"/>
              <a:t>		For show the size of directory</a:t>
            </a:r>
          </a:p>
          <a:p>
            <a:endParaRPr lang="en-US" dirty="0" smtClean="0"/>
          </a:p>
        </p:txBody>
      </p:sp>
      <p:sp>
        <p:nvSpPr>
          <p:cNvPr id="8" name="Slide Number Placeholder 7"/>
          <p:cNvSpPr>
            <a:spLocks noGrp="1"/>
          </p:cNvSpPr>
          <p:nvPr>
            <p:ph type="sldNum" sz="quarter" idx="12"/>
          </p:nvPr>
        </p:nvSpPr>
        <p:spPr/>
        <p:txBody>
          <a:bodyPr/>
          <a:lstStyle/>
          <a:p>
            <a:fld id="{7278E106-62EC-41F2-90B3-FDFD6CA56EC6}" type="slidenum">
              <a:rPr lang="en-US" smtClean="0"/>
              <a:pPr/>
              <a:t>39</a:t>
            </a:fld>
            <a:endParaRPr lang="en-US" dirty="0"/>
          </a:p>
        </p:txBody>
      </p:sp>
      <p:sp>
        <p:nvSpPr>
          <p:cNvPr id="11" name="Footer Placeholder 10"/>
          <p:cNvSpPr>
            <a:spLocks noGrp="1"/>
          </p:cNvSpPr>
          <p:nvPr>
            <p:ph type="ftr" sz="quarter" idx="11"/>
          </p:nvPr>
        </p:nvSpPr>
        <p:spPr/>
        <p:txBody>
          <a:bodyPr/>
          <a:lstStyle/>
          <a:p>
            <a:r>
              <a:rPr lang="en-US" dirty="0" smtClean="0"/>
              <a:t>SONI COMPUTER CLASSES</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rot="-1620000">
            <a:off x="2345776" y="2844596"/>
            <a:ext cx="4648200" cy="1323439"/>
          </a:xfrm>
          <a:prstGeom prst="rect">
            <a:avLst/>
          </a:prstGeom>
          <a:noFill/>
          <a:effectLst>
            <a:outerShdw sx="156000" sy="156000" rotWithShape="0">
              <a:schemeClr val="bg2">
                <a:lumMod val="90000"/>
                <a:alpha val="27000"/>
              </a:schemeClr>
            </a:outerShdw>
          </a:effectLst>
        </p:spPr>
        <p:txBody>
          <a:bodyPr wrap="square" rtlCol="0">
            <a:spAutoFit/>
          </a:bodyPr>
          <a:lstStyle/>
          <a:p>
            <a:r>
              <a:rPr lang="en-US" sz="4000" dirty="0" smtClean="0">
                <a:solidFill>
                  <a:srgbClr val="FDE1BF"/>
                </a:solidFill>
              </a:rPr>
              <a:t> Ravi Kant </a:t>
            </a:r>
            <a:r>
              <a:rPr lang="en-US" sz="4000" dirty="0" err="1" smtClean="0">
                <a:solidFill>
                  <a:srgbClr val="FDE1BF"/>
                </a:solidFill>
              </a:rPr>
              <a:t>Soni</a:t>
            </a:r>
            <a:r>
              <a:rPr lang="en-US" sz="4000" dirty="0" smtClean="0">
                <a:solidFill>
                  <a:srgbClr val="FDE1BF"/>
                </a:solidFill>
              </a:rPr>
              <a:t> +918269000074</a:t>
            </a:r>
            <a:endParaRPr lang="en-US" sz="4000" dirty="0">
              <a:solidFill>
                <a:srgbClr val="FDE1BF"/>
              </a:solidFill>
            </a:endParaRPr>
          </a:p>
        </p:txBody>
      </p:sp>
      <p:sp>
        <p:nvSpPr>
          <p:cNvPr id="5" name="Rectangle 4"/>
          <p:cNvSpPr/>
          <p:nvPr/>
        </p:nvSpPr>
        <p:spPr>
          <a:xfrm>
            <a:off x="609600" y="1371600"/>
            <a:ext cx="8001000" cy="923330"/>
          </a:xfrm>
          <a:prstGeom prst="rect">
            <a:avLst/>
          </a:prstGeom>
        </p:spPr>
        <p:txBody>
          <a:bodyPr wrap="square">
            <a:spAutoFit/>
          </a:bodyPr>
          <a:lstStyle/>
          <a:p>
            <a:r>
              <a:rPr lang="en-US" dirty="0" smtClean="0"/>
              <a:t>The Master Boot Record (MBR) is a small, dedicated section at the beginning of the hard disk which holds the boot information and partition layout for the whole disk. The MBR itself is only a single physical sector in length (512 bytes)</a:t>
            </a:r>
            <a:endParaRPr lang="en-US" dirty="0"/>
          </a:p>
        </p:txBody>
      </p:sp>
      <p:sp>
        <p:nvSpPr>
          <p:cNvPr id="8" name="Rectangle 7"/>
          <p:cNvSpPr/>
          <p:nvPr/>
        </p:nvSpPr>
        <p:spPr>
          <a:xfrm>
            <a:off x="0" y="0"/>
            <a:ext cx="9144000" cy="5334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9" name="Rectangle 8"/>
          <p:cNvSpPr/>
          <p:nvPr/>
        </p:nvSpPr>
        <p:spPr>
          <a:xfrm>
            <a:off x="0" y="6324600"/>
            <a:ext cx="9144000" cy="5334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10" name="Picture 9" descr="images1.jpg"/>
          <p:cNvPicPr>
            <a:picLocks noChangeAspect="1"/>
          </p:cNvPicPr>
          <p:nvPr/>
        </p:nvPicPr>
        <p:blipFill>
          <a:blip r:embed="rId2"/>
          <a:stretch>
            <a:fillRect/>
          </a:stretch>
        </p:blipFill>
        <p:spPr>
          <a:xfrm>
            <a:off x="1" y="-38100"/>
            <a:ext cx="617714" cy="571500"/>
          </a:xfrm>
          <a:prstGeom prst="rect">
            <a:avLst/>
          </a:prstGeom>
        </p:spPr>
      </p:pic>
      <p:sp>
        <p:nvSpPr>
          <p:cNvPr id="11" name="TextBox 10"/>
          <p:cNvSpPr txBox="1"/>
          <p:nvPr/>
        </p:nvSpPr>
        <p:spPr>
          <a:xfrm>
            <a:off x="5257800" y="6488668"/>
            <a:ext cx="4343400" cy="369332"/>
          </a:xfrm>
          <a:prstGeom prst="rect">
            <a:avLst/>
          </a:prstGeom>
          <a:noFill/>
        </p:spPr>
        <p:txBody>
          <a:bodyPr wrap="square" rtlCol="0">
            <a:spAutoFit/>
          </a:bodyPr>
          <a:lstStyle/>
          <a:p>
            <a:r>
              <a:rPr lang="en-US" dirty="0" smtClean="0"/>
              <a:t> Ravi Kant </a:t>
            </a:r>
            <a:r>
              <a:rPr lang="en-US" dirty="0" err="1" smtClean="0"/>
              <a:t>Soni</a:t>
            </a:r>
            <a:r>
              <a:rPr lang="en-US" dirty="0" smtClean="0"/>
              <a:t> +918269000074</a:t>
            </a:r>
            <a:endParaRPr lang="en-US" dirty="0"/>
          </a:p>
        </p:txBody>
      </p:sp>
      <p:sp>
        <p:nvSpPr>
          <p:cNvPr id="12" name="TextBox 11"/>
          <p:cNvSpPr txBox="1"/>
          <p:nvPr/>
        </p:nvSpPr>
        <p:spPr>
          <a:xfrm>
            <a:off x="0" y="914400"/>
            <a:ext cx="9144000" cy="400110"/>
          </a:xfrm>
          <a:prstGeom prst="rect">
            <a:avLst/>
          </a:prstGeom>
          <a:noFill/>
        </p:spPr>
        <p:txBody>
          <a:bodyPr wrap="square" rtlCol="0">
            <a:spAutoFit/>
          </a:bodyPr>
          <a:lstStyle/>
          <a:p>
            <a:pPr algn="ctr"/>
            <a:r>
              <a:rPr lang="en-US" sz="2000" b="1" dirty="0" smtClean="0"/>
              <a:t>Master Boot Record (MBR)</a:t>
            </a:r>
            <a:endParaRPr lang="en-US" sz="2000" b="1" dirty="0"/>
          </a:p>
        </p:txBody>
      </p:sp>
      <p:sp>
        <p:nvSpPr>
          <p:cNvPr id="13" name="Rectangle 12"/>
          <p:cNvSpPr/>
          <p:nvPr/>
        </p:nvSpPr>
        <p:spPr>
          <a:xfrm>
            <a:off x="685800" y="2373868"/>
            <a:ext cx="1629485" cy="369332"/>
          </a:xfrm>
          <a:prstGeom prst="rect">
            <a:avLst/>
          </a:prstGeom>
        </p:spPr>
        <p:txBody>
          <a:bodyPr wrap="none">
            <a:spAutoFit/>
          </a:bodyPr>
          <a:lstStyle/>
          <a:p>
            <a:r>
              <a:rPr lang="en-US" b="1" dirty="0" smtClean="0"/>
              <a:t>Partition Table </a:t>
            </a:r>
            <a:endParaRPr lang="en-US" dirty="0"/>
          </a:p>
        </p:txBody>
      </p:sp>
      <p:sp>
        <p:nvSpPr>
          <p:cNvPr id="14" name="Rectangle 13"/>
          <p:cNvSpPr/>
          <p:nvPr/>
        </p:nvSpPr>
        <p:spPr>
          <a:xfrm>
            <a:off x="609600" y="2789872"/>
            <a:ext cx="7848600" cy="923330"/>
          </a:xfrm>
          <a:prstGeom prst="rect">
            <a:avLst/>
          </a:prstGeom>
        </p:spPr>
        <p:txBody>
          <a:bodyPr wrap="square">
            <a:spAutoFit/>
          </a:bodyPr>
          <a:lstStyle/>
          <a:p>
            <a:r>
              <a:rPr lang="en-US" dirty="0" smtClean="0"/>
              <a:t>The partition table effectively retains the particular details for each primary partition on the disk, such as starting position, size, type, status, etc. A standard MBR reserves space for up to four partitions. The 64 bytes are reserved for this.</a:t>
            </a:r>
            <a:endParaRPr lang="en-US" dirty="0"/>
          </a:p>
        </p:txBody>
      </p:sp>
      <p:sp>
        <p:nvSpPr>
          <p:cNvPr id="15" name="Rectangle 14"/>
          <p:cNvSpPr/>
          <p:nvPr/>
        </p:nvSpPr>
        <p:spPr>
          <a:xfrm>
            <a:off x="762000" y="3810000"/>
            <a:ext cx="1402948" cy="369332"/>
          </a:xfrm>
          <a:prstGeom prst="rect">
            <a:avLst/>
          </a:prstGeom>
        </p:spPr>
        <p:txBody>
          <a:bodyPr wrap="none">
            <a:spAutoFit/>
          </a:bodyPr>
          <a:lstStyle/>
          <a:p>
            <a:r>
              <a:rPr lang="en-US" b="1" dirty="0" smtClean="0"/>
              <a:t>Boot Loader </a:t>
            </a:r>
            <a:endParaRPr lang="en-US" dirty="0"/>
          </a:p>
        </p:txBody>
      </p:sp>
      <p:sp>
        <p:nvSpPr>
          <p:cNvPr id="17" name="Rectangle 16"/>
          <p:cNvSpPr/>
          <p:nvPr/>
        </p:nvSpPr>
        <p:spPr>
          <a:xfrm>
            <a:off x="685800" y="4191000"/>
            <a:ext cx="7848600" cy="2031325"/>
          </a:xfrm>
          <a:prstGeom prst="rect">
            <a:avLst/>
          </a:prstGeom>
        </p:spPr>
        <p:txBody>
          <a:bodyPr wrap="square">
            <a:spAutoFit/>
          </a:bodyPr>
          <a:lstStyle/>
          <a:p>
            <a:r>
              <a:rPr lang="en-US" dirty="0" smtClean="0"/>
              <a:t>A program that loads the operating system into memory. The first 446 bytes of the disk are reserved for Boot Loader in MBR &amp; is dedicated to telling the computer how to boot.  When a machine first starts it needs to locate the necessary operating system files on the hard disk,  The boot loader is actually a small program which identifies the active (bootable) partition, then redirects the boot process to that location.  The boot loader allows you to easy create and configure a boot menu so that you can select which OS to boot.</a:t>
            </a:r>
          </a:p>
        </p:txBody>
      </p:sp>
      <p:sp>
        <p:nvSpPr>
          <p:cNvPr id="16" name="Slide Number Placeholder 15"/>
          <p:cNvSpPr>
            <a:spLocks noGrp="1"/>
          </p:cNvSpPr>
          <p:nvPr>
            <p:ph type="sldNum" sz="quarter" idx="12"/>
          </p:nvPr>
        </p:nvSpPr>
        <p:spPr/>
        <p:txBody>
          <a:bodyPr/>
          <a:lstStyle/>
          <a:p>
            <a:fld id="{7278E106-62EC-41F2-90B3-FDFD6CA56EC6}" type="slidenum">
              <a:rPr lang="en-US" smtClean="0"/>
              <a:pPr/>
              <a:t>4</a:t>
            </a:fld>
            <a:endParaRPr lang="en-US" dirty="0"/>
          </a:p>
        </p:txBody>
      </p:sp>
      <p:sp>
        <p:nvSpPr>
          <p:cNvPr id="19" name="Footer Placeholder 18"/>
          <p:cNvSpPr>
            <a:spLocks noGrp="1"/>
          </p:cNvSpPr>
          <p:nvPr>
            <p:ph type="ftr" sz="quarter" idx="11"/>
          </p:nvPr>
        </p:nvSpPr>
        <p:spPr/>
        <p:txBody>
          <a:bodyPr/>
          <a:lstStyle/>
          <a:p>
            <a:r>
              <a:rPr lang="en-US" dirty="0" smtClean="0"/>
              <a:t>SONI COMPUTER CLASSES</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0" name="TextBox 9"/>
          <p:cNvSpPr txBox="1"/>
          <p:nvPr/>
        </p:nvSpPr>
        <p:spPr>
          <a:xfrm rot="-1620000">
            <a:off x="2345776" y="2844596"/>
            <a:ext cx="4648200" cy="1323439"/>
          </a:xfrm>
          <a:prstGeom prst="rect">
            <a:avLst/>
          </a:prstGeom>
          <a:noFill/>
          <a:effectLst>
            <a:outerShdw sx="156000" sy="156000" rotWithShape="0">
              <a:schemeClr val="bg2">
                <a:lumMod val="90000"/>
                <a:alpha val="27000"/>
              </a:schemeClr>
            </a:outerShdw>
          </a:effectLst>
        </p:spPr>
        <p:txBody>
          <a:bodyPr wrap="square" rtlCol="0">
            <a:spAutoFit/>
          </a:bodyPr>
          <a:lstStyle/>
          <a:p>
            <a:r>
              <a:rPr lang="en-US" sz="4000" dirty="0" smtClean="0">
                <a:solidFill>
                  <a:srgbClr val="FDE1BF"/>
                </a:solidFill>
              </a:rPr>
              <a:t> Ravi Kant </a:t>
            </a:r>
            <a:r>
              <a:rPr lang="en-US" sz="4000" dirty="0" err="1" smtClean="0">
                <a:solidFill>
                  <a:srgbClr val="FDE1BF"/>
                </a:solidFill>
              </a:rPr>
              <a:t>Soni</a:t>
            </a:r>
            <a:r>
              <a:rPr lang="en-US" sz="4000" dirty="0" smtClean="0">
                <a:solidFill>
                  <a:srgbClr val="FDE1BF"/>
                </a:solidFill>
              </a:rPr>
              <a:t> +918269000074</a:t>
            </a:r>
            <a:endParaRPr lang="en-US" sz="4000" dirty="0">
              <a:solidFill>
                <a:srgbClr val="FDE1BF"/>
              </a:solidFill>
            </a:endParaRPr>
          </a:p>
        </p:txBody>
      </p:sp>
      <p:sp>
        <p:nvSpPr>
          <p:cNvPr id="4" name="Freeform 3"/>
          <p:cNvSpPr/>
          <p:nvPr/>
        </p:nvSpPr>
        <p:spPr>
          <a:xfrm>
            <a:off x="0" y="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5" name="Picture 4" descr="images1.jpg"/>
          <p:cNvPicPr>
            <a:picLocks noChangeAspect="1"/>
          </p:cNvPicPr>
          <p:nvPr/>
        </p:nvPicPr>
        <p:blipFill>
          <a:blip r:embed="rId3"/>
          <a:stretch>
            <a:fillRect/>
          </a:stretch>
        </p:blipFill>
        <p:spPr>
          <a:xfrm>
            <a:off x="1" y="-38100"/>
            <a:ext cx="617714" cy="571500"/>
          </a:xfrm>
          <a:prstGeom prst="rect">
            <a:avLst/>
          </a:prstGeom>
        </p:spPr>
      </p:pic>
      <p:sp>
        <p:nvSpPr>
          <p:cNvPr id="6" name="Freeform 5"/>
          <p:cNvSpPr/>
          <p:nvPr/>
        </p:nvSpPr>
        <p:spPr>
          <a:xfrm>
            <a:off x="0" y="632460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TextBox 6"/>
          <p:cNvSpPr txBox="1"/>
          <p:nvPr/>
        </p:nvSpPr>
        <p:spPr>
          <a:xfrm>
            <a:off x="5257800" y="6488668"/>
            <a:ext cx="4343400" cy="369332"/>
          </a:xfrm>
          <a:custGeom>
            <a:avLst/>
            <a:gdLst>
              <a:gd name="connsiteX0" fmla="*/ 0 w 4343400"/>
              <a:gd name="connsiteY0" fmla="*/ 0 h 369332"/>
              <a:gd name="connsiteX1" fmla="*/ 4343400 w 4343400"/>
              <a:gd name="connsiteY1" fmla="*/ 0 h 369332"/>
              <a:gd name="connsiteX2" fmla="*/ 4343400 w 4343400"/>
              <a:gd name="connsiteY2" fmla="*/ 369332 h 369332"/>
              <a:gd name="connsiteX3" fmla="*/ 0 w 4343400"/>
              <a:gd name="connsiteY3" fmla="*/ 369332 h 369332"/>
              <a:gd name="connsiteX4" fmla="*/ 0 w 4343400"/>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369332">
                <a:moveTo>
                  <a:pt x="0" y="0"/>
                </a:moveTo>
                <a:lnTo>
                  <a:pt x="4343400" y="0"/>
                </a:lnTo>
                <a:lnTo>
                  <a:pt x="4343400" y="369332"/>
                </a:lnTo>
                <a:lnTo>
                  <a:pt x="0" y="369332"/>
                </a:lnTo>
                <a:lnTo>
                  <a:pt x="0" y="0"/>
                </a:lnTo>
                <a:close/>
              </a:path>
            </a:pathLst>
          </a:custGeom>
          <a:noFill/>
        </p:spPr>
        <p:txBody>
          <a:bodyPr wrap="square" rtlCol="0">
            <a:spAutoFit/>
          </a:bodyPr>
          <a:lstStyle/>
          <a:p>
            <a:r>
              <a:rPr lang="en-US" dirty="0" smtClean="0"/>
              <a:t> Ravi Kant </a:t>
            </a:r>
            <a:r>
              <a:rPr lang="en-US" dirty="0" err="1" smtClean="0"/>
              <a:t>Soni</a:t>
            </a:r>
            <a:r>
              <a:rPr lang="en-US" dirty="0" smtClean="0"/>
              <a:t> +918269000074</a:t>
            </a:r>
            <a:endParaRPr lang="en-US" dirty="0"/>
          </a:p>
        </p:txBody>
      </p:sp>
      <p:sp>
        <p:nvSpPr>
          <p:cNvPr id="9" name="TextBox 8"/>
          <p:cNvSpPr txBox="1"/>
          <p:nvPr/>
        </p:nvSpPr>
        <p:spPr>
          <a:xfrm>
            <a:off x="533400" y="685801"/>
            <a:ext cx="8153400" cy="6186309"/>
          </a:xfrm>
          <a:prstGeom prst="rect">
            <a:avLst/>
          </a:prstGeom>
          <a:noFill/>
        </p:spPr>
        <p:txBody>
          <a:bodyPr wrap="square" rtlCol="0">
            <a:spAutoFit/>
          </a:bodyPr>
          <a:lstStyle/>
          <a:p>
            <a:r>
              <a:rPr lang="en-US" dirty="0" smtClean="0"/>
              <a:t>[root@station1 /]# </a:t>
            </a:r>
            <a:r>
              <a:rPr lang="en-US" dirty="0" err="1" smtClean="0"/>
              <a:t>rm</a:t>
            </a:r>
            <a:r>
              <a:rPr lang="en-US" dirty="0" smtClean="0"/>
              <a:t>  filename</a:t>
            </a:r>
          </a:p>
          <a:p>
            <a:r>
              <a:rPr lang="en-US" dirty="0" smtClean="0"/>
              <a:t>		For remove a single file it will prompt for confirmation.</a:t>
            </a:r>
          </a:p>
          <a:p>
            <a:endParaRPr lang="en-US" dirty="0" smtClean="0"/>
          </a:p>
          <a:p>
            <a:r>
              <a:rPr lang="en-US" dirty="0" smtClean="0"/>
              <a:t>[root@station1 /]# </a:t>
            </a:r>
            <a:r>
              <a:rPr lang="en-US" dirty="0" err="1" smtClean="0"/>
              <a:t>rm</a:t>
            </a:r>
            <a:r>
              <a:rPr lang="en-US" dirty="0" smtClean="0"/>
              <a:t>  -f  filename</a:t>
            </a:r>
          </a:p>
          <a:p>
            <a:r>
              <a:rPr lang="en-US" dirty="0" smtClean="0"/>
              <a:t>		For remove a single file it will not prompt for confirmation, it will 		delete a file with forcefully.</a:t>
            </a:r>
          </a:p>
          <a:p>
            <a:endParaRPr lang="en-US" dirty="0" smtClean="0"/>
          </a:p>
          <a:p>
            <a:r>
              <a:rPr lang="en-US" dirty="0" smtClean="0"/>
              <a:t>[root@station1 /]# </a:t>
            </a:r>
            <a:r>
              <a:rPr lang="en-US" dirty="0" err="1" smtClean="0"/>
              <a:t>rm</a:t>
            </a:r>
            <a:r>
              <a:rPr lang="en-US" dirty="0" smtClean="0"/>
              <a:t>  -f  file1  file2  file3</a:t>
            </a:r>
          </a:p>
          <a:p>
            <a:r>
              <a:rPr lang="en-US" dirty="0" smtClean="0"/>
              <a:t>		For remove multiple file it will not prompt for confirmation, it will 		delete multiple file with forcefully.</a:t>
            </a:r>
          </a:p>
          <a:p>
            <a:endParaRPr lang="en-US" dirty="0" smtClean="0"/>
          </a:p>
          <a:p>
            <a:r>
              <a:rPr lang="en-US" dirty="0" smtClean="0"/>
              <a:t>[root@station1 /]# </a:t>
            </a:r>
            <a:r>
              <a:rPr lang="en-US" dirty="0" err="1" smtClean="0"/>
              <a:t>rmdir</a:t>
            </a:r>
            <a:r>
              <a:rPr lang="en-US" dirty="0" smtClean="0"/>
              <a:t>  </a:t>
            </a:r>
            <a:r>
              <a:rPr lang="en-US" dirty="0" err="1" smtClean="0"/>
              <a:t>dirname</a:t>
            </a:r>
            <a:endParaRPr lang="en-US" dirty="0" smtClean="0"/>
          </a:p>
          <a:p>
            <a:r>
              <a:rPr lang="en-US" dirty="0" smtClean="0"/>
              <a:t>		For remove a blank directory, it will not prompt for confirmation</a:t>
            </a:r>
          </a:p>
          <a:p>
            <a:endParaRPr lang="en-US" dirty="0" smtClean="0"/>
          </a:p>
          <a:p>
            <a:r>
              <a:rPr lang="en-US" dirty="0" smtClean="0"/>
              <a:t>[root@station1 /]# </a:t>
            </a:r>
            <a:r>
              <a:rPr lang="en-US" dirty="0" err="1" smtClean="0"/>
              <a:t>rmdir</a:t>
            </a:r>
            <a:r>
              <a:rPr lang="en-US" dirty="0" smtClean="0"/>
              <a:t>  dir1  dir2  dir3  dir4 </a:t>
            </a:r>
          </a:p>
          <a:p>
            <a:r>
              <a:rPr lang="en-US" dirty="0" smtClean="0"/>
              <a:t>	          For remove multiple directory, it will also not prompt for confirmation</a:t>
            </a:r>
          </a:p>
          <a:p>
            <a:endParaRPr lang="en-US" dirty="0" smtClean="0"/>
          </a:p>
          <a:p>
            <a:r>
              <a:rPr lang="en-US" dirty="0" smtClean="0"/>
              <a:t>[root@station1 /]# </a:t>
            </a:r>
            <a:r>
              <a:rPr lang="en-US" dirty="0" err="1" smtClean="0"/>
              <a:t>rm</a:t>
            </a:r>
            <a:r>
              <a:rPr lang="en-US" dirty="0" smtClean="0"/>
              <a:t>  -r  </a:t>
            </a:r>
            <a:r>
              <a:rPr lang="en-US" dirty="0" err="1" smtClean="0"/>
              <a:t>dirname</a:t>
            </a:r>
            <a:endParaRPr lang="en-US" dirty="0" smtClean="0"/>
          </a:p>
          <a:p>
            <a:r>
              <a:rPr lang="en-US" dirty="0" smtClean="0"/>
              <a:t>		For remove directory , subdirectory &amp; file also, it will prompt for 		confirmation for each one.  -r is use for recursive</a:t>
            </a:r>
          </a:p>
          <a:p>
            <a:endParaRPr lang="en-US" dirty="0" smtClean="0"/>
          </a:p>
          <a:p>
            <a:endParaRPr lang="en-US" dirty="0" smtClean="0"/>
          </a:p>
        </p:txBody>
      </p:sp>
      <p:sp>
        <p:nvSpPr>
          <p:cNvPr id="8" name="Slide Number Placeholder 7"/>
          <p:cNvSpPr>
            <a:spLocks noGrp="1"/>
          </p:cNvSpPr>
          <p:nvPr>
            <p:ph type="sldNum" sz="quarter" idx="12"/>
          </p:nvPr>
        </p:nvSpPr>
        <p:spPr/>
        <p:txBody>
          <a:bodyPr/>
          <a:lstStyle/>
          <a:p>
            <a:fld id="{7278E106-62EC-41F2-90B3-FDFD6CA56EC6}" type="slidenum">
              <a:rPr lang="en-US" smtClean="0"/>
              <a:pPr/>
              <a:t>40</a:t>
            </a:fld>
            <a:endParaRPr lang="en-US" dirty="0"/>
          </a:p>
        </p:txBody>
      </p:sp>
      <p:sp>
        <p:nvSpPr>
          <p:cNvPr id="11" name="Footer Placeholder 10"/>
          <p:cNvSpPr>
            <a:spLocks noGrp="1"/>
          </p:cNvSpPr>
          <p:nvPr>
            <p:ph type="ftr" sz="quarter" idx="11"/>
          </p:nvPr>
        </p:nvSpPr>
        <p:spPr/>
        <p:txBody>
          <a:bodyPr/>
          <a:lstStyle/>
          <a:p>
            <a:r>
              <a:rPr lang="en-US" dirty="0" smtClean="0"/>
              <a:t>SONI COMPUTER CLASSES</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0" name="TextBox 9"/>
          <p:cNvSpPr txBox="1"/>
          <p:nvPr/>
        </p:nvSpPr>
        <p:spPr>
          <a:xfrm rot="-1620000">
            <a:off x="2345776" y="2844596"/>
            <a:ext cx="4648200" cy="1323439"/>
          </a:xfrm>
          <a:prstGeom prst="rect">
            <a:avLst/>
          </a:prstGeom>
          <a:noFill/>
          <a:effectLst>
            <a:outerShdw sx="156000" sy="156000" rotWithShape="0">
              <a:schemeClr val="bg2">
                <a:lumMod val="90000"/>
                <a:alpha val="27000"/>
              </a:schemeClr>
            </a:outerShdw>
          </a:effectLst>
        </p:spPr>
        <p:txBody>
          <a:bodyPr wrap="square" rtlCol="0">
            <a:spAutoFit/>
          </a:bodyPr>
          <a:lstStyle/>
          <a:p>
            <a:r>
              <a:rPr lang="en-US" sz="4000" dirty="0" smtClean="0">
                <a:solidFill>
                  <a:srgbClr val="FDE1BF"/>
                </a:solidFill>
              </a:rPr>
              <a:t> Ravi Kant </a:t>
            </a:r>
            <a:r>
              <a:rPr lang="en-US" sz="4000" dirty="0" err="1" smtClean="0">
                <a:solidFill>
                  <a:srgbClr val="FDE1BF"/>
                </a:solidFill>
              </a:rPr>
              <a:t>Soni</a:t>
            </a:r>
            <a:r>
              <a:rPr lang="en-US" sz="4000" dirty="0" smtClean="0">
                <a:solidFill>
                  <a:srgbClr val="FDE1BF"/>
                </a:solidFill>
              </a:rPr>
              <a:t> +918269000074</a:t>
            </a:r>
            <a:endParaRPr lang="en-US" sz="4000" dirty="0">
              <a:solidFill>
                <a:srgbClr val="FDE1BF"/>
              </a:solidFill>
            </a:endParaRPr>
          </a:p>
        </p:txBody>
      </p:sp>
      <p:sp>
        <p:nvSpPr>
          <p:cNvPr id="4" name="Freeform 3"/>
          <p:cNvSpPr/>
          <p:nvPr/>
        </p:nvSpPr>
        <p:spPr>
          <a:xfrm>
            <a:off x="0" y="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5" name="Picture 4" descr="images1.jpg"/>
          <p:cNvPicPr>
            <a:picLocks noChangeAspect="1"/>
          </p:cNvPicPr>
          <p:nvPr/>
        </p:nvPicPr>
        <p:blipFill>
          <a:blip r:embed="rId2"/>
          <a:stretch>
            <a:fillRect/>
          </a:stretch>
        </p:blipFill>
        <p:spPr>
          <a:xfrm>
            <a:off x="1" y="-38100"/>
            <a:ext cx="617714" cy="571500"/>
          </a:xfrm>
          <a:prstGeom prst="rect">
            <a:avLst/>
          </a:prstGeom>
        </p:spPr>
      </p:pic>
      <p:sp>
        <p:nvSpPr>
          <p:cNvPr id="6" name="Freeform 5"/>
          <p:cNvSpPr/>
          <p:nvPr/>
        </p:nvSpPr>
        <p:spPr>
          <a:xfrm>
            <a:off x="0" y="632460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TextBox 6"/>
          <p:cNvSpPr txBox="1"/>
          <p:nvPr/>
        </p:nvSpPr>
        <p:spPr>
          <a:xfrm>
            <a:off x="5257800" y="6488668"/>
            <a:ext cx="4343400" cy="369332"/>
          </a:xfrm>
          <a:custGeom>
            <a:avLst/>
            <a:gdLst>
              <a:gd name="connsiteX0" fmla="*/ 0 w 4343400"/>
              <a:gd name="connsiteY0" fmla="*/ 0 h 369332"/>
              <a:gd name="connsiteX1" fmla="*/ 4343400 w 4343400"/>
              <a:gd name="connsiteY1" fmla="*/ 0 h 369332"/>
              <a:gd name="connsiteX2" fmla="*/ 4343400 w 4343400"/>
              <a:gd name="connsiteY2" fmla="*/ 369332 h 369332"/>
              <a:gd name="connsiteX3" fmla="*/ 0 w 4343400"/>
              <a:gd name="connsiteY3" fmla="*/ 369332 h 369332"/>
              <a:gd name="connsiteX4" fmla="*/ 0 w 4343400"/>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369332">
                <a:moveTo>
                  <a:pt x="0" y="0"/>
                </a:moveTo>
                <a:lnTo>
                  <a:pt x="4343400" y="0"/>
                </a:lnTo>
                <a:lnTo>
                  <a:pt x="4343400" y="369332"/>
                </a:lnTo>
                <a:lnTo>
                  <a:pt x="0" y="369332"/>
                </a:lnTo>
                <a:lnTo>
                  <a:pt x="0" y="0"/>
                </a:lnTo>
                <a:close/>
              </a:path>
            </a:pathLst>
          </a:custGeom>
          <a:noFill/>
        </p:spPr>
        <p:txBody>
          <a:bodyPr wrap="square" rtlCol="0">
            <a:spAutoFit/>
          </a:bodyPr>
          <a:lstStyle/>
          <a:p>
            <a:r>
              <a:rPr lang="en-US" dirty="0" smtClean="0"/>
              <a:t> Ravi Kant </a:t>
            </a:r>
            <a:r>
              <a:rPr lang="en-US" dirty="0" err="1" smtClean="0"/>
              <a:t>Soni</a:t>
            </a:r>
            <a:r>
              <a:rPr lang="en-US" dirty="0" smtClean="0"/>
              <a:t> +918269000074</a:t>
            </a:r>
            <a:endParaRPr lang="en-US" dirty="0"/>
          </a:p>
        </p:txBody>
      </p:sp>
      <p:sp>
        <p:nvSpPr>
          <p:cNvPr id="9" name="TextBox 8"/>
          <p:cNvSpPr txBox="1"/>
          <p:nvPr/>
        </p:nvSpPr>
        <p:spPr>
          <a:xfrm>
            <a:off x="533400" y="609600"/>
            <a:ext cx="8153400" cy="5909310"/>
          </a:xfrm>
          <a:prstGeom prst="rect">
            <a:avLst/>
          </a:prstGeom>
          <a:noFill/>
        </p:spPr>
        <p:txBody>
          <a:bodyPr wrap="square" rtlCol="0">
            <a:spAutoFit/>
          </a:bodyPr>
          <a:lstStyle/>
          <a:p>
            <a:endParaRPr lang="en-US" dirty="0" smtClean="0"/>
          </a:p>
          <a:p>
            <a:r>
              <a:rPr lang="en-US" dirty="0" smtClean="0"/>
              <a:t>[root@station1 /]# </a:t>
            </a:r>
            <a:r>
              <a:rPr lang="en-US" dirty="0" err="1" smtClean="0"/>
              <a:t>rm</a:t>
            </a:r>
            <a:r>
              <a:rPr lang="en-US" dirty="0" smtClean="0"/>
              <a:t>  –r  dir1  dir2  dir3  dir4</a:t>
            </a:r>
          </a:p>
          <a:p>
            <a:r>
              <a:rPr lang="en-US" dirty="0" smtClean="0"/>
              <a:t>		For remove multiple directory, it will also prompt for each 			directory, </a:t>
            </a:r>
            <a:r>
              <a:rPr lang="en-US" dirty="0" err="1" smtClean="0"/>
              <a:t>subdirectry</a:t>
            </a:r>
            <a:r>
              <a:rPr lang="en-US" dirty="0" smtClean="0"/>
              <a:t> &amp; file also.</a:t>
            </a:r>
          </a:p>
          <a:p>
            <a:endParaRPr lang="en-US" dirty="0" smtClean="0"/>
          </a:p>
          <a:p>
            <a:r>
              <a:rPr lang="en-US" dirty="0" smtClean="0"/>
              <a:t>[root@station1 /]# </a:t>
            </a:r>
            <a:r>
              <a:rPr lang="en-US" dirty="0" err="1" smtClean="0"/>
              <a:t>rm</a:t>
            </a:r>
            <a:r>
              <a:rPr lang="en-US" dirty="0" smtClean="0"/>
              <a:t>  –</a:t>
            </a:r>
            <a:r>
              <a:rPr lang="en-US" dirty="0" err="1" smtClean="0"/>
              <a:t>rf</a:t>
            </a:r>
            <a:r>
              <a:rPr lang="en-US" dirty="0" smtClean="0"/>
              <a:t>  dir1  </a:t>
            </a:r>
          </a:p>
          <a:p>
            <a:r>
              <a:rPr lang="en-US" dirty="0" smtClean="0"/>
              <a:t>		For remove a singe directory, it will not prompt for confirmation.</a:t>
            </a:r>
          </a:p>
          <a:p>
            <a:endParaRPr lang="en-US" dirty="0" smtClean="0"/>
          </a:p>
          <a:p>
            <a:r>
              <a:rPr lang="en-US" dirty="0" smtClean="0"/>
              <a:t>[root@station1 /]# </a:t>
            </a:r>
            <a:r>
              <a:rPr lang="en-US" dirty="0" err="1" smtClean="0"/>
              <a:t>rm</a:t>
            </a:r>
            <a:r>
              <a:rPr lang="en-US" dirty="0" smtClean="0"/>
              <a:t>  –</a:t>
            </a:r>
            <a:r>
              <a:rPr lang="en-US" dirty="0" err="1" smtClean="0"/>
              <a:t>rf</a:t>
            </a:r>
            <a:r>
              <a:rPr lang="en-US" dirty="0" smtClean="0"/>
              <a:t>  dir1  dir2  dir3  dir4</a:t>
            </a:r>
          </a:p>
          <a:p>
            <a:r>
              <a:rPr lang="en-US" dirty="0" smtClean="0"/>
              <a:t>		For remove multiple directory, it will not prompt for confirmation.</a:t>
            </a:r>
          </a:p>
          <a:p>
            <a:endParaRPr lang="en-US" dirty="0" smtClean="0"/>
          </a:p>
          <a:p>
            <a:r>
              <a:rPr lang="en-US" dirty="0" smtClean="0"/>
              <a:t>[root@station1 /]# </a:t>
            </a:r>
            <a:r>
              <a:rPr lang="en-US" dirty="0" err="1" smtClean="0"/>
              <a:t>rm</a:t>
            </a:r>
            <a:r>
              <a:rPr lang="en-US" dirty="0" smtClean="0"/>
              <a:t>  –</a:t>
            </a:r>
            <a:r>
              <a:rPr lang="en-US" dirty="0" err="1" smtClean="0"/>
              <a:t>rf</a:t>
            </a:r>
            <a:r>
              <a:rPr lang="en-US" dirty="0" smtClean="0"/>
              <a:t>  dir1  dir2  dir3  file1  file2  file3</a:t>
            </a:r>
          </a:p>
          <a:p>
            <a:r>
              <a:rPr lang="en-US" dirty="0" smtClean="0"/>
              <a:t>		For remove multiple directory &amp; file also, it will not prompt for 		confirmation.</a:t>
            </a:r>
          </a:p>
          <a:p>
            <a:endParaRPr lang="en-US" dirty="0" smtClean="0"/>
          </a:p>
          <a:p>
            <a:r>
              <a:rPr lang="en-US" dirty="0" smtClean="0"/>
              <a:t>[root@station1 /]# find  /  -name  filename</a:t>
            </a:r>
          </a:p>
          <a:p>
            <a:r>
              <a:rPr lang="en-US" dirty="0" smtClean="0"/>
              <a:t>		For search to a file at / location</a:t>
            </a:r>
          </a:p>
          <a:p>
            <a:endParaRPr lang="en-US" dirty="0" smtClean="0"/>
          </a:p>
          <a:p>
            <a:r>
              <a:rPr lang="en-US" dirty="0" smtClean="0"/>
              <a:t>[root@station1 /]# find  /  -name  </a:t>
            </a:r>
            <a:r>
              <a:rPr lang="en-US" dirty="0" err="1" smtClean="0"/>
              <a:t>dirname</a:t>
            </a:r>
            <a:endParaRPr lang="en-US" dirty="0" smtClean="0"/>
          </a:p>
          <a:p>
            <a:r>
              <a:rPr lang="en-US" dirty="0" smtClean="0"/>
              <a:t>		For search to a dir at / location</a:t>
            </a:r>
          </a:p>
          <a:p>
            <a:endParaRPr lang="en-US" dirty="0" smtClean="0"/>
          </a:p>
        </p:txBody>
      </p:sp>
      <p:sp>
        <p:nvSpPr>
          <p:cNvPr id="8" name="Slide Number Placeholder 7"/>
          <p:cNvSpPr>
            <a:spLocks noGrp="1"/>
          </p:cNvSpPr>
          <p:nvPr>
            <p:ph type="sldNum" sz="quarter" idx="12"/>
          </p:nvPr>
        </p:nvSpPr>
        <p:spPr/>
        <p:txBody>
          <a:bodyPr/>
          <a:lstStyle/>
          <a:p>
            <a:fld id="{7278E106-62EC-41F2-90B3-FDFD6CA56EC6}" type="slidenum">
              <a:rPr lang="en-US" smtClean="0"/>
              <a:pPr/>
              <a:t>41</a:t>
            </a:fld>
            <a:endParaRPr lang="en-US" dirty="0"/>
          </a:p>
        </p:txBody>
      </p:sp>
      <p:sp>
        <p:nvSpPr>
          <p:cNvPr id="11" name="Footer Placeholder 10"/>
          <p:cNvSpPr>
            <a:spLocks noGrp="1"/>
          </p:cNvSpPr>
          <p:nvPr>
            <p:ph type="ftr" sz="quarter" idx="11"/>
          </p:nvPr>
        </p:nvSpPr>
        <p:spPr/>
        <p:txBody>
          <a:bodyPr/>
          <a:lstStyle/>
          <a:p>
            <a:r>
              <a:rPr lang="en-US" dirty="0" smtClean="0"/>
              <a:t>SONI COMPUTER CLASSES</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0" name="TextBox 9"/>
          <p:cNvSpPr txBox="1"/>
          <p:nvPr/>
        </p:nvSpPr>
        <p:spPr>
          <a:xfrm rot="-1620000">
            <a:off x="2345776" y="2844596"/>
            <a:ext cx="4648200" cy="1323439"/>
          </a:xfrm>
          <a:prstGeom prst="rect">
            <a:avLst/>
          </a:prstGeom>
          <a:noFill/>
          <a:effectLst>
            <a:outerShdw sx="156000" sy="156000" rotWithShape="0">
              <a:schemeClr val="bg2">
                <a:lumMod val="90000"/>
                <a:alpha val="27000"/>
              </a:schemeClr>
            </a:outerShdw>
          </a:effectLst>
        </p:spPr>
        <p:txBody>
          <a:bodyPr wrap="square" rtlCol="0">
            <a:spAutoFit/>
          </a:bodyPr>
          <a:lstStyle/>
          <a:p>
            <a:r>
              <a:rPr lang="en-US" sz="4000" dirty="0" smtClean="0">
                <a:solidFill>
                  <a:srgbClr val="FDE1BF"/>
                </a:solidFill>
              </a:rPr>
              <a:t> Ravi Kant </a:t>
            </a:r>
            <a:r>
              <a:rPr lang="en-US" sz="4000" dirty="0" err="1" smtClean="0">
                <a:solidFill>
                  <a:srgbClr val="FDE1BF"/>
                </a:solidFill>
              </a:rPr>
              <a:t>Soni</a:t>
            </a:r>
            <a:r>
              <a:rPr lang="en-US" sz="4000" dirty="0" smtClean="0">
                <a:solidFill>
                  <a:srgbClr val="FDE1BF"/>
                </a:solidFill>
              </a:rPr>
              <a:t> +918269000074</a:t>
            </a:r>
            <a:endParaRPr lang="en-US" sz="4000" dirty="0">
              <a:solidFill>
                <a:srgbClr val="FDE1BF"/>
              </a:solidFill>
            </a:endParaRPr>
          </a:p>
        </p:txBody>
      </p:sp>
      <p:sp>
        <p:nvSpPr>
          <p:cNvPr id="4" name="Freeform 3"/>
          <p:cNvSpPr/>
          <p:nvPr/>
        </p:nvSpPr>
        <p:spPr>
          <a:xfrm>
            <a:off x="0" y="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5" name="Picture 4" descr="images1.jpg"/>
          <p:cNvPicPr>
            <a:picLocks noChangeAspect="1"/>
          </p:cNvPicPr>
          <p:nvPr/>
        </p:nvPicPr>
        <p:blipFill>
          <a:blip r:embed="rId2"/>
          <a:stretch>
            <a:fillRect/>
          </a:stretch>
        </p:blipFill>
        <p:spPr>
          <a:xfrm>
            <a:off x="1" y="-38100"/>
            <a:ext cx="617714" cy="571500"/>
          </a:xfrm>
          <a:prstGeom prst="rect">
            <a:avLst/>
          </a:prstGeom>
        </p:spPr>
      </p:pic>
      <p:sp>
        <p:nvSpPr>
          <p:cNvPr id="6" name="Freeform 5"/>
          <p:cNvSpPr/>
          <p:nvPr/>
        </p:nvSpPr>
        <p:spPr>
          <a:xfrm>
            <a:off x="0" y="632460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TextBox 6"/>
          <p:cNvSpPr txBox="1"/>
          <p:nvPr/>
        </p:nvSpPr>
        <p:spPr>
          <a:xfrm>
            <a:off x="5257800" y="6488668"/>
            <a:ext cx="4343400" cy="369332"/>
          </a:xfrm>
          <a:custGeom>
            <a:avLst/>
            <a:gdLst>
              <a:gd name="connsiteX0" fmla="*/ 0 w 4343400"/>
              <a:gd name="connsiteY0" fmla="*/ 0 h 369332"/>
              <a:gd name="connsiteX1" fmla="*/ 4343400 w 4343400"/>
              <a:gd name="connsiteY1" fmla="*/ 0 h 369332"/>
              <a:gd name="connsiteX2" fmla="*/ 4343400 w 4343400"/>
              <a:gd name="connsiteY2" fmla="*/ 369332 h 369332"/>
              <a:gd name="connsiteX3" fmla="*/ 0 w 4343400"/>
              <a:gd name="connsiteY3" fmla="*/ 369332 h 369332"/>
              <a:gd name="connsiteX4" fmla="*/ 0 w 4343400"/>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369332">
                <a:moveTo>
                  <a:pt x="0" y="0"/>
                </a:moveTo>
                <a:lnTo>
                  <a:pt x="4343400" y="0"/>
                </a:lnTo>
                <a:lnTo>
                  <a:pt x="4343400" y="369332"/>
                </a:lnTo>
                <a:lnTo>
                  <a:pt x="0" y="369332"/>
                </a:lnTo>
                <a:lnTo>
                  <a:pt x="0" y="0"/>
                </a:lnTo>
                <a:close/>
              </a:path>
            </a:pathLst>
          </a:custGeom>
          <a:noFill/>
        </p:spPr>
        <p:txBody>
          <a:bodyPr wrap="square" rtlCol="0">
            <a:spAutoFit/>
          </a:bodyPr>
          <a:lstStyle/>
          <a:p>
            <a:r>
              <a:rPr lang="en-US" dirty="0" smtClean="0"/>
              <a:t> Ravi Kant </a:t>
            </a:r>
            <a:r>
              <a:rPr lang="en-US" dirty="0" err="1" smtClean="0"/>
              <a:t>Soni</a:t>
            </a:r>
            <a:r>
              <a:rPr lang="en-US" dirty="0" smtClean="0"/>
              <a:t> +918269000074</a:t>
            </a:r>
            <a:endParaRPr lang="en-US" dirty="0"/>
          </a:p>
        </p:txBody>
      </p:sp>
      <p:sp>
        <p:nvSpPr>
          <p:cNvPr id="9" name="TextBox 8"/>
          <p:cNvSpPr txBox="1"/>
          <p:nvPr/>
        </p:nvSpPr>
        <p:spPr>
          <a:xfrm>
            <a:off x="533400" y="1017687"/>
            <a:ext cx="8153400" cy="5078313"/>
          </a:xfrm>
          <a:prstGeom prst="rect">
            <a:avLst/>
          </a:prstGeom>
          <a:noFill/>
        </p:spPr>
        <p:txBody>
          <a:bodyPr wrap="square" rtlCol="0">
            <a:spAutoFit/>
          </a:bodyPr>
          <a:lstStyle/>
          <a:p>
            <a:r>
              <a:rPr lang="en-US" dirty="0" smtClean="0"/>
              <a:t>[root@station1 /]# </a:t>
            </a:r>
            <a:r>
              <a:rPr lang="en-US" dirty="0" err="1" smtClean="0"/>
              <a:t>fdisk</a:t>
            </a:r>
            <a:r>
              <a:rPr lang="en-US" dirty="0" smtClean="0"/>
              <a:t>  -l</a:t>
            </a:r>
          </a:p>
          <a:p>
            <a:r>
              <a:rPr lang="en-US" dirty="0" smtClean="0"/>
              <a:t>	                 For show the partition detail of your hard disk &amp; </a:t>
            </a:r>
            <a:r>
              <a:rPr lang="en-US" dirty="0" err="1" smtClean="0"/>
              <a:t>usb</a:t>
            </a:r>
            <a:r>
              <a:rPr lang="en-US" dirty="0" smtClean="0"/>
              <a:t> devices if any</a:t>
            </a:r>
          </a:p>
          <a:p>
            <a:endParaRPr lang="en-US" dirty="0" smtClean="0"/>
          </a:p>
          <a:p>
            <a:r>
              <a:rPr lang="en-US" dirty="0" smtClean="0"/>
              <a:t>[root@station1 /]# </a:t>
            </a:r>
            <a:r>
              <a:rPr lang="en-US" dirty="0" err="1" smtClean="0"/>
              <a:t>df</a:t>
            </a:r>
            <a:endParaRPr lang="en-US" dirty="0" smtClean="0"/>
          </a:p>
          <a:p>
            <a:r>
              <a:rPr lang="en-US" dirty="0" smtClean="0"/>
              <a:t>		For show the mount point of your all partition, as well as show 		the total, Free, Available size ( in kb ) partition </a:t>
            </a:r>
          </a:p>
          <a:p>
            <a:endParaRPr lang="en-US" dirty="0" smtClean="0"/>
          </a:p>
          <a:p>
            <a:r>
              <a:rPr lang="en-US" dirty="0" smtClean="0"/>
              <a:t>[root@station1 /]# </a:t>
            </a:r>
            <a:r>
              <a:rPr lang="en-US" dirty="0" err="1" smtClean="0"/>
              <a:t>df</a:t>
            </a:r>
            <a:r>
              <a:rPr lang="en-US" dirty="0" smtClean="0"/>
              <a:t>  -m</a:t>
            </a:r>
          </a:p>
          <a:p>
            <a:r>
              <a:rPr lang="en-US" dirty="0" smtClean="0"/>
              <a:t>		For show the mount point of your all partition, as well as show 		the total, Free, Available size ( in </a:t>
            </a:r>
            <a:r>
              <a:rPr lang="en-US" dirty="0" err="1" smtClean="0"/>
              <a:t>mb</a:t>
            </a:r>
            <a:r>
              <a:rPr lang="en-US" dirty="0" smtClean="0"/>
              <a:t> ) partition </a:t>
            </a:r>
          </a:p>
          <a:p>
            <a:endParaRPr lang="en-US" dirty="0" smtClean="0"/>
          </a:p>
          <a:p>
            <a:r>
              <a:rPr lang="en-US" dirty="0" smtClean="0"/>
              <a:t>[root@station1 /]# </a:t>
            </a:r>
            <a:r>
              <a:rPr lang="en-US" dirty="0" err="1" smtClean="0"/>
              <a:t>df</a:t>
            </a:r>
            <a:r>
              <a:rPr lang="en-US" dirty="0" smtClean="0"/>
              <a:t>  -h</a:t>
            </a:r>
          </a:p>
          <a:p>
            <a:r>
              <a:rPr lang="en-US" dirty="0" smtClean="0"/>
              <a:t>		For show the mount point of your all partition, as well as show 		the total, Free, Available size ( in </a:t>
            </a:r>
            <a:r>
              <a:rPr lang="en-US" dirty="0" err="1" smtClean="0"/>
              <a:t>gb</a:t>
            </a:r>
            <a:r>
              <a:rPr lang="en-US" dirty="0" smtClean="0"/>
              <a:t> ) partition </a:t>
            </a:r>
          </a:p>
          <a:p>
            <a:endParaRPr lang="en-US" dirty="0" smtClean="0"/>
          </a:p>
          <a:p>
            <a:r>
              <a:rPr lang="en-US" dirty="0" smtClean="0"/>
              <a:t>[root@station1 /]#  mount</a:t>
            </a:r>
          </a:p>
          <a:p>
            <a:r>
              <a:rPr lang="en-US" dirty="0" smtClean="0"/>
              <a:t>		For identify the file system of any partition, mount point and 		permission also</a:t>
            </a:r>
          </a:p>
        </p:txBody>
      </p:sp>
      <p:sp>
        <p:nvSpPr>
          <p:cNvPr id="8" name="Slide Number Placeholder 7"/>
          <p:cNvSpPr>
            <a:spLocks noGrp="1"/>
          </p:cNvSpPr>
          <p:nvPr>
            <p:ph type="sldNum" sz="quarter" idx="12"/>
          </p:nvPr>
        </p:nvSpPr>
        <p:spPr/>
        <p:txBody>
          <a:bodyPr/>
          <a:lstStyle/>
          <a:p>
            <a:fld id="{7278E106-62EC-41F2-90B3-FDFD6CA56EC6}" type="slidenum">
              <a:rPr lang="en-US" smtClean="0"/>
              <a:pPr/>
              <a:t>42</a:t>
            </a:fld>
            <a:endParaRPr lang="en-US" dirty="0"/>
          </a:p>
        </p:txBody>
      </p:sp>
      <p:sp>
        <p:nvSpPr>
          <p:cNvPr id="11" name="Footer Placeholder 10"/>
          <p:cNvSpPr>
            <a:spLocks noGrp="1"/>
          </p:cNvSpPr>
          <p:nvPr>
            <p:ph type="ftr" sz="quarter" idx="11"/>
          </p:nvPr>
        </p:nvSpPr>
        <p:spPr/>
        <p:txBody>
          <a:bodyPr/>
          <a:lstStyle/>
          <a:p>
            <a:r>
              <a:rPr lang="en-US" dirty="0" smtClean="0"/>
              <a:t>SONI COMPUTER CLASSES</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0" name="TextBox 9"/>
          <p:cNvSpPr txBox="1"/>
          <p:nvPr/>
        </p:nvSpPr>
        <p:spPr>
          <a:xfrm rot="-1620000">
            <a:off x="2345776" y="2844596"/>
            <a:ext cx="4648200" cy="1323439"/>
          </a:xfrm>
          <a:prstGeom prst="rect">
            <a:avLst/>
          </a:prstGeom>
          <a:noFill/>
          <a:effectLst>
            <a:outerShdw sx="156000" sy="156000" rotWithShape="0">
              <a:schemeClr val="bg2">
                <a:lumMod val="90000"/>
                <a:alpha val="27000"/>
              </a:schemeClr>
            </a:outerShdw>
          </a:effectLst>
        </p:spPr>
        <p:txBody>
          <a:bodyPr wrap="square" rtlCol="0">
            <a:spAutoFit/>
          </a:bodyPr>
          <a:lstStyle/>
          <a:p>
            <a:r>
              <a:rPr lang="en-US" sz="4000" dirty="0" smtClean="0">
                <a:solidFill>
                  <a:srgbClr val="FDE1BF"/>
                </a:solidFill>
              </a:rPr>
              <a:t> Ravi Kant </a:t>
            </a:r>
            <a:r>
              <a:rPr lang="en-US" sz="4000" dirty="0" err="1" smtClean="0">
                <a:solidFill>
                  <a:srgbClr val="FDE1BF"/>
                </a:solidFill>
              </a:rPr>
              <a:t>Soni</a:t>
            </a:r>
            <a:r>
              <a:rPr lang="en-US" sz="4000" dirty="0" smtClean="0">
                <a:solidFill>
                  <a:srgbClr val="FDE1BF"/>
                </a:solidFill>
              </a:rPr>
              <a:t> +918269000074</a:t>
            </a:r>
            <a:endParaRPr lang="en-US" sz="4000" dirty="0">
              <a:solidFill>
                <a:srgbClr val="FDE1BF"/>
              </a:solidFill>
            </a:endParaRPr>
          </a:p>
        </p:txBody>
      </p:sp>
      <p:sp>
        <p:nvSpPr>
          <p:cNvPr id="4" name="Freeform 3"/>
          <p:cNvSpPr/>
          <p:nvPr/>
        </p:nvSpPr>
        <p:spPr>
          <a:xfrm>
            <a:off x="0" y="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5" name="Picture 4" descr="images1.jpg"/>
          <p:cNvPicPr>
            <a:picLocks noChangeAspect="1"/>
          </p:cNvPicPr>
          <p:nvPr/>
        </p:nvPicPr>
        <p:blipFill>
          <a:blip r:embed="rId2"/>
          <a:stretch>
            <a:fillRect/>
          </a:stretch>
        </p:blipFill>
        <p:spPr>
          <a:xfrm>
            <a:off x="1" y="-38100"/>
            <a:ext cx="617714" cy="571500"/>
          </a:xfrm>
          <a:prstGeom prst="rect">
            <a:avLst/>
          </a:prstGeom>
        </p:spPr>
      </p:pic>
      <p:sp>
        <p:nvSpPr>
          <p:cNvPr id="6" name="Freeform 5"/>
          <p:cNvSpPr/>
          <p:nvPr/>
        </p:nvSpPr>
        <p:spPr>
          <a:xfrm>
            <a:off x="0" y="632460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TextBox 6"/>
          <p:cNvSpPr txBox="1"/>
          <p:nvPr/>
        </p:nvSpPr>
        <p:spPr>
          <a:xfrm>
            <a:off x="5257800" y="6488668"/>
            <a:ext cx="4343400" cy="369332"/>
          </a:xfrm>
          <a:custGeom>
            <a:avLst/>
            <a:gdLst>
              <a:gd name="connsiteX0" fmla="*/ 0 w 4343400"/>
              <a:gd name="connsiteY0" fmla="*/ 0 h 369332"/>
              <a:gd name="connsiteX1" fmla="*/ 4343400 w 4343400"/>
              <a:gd name="connsiteY1" fmla="*/ 0 h 369332"/>
              <a:gd name="connsiteX2" fmla="*/ 4343400 w 4343400"/>
              <a:gd name="connsiteY2" fmla="*/ 369332 h 369332"/>
              <a:gd name="connsiteX3" fmla="*/ 0 w 4343400"/>
              <a:gd name="connsiteY3" fmla="*/ 369332 h 369332"/>
              <a:gd name="connsiteX4" fmla="*/ 0 w 4343400"/>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369332">
                <a:moveTo>
                  <a:pt x="0" y="0"/>
                </a:moveTo>
                <a:lnTo>
                  <a:pt x="4343400" y="0"/>
                </a:lnTo>
                <a:lnTo>
                  <a:pt x="4343400" y="369332"/>
                </a:lnTo>
                <a:lnTo>
                  <a:pt x="0" y="369332"/>
                </a:lnTo>
                <a:lnTo>
                  <a:pt x="0" y="0"/>
                </a:lnTo>
                <a:close/>
              </a:path>
            </a:pathLst>
          </a:custGeom>
          <a:noFill/>
        </p:spPr>
        <p:txBody>
          <a:bodyPr wrap="square" rtlCol="0">
            <a:spAutoFit/>
          </a:bodyPr>
          <a:lstStyle/>
          <a:p>
            <a:r>
              <a:rPr lang="en-US" dirty="0" smtClean="0"/>
              <a:t> Ravi Kant </a:t>
            </a:r>
            <a:r>
              <a:rPr lang="en-US" dirty="0" err="1" smtClean="0"/>
              <a:t>Soni</a:t>
            </a:r>
            <a:r>
              <a:rPr lang="en-US" dirty="0" smtClean="0"/>
              <a:t> +918269000074</a:t>
            </a:r>
            <a:endParaRPr lang="en-US" dirty="0"/>
          </a:p>
        </p:txBody>
      </p:sp>
      <p:sp>
        <p:nvSpPr>
          <p:cNvPr id="9" name="TextBox 8"/>
          <p:cNvSpPr txBox="1"/>
          <p:nvPr/>
        </p:nvSpPr>
        <p:spPr>
          <a:xfrm>
            <a:off x="533400" y="775692"/>
            <a:ext cx="8153400" cy="5632311"/>
          </a:xfrm>
          <a:prstGeom prst="rect">
            <a:avLst/>
          </a:prstGeom>
          <a:noFill/>
        </p:spPr>
        <p:txBody>
          <a:bodyPr wrap="square" rtlCol="0">
            <a:spAutoFit/>
          </a:bodyPr>
          <a:lstStyle/>
          <a:p>
            <a:r>
              <a:rPr lang="en-US" dirty="0" smtClean="0"/>
              <a:t>[root@station1 /]# eject</a:t>
            </a:r>
          </a:p>
          <a:p>
            <a:r>
              <a:rPr lang="en-US" dirty="0" smtClean="0"/>
              <a:t>		For tray out ( open </a:t>
            </a:r>
            <a:r>
              <a:rPr lang="en-US" dirty="0" err="1" smtClean="0"/>
              <a:t>cdrom</a:t>
            </a:r>
            <a:r>
              <a:rPr lang="en-US" dirty="0" smtClean="0"/>
              <a:t> tray ) </a:t>
            </a:r>
          </a:p>
          <a:p>
            <a:r>
              <a:rPr lang="en-US" dirty="0" smtClean="0"/>
              <a:t> </a:t>
            </a:r>
          </a:p>
          <a:p>
            <a:r>
              <a:rPr lang="en-US" dirty="0" smtClean="0"/>
              <a:t>[root@station1 /]# eject  -t</a:t>
            </a:r>
          </a:p>
          <a:p>
            <a:r>
              <a:rPr lang="en-US" dirty="0" smtClean="0"/>
              <a:t>		For tray close ( close </a:t>
            </a:r>
            <a:r>
              <a:rPr lang="en-US" dirty="0" err="1" smtClean="0"/>
              <a:t>cdrom</a:t>
            </a:r>
            <a:r>
              <a:rPr lang="en-US" dirty="0" smtClean="0"/>
              <a:t> tray )</a:t>
            </a:r>
          </a:p>
          <a:p>
            <a:endParaRPr lang="en-US" dirty="0" smtClean="0"/>
          </a:p>
          <a:p>
            <a:r>
              <a:rPr lang="en-US" dirty="0" smtClean="0"/>
              <a:t>[root@station1 /]# man  </a:t>
            </a:r>
            <a:r>
              <a:rPr lang="en-US" dirty="0" err="1" smtClean="0"/>
              <a:t>ls</a:t>
            </a:r>
            <a:endParaRPr lang="en-US" dirty="0" smtClean="0"/>
          </a:p>
          <a:p>
            <a:r>
              <a:rPr lang="en-US" dirty="0" smtClean="0"/>
              <a:t>		For see the manual pages of </a:t>
            </a:r>
            <a:r>
              <a:rPr lang="en-US" dirty="0" err="1" smtClean="0"/>
              <a:t>ls</a:t>
            </a:r>
            <a:r>
              <a:rPr lang="en-US" dirty="0" smtClean="0"/>
              <a:t> command</a:t>
            </a:r>
          </a:p>
          <a:p>
            <a:endParaRPr lang="en-US" dirty="0" smtClean="0"/>
          </a:p>
          <a:p>
            <a:r>
              <a:rPr lang="en-US" dirty="0" smtClean="0"/>
              <a:t>[root@station1 /]# info  </a:t>
            </a:r>
            <a:r>
              <a:rPr lang="en-US" dirty="0" err="1" smtClean="0"/>
              <a:t>ls</a:t>
            </a:r>
            <a:endParaRPr lang="en-US" dirty="0" smtClean="0"/>
          </a:p>
          <a:p>
            <a:r>
              <a:rPr lang="en-US" dirty="0" smtClean="0"/>
              <a:t>		For see the options of </a:t>
            </a:r>
            <a:r>
              <a:rPr lang="en-US" dirty="0" err="1" smtClean="0"/>
              <a:t>ls</a:t>
            </a:r>
            <a:r>
              <a:rPr lang="en-US" dirty="0" smtClean="0"/>
              <a:t> command</a:t>
            </a:r>
          </a:p>
          <a:p>
            <a:endParaRPr lang="en-US" dirty="0" smtClean="0"/>
          </a:p>
          <a:p>
            <a:r>
              <a:rPr lang="en-US" dirty="0" smtClean="0"/>
              <a:t>[root@station1 /]# </a:t>
            </a:r>
            <a:r>
              <a:rPr lang="en-US" dirty="0" err="1" smtClean="0"/>
              <a:t>ls</a:t>
            </a:r>
            <a:r>
              <a:rPr lang="en-US" dirty="0" smtClean="0"/>
              <a:t>  --help</a:t>
            </a:r>
          </a:p>
          <a:p>
            <a:r>
              <a:rPr lang="en-US" dirty="0" smtClean="0"/>
              <a:t>		For see the help of </a:t>
            </a:r>
            <a:r>
              <a:rPr lang="en-US" dirty="0" err="1" smtClean="0"/>
              <a:t>ls</a:t>
            </a:r>
            <a:r>
              <a:rPr lang="en-US" dirty="0" smtClean="0"/>
              <a:t> command</a:t>
            </a:r>
          </a:p>
          <a:p>
            <a:endParaRPr lang="en-US" dirty="0" smtClean="0"/>
          </a:p>
          <a:p>
            <a:r>
              <a:rPr lang="en-US" dirty="0" smtClean="0"/>
              <a:t>[root@station1 /]# which  init</a:t>
            </a:r>
          </a:p>
          <a:p>
            <a:r>
              <a:rPr lang="en-US" dirty="0" smtClean="0"/>
              <a:t>		For see the location of commands</a:t>
            </a:r>
          </a:p>
          <a:p>
            <a:endParaRPr lang="en-US" dirty="0" smtClean="0"/>
          </a:p>
          <a:p>
            <a:r>
              <a:rPr lang="en-US" dirty="0" smtClean="0"/>
              <a:t>[root@station1 /]# </a:t>
            </a:r>
            <a:r>
              <a:rPr lang="en-US" dirty="0" err="1" smtClean="0"/>
              <a:t>ps</a:t>
            </a:r>
            <a:r>
              <a:rPr lang="en-US" dirty="0" smtClean="0"/>
              <a:t>  -t  tty2</a:t>
            </a:r>
          </a:p>
          <a:p>
            <a:r>
              <a:rPr lang="en-US" dirty="0" smtClean="0"/>
              <a:t>		For view the process id of terminal 2</a:t>
            </a:r>
          </a:p>
        </p:txBody>
      </p:sp>
      <p:sp>
        <p:nvSpPr>
          <p:cNvPr id="8" name="Slide Number Placeholder 7"/>
          <p:cNvSpPr>
            <a:spLocks noGrp="1"/>
          </p:cNvSpPr>
          <p:nvPr>
            <p:ph type="sldNum" sz="quarter" idx="12"/>
          </p:nvPr>
        </p:nvSpPr>
        <p:spPr/>
        <p:txBody>
          <a:bodyPr/>
          <a:lstStyle/>
          <a:p>
            <a:fld id="{7278E106-62EC-41F2-90B3-FDFD6CA56EC6}" type="slidenum">
              <a:rPr lang="en-US" smtClean="0"/>
              <a:pPr/>
              <a:t>43</a:t>
            </a:fld>
            <a:endParaRPr lang="en-US" dirty="0"/>
          </a:p>
        </p:txBody>
      </p:sp>
      <p:sp>
        <p:nvSpPr>
          <p:cNvPr id="11" name="Footer Placeholder 10"/>
          <p:cNvSpPr>
            <a:spLocks noGrp="1"/>
          </p:cNvSpPr>
          <p:nvPr>
            <p:ph type="ftr" sz="quarter" idx="11"/>
          </p:nvPr>
        </p:nvSpPr>
        <p:spPr/>
        <p:txBody>
          <a:bodyPr/>
          <a:lstStyle/>
          <a:p>
            <a:r>
              <a:rPr lang="en-US" dirty="0" smtClean="0"/>
              <a:t>SONI COMPUTER CLASSES</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0" name="TextBox 9"/>
          <p:cNvSpPr txBox="1"/>
          <p:nvPr/>
        </p:nvSpPr>
        <p:spPr>
          <a:xfrm rot="-1620000">
            <a:off x="2345776" y="2844596"/>
            <a:ext cx="4648200" cy="1323439"/>
          </a:xfrm>
          <a:prstGeom prst="rect">
            <a:avLst/>
          </a:prstGeom>
          <a:noFill/>
          <a:effectLst>
            <a:outerShdw sx="156000" sy="156000" rotWithShape="0">
              <a:schemeClr val="bg2">
                <a:lumMod val="90000"/>
                <a:alpha val="27000"/>
              </a:schemeClr>
            </a:outerShdw>
          </a:effectLst>
        </p:spPr>
        <p:txBody>
          <a:bodyPr wrap="square" rtlCol="0">
            <a:spAutoFit/>
          </a:bodyPr>
          <a:lstStyle/>
          <a:p>
            <a:r>
              <a:rPr lang="en-US" sz="4000" dirty="0" smtClean="0">
                <a:solidFill>
                  <a:srgbClr val="FDE1BF"/>
                </a:solidFill>
              </a:rPr>
              <a:t> Ravi Kant </a:t>
            </a:r>
            <a:r>
              <a:rPr lang="en-US" sz="4000" dirty="0" err="1" smtClean="0">
                <a:solidFill>
                  <a:srgbClr val="FDE1BF"/>
                </a:solidFill>
              </a:rPr>
              <a:t>Soni</a:t>
            </a:r>
            <a:r>
              <a:rPr lang="en-US" sz="4000" dirty="0" smtClean="0">
                <a:solidFill>
                  <a:srgbClr val="FDE1BF"/>
                </a:solidFill>
              </a:rPr>
              <a:t> +918269000074</a:t>
            </a:r>
            <a:endParaRPr lang="en-US" sz="4000" dirty="0">
              <a:solidFill>
                <a:srgbClr val="FDE1BF"/>
              </a:solidFill>
            </a:endParaRPr>
          </a:p>
        </p:txBody>
      </p:sp>
      <p:sp>
        <p:nvSpPr>
          <p:cNvPr id="4" name="Freeform 3"/>
          <p:cNvSpPr/>
          <p:nvPr/>
        </p:nvSpPr>
        <p:spPr>
          <a:xfrm>
            <a:off x="0" y="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5" name="Picture 4" descr="images1.jpg"/>
          <p:cNvPicPr>
            <a:picLocks noChangeAspect="1"/>
          </p:cNvPicPr>
          <p:nvPr/>
        </p:nvPicPr>
        <p:blipFill>
          <a:blip r:embed="rId2"/>
          <a:stretch>
            <a:fillRect/>
          </a:stretch>
        </p:blipFill>
        <p:spPr>
          <a:xfrm>
            <a:off x="1" y="-38100"/>
            <a:ext cx="617714" cy="571500"/>
          </a:xfrm>
          <a:prstGeom prst="rect">
            <a:avLst/>
          </a:prstGeom>
        </p:spPr>
      </p:pic>
      <p:sp>
        <p:nvSpPr>
          <p:cNvPr id="6" name="Freeform 5"/>
          <p:cNvSpPr/>
          <p:nvPr/>
        </p:nvSpPr>
        <p:spPr>
          <a:xfrm>
            <a:off x="0" y="632460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TextBox 6"/>
          <p:cNvSpPr txBox="1"/>
          <p:nvPr/>
        </p:nvSpPr>
        <p:spPr>
          <a:xfrm>
            <a:off x="5257800" y="6488668"/>
            <a:ext cx="4343400" cy="369332"/>
          </a:xfrm>
          <a:custGeom>
            <a:avLst/>
            <a:gdLst>
              <a:gd name="connsiteX0" fmla="*/ 0 w 4343400"/>
              <a:gd name="connsiteY0" fmla="*/ 0 h 369332"/>
              <a:gd name="connsiteX1" fmla="*/ 4343400 w 4343400"/>
              <a:gd name="connsiteY1" fmla="*/ 0 h 369332"/>
              <a:gd name="connsiteX2" fmla="*/ 4343400 w 4343400"/>
              <a:gd name="connsiteY2" fmla="*/ 369332 h 369332"/>
              <a:gd name="connsiteX3" fmla="*/ 0 w 4343400"/>
              <a:gd name="connsiteY3" fmla="*/ 369332 h 369332"/>
              <a:gd name="connsiteX4" fmla="*/ 0 w 4343400"/>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369332">
                <a:moveTo>
                  <a:pt x="0" y="0"/>
                </a:moveTo>
                <a:lnTo>
                  <a:pt x="4343400" y="0"/>
                </a:lnTo>
                <a:lnTo>
                  <a:pt x="4343400" y="369332"/>
                </a:lnTo>
                <a:lnTo>
                  <a:pt x="0" y="369332"/>
                </a:lnTo>
                <a:lnTo>
                  <a:pt x="0" y="0"/>
                </a:lnTo>
                <a:close/>
              </a:path>
            </a:pathLst>
          </a:custGeom>
          <a:noFill/>
        </p:spPr>
        <p:txBody>
          <a:bodyPr wrap="square" rtlCol="0">
            <a:spAutoFit/>
          </a:bodyPr>
          <a:lstStyle/>
          <a:p>
            <a:r>
              <a:rPr lang="en-US" dirty="0" smtClean="0"/>
              <a:t> Ravi Kant </a:t>
            </a:r>
            <a:r>
              <a:rPr lang="en-US" dirty="0" err="1" smtClean="0"/>
              <a:t>Soni</a:t>
            </a:r>
            <a:r>
              <a:rPr lang="en-US" dirty="0" smtClean="0"/>
              <a:t> +918269000074</a:t>
            </a:r>
            <a:endParaRPr lang="en-US" dirty="0"/>
          </a:p>
        </p:txBody>
      </p:sp>
      <p:sp>
        <p:nvSpPr>
          <p:cNvPr id="9" name="TextBox 8"/>
          <p:cNvSpPr txBox="1"/>
          <p:nvPr/>
        </p:nvSpPr>
        <p:spPr>
          <a:xfrm>
            <a:off x="533400" y="533400"/>
            <a:ext cx="8153400" cy="6740307"/>
          </a:xfrm>
          <a:prstGeom prst="rect">
            <a:avLst/>
          </a:prstGeom>
          <a:noFill/>
        </p:spPr>
        <p:txBody>
          <a:bodyPr wrap="square" rtlCol="0">
            <a:spAutoFit/>
          </a:bodyPr>
          <a:lstStyle/>
          <a:p>
            <a:r>
              <a:rPr lang="en-US" dirty="0" smtClean="0"/>
              <a:t>[root@station1 /]# </a:t>
            </a:r>
            <a:r>
              <a:rPr lang="en-US" dirty="0" err="1" smtClean="0"/>
              <a:t>ps</a:t>
            </a:r>
            <a:r>
              <a:rPr lang="en-US" dirty="0" smtClean="0"/>
              <a:t>  -a</a:t>
            </a:r>
          </a:p>
          <a:p>
            <a:r>
              <a:rPr lang="en-US" dirty="0" smtClean="0"/>
              <a:t>		For view process id of all terminal</a:t>
            </a:r>
          </a:p>
          <a:p>
            <a:endParaRPr lang="en-US" dirty="0" smtClean="0"/>
          </a:p>
          <a:p>
            <a:r>
              <a:rPr lang="en-US" dirty="0" smtClean="0"/>
              <a:t>[root@station1 /]# kill  -9  1234</a:t>
            </a:r>
          </a:p>
          <a:p>
            <a:r>
              <a:rPr lang="en-US" dirty="0" smtClean="0"/>
              <a:t>		For kill process id 1234 ( -9 is use for forcefully) </a:t>
            </a:r>
          </a:p>
          <a:p>
            <a:endParaRPr lang="en-US" dirty="0" smtClean="0"/>
          </a:p>
          <a:p>
            <a:r>
              <a:rPr lang="en-US" dirty="0" smtClean="0"/>
              <a:t>[root@station1 /]# </a:t>
            </a:r>
            <a:r>
              <a:rPr lang="en-US" dirty="0" err="1" smtClean="0"/>
              <a:t>startx</a:t>
            </a:r>
            <a:endParaRPr lang="en-US" dirty="0" smtClean="0"/>
          </a:p>
          <a:p>
            <a:r>
              <a:rPr lang="en-US" dirty="0" smtClean="0"/>
              <a:t>		Force switch into graphical mode</a:t>
            </a:r>
          </a:p>
          <a:p>
            <a:r>
              <a:rPr lang="en-US" dirty="0" smtClean="0"/>
              <a:t>			(or)</a:t>
            </a:r>
          </a:p>
          <a:p>
            <a:r>
              <a:rPr lang="en-US" dirty="0" smtClean="0"/>
              <a:t>[root@station1 /]# X</a:t>
            </a:r>
          </a:p>
          <a:p>
            <a:r>
              <a:rPr lang="en-US" dirty="0" smtClean="0"/>
              <a:t>		Force switch into graphical mode</a:t>
            </a:r>
          </a:p>
          <a:p>
            <a:endParaRPr lang="en-US" dirty="0" smtClean="0"/>
          </a:p>
          <a:p>
            <a:r>
              <a:rPr lang="en-US" dirty="0" smtClean="0"/>
              <a:t>[root@station1 /]# history</a:t>
            </a:r>
          </a:p>
          <a:p>
            <a:r>
              <a:rPr lang="en-US" dirty="0" smtClean="0"/>
              <a:t>		For show the last 1000 commands, It is stored in 				/root/.</a:t>
            </a:r>
            <a:r>
              <a:rPr lang="en-US" dirty="0" err="1" smtClean="0"/>
              <a:t>bash_history</a:t>
            </a:r>
            <a:endParaRPr lang="en-US" dirty="0" smtClean="0"/>
          </a:p>
          <a:p>
            <a:r>
              <a:rPr lang="en-US" dirty="0" smtClean="0"/>
              <a:t>		</a:t>
            </a:r>
          </a:p>
          <a:p>
            <a:r>
              <a:rPr lang="en-US" dirty="0" smtClean="0"/>
              <a:t>[root@station1 /]# history  -c</a:t>
            </a:r>
          </a:p>
          <a:p>
            <a:r>
              <a:rPr lang="en-US" dirty="0" smtClean="0"/>
              <a:t>		For remove the history commands</a:t>
            </a:r>
          </a:p>
          <a:p>
            <a:endParaRPr lang="en-US" dirty="0" smtClean="0"/>
          </a:p>
          <a:p>
            <a:r>
              <a:rPr lang="en-US" dirty="0" smtClean="0"/>
              <a:t>[root@station1 /]# clear</a:t>
            </a:r>
          </a:p>
          <a:p>
            <a:r>
              <a:rPr lang="en-US" dirty="0" smtClean="0"/>
              <a:t>		For clear the screen</a:t>
            </a:r>
          </a:p>
          <a:p>
            <a:endParaRPr lang="en-US" dirty="0" smtClean="0"/>
          </a:p>
          <a:p>
            <a:endParaRPr lang="en-US" dirty="0" smtClean="0"/>
          </a:p>
          <a:p>
            <a:endParaRPr lang="en-US" dirty="0" smtClean="0"/>
          </a:p>
        </p:txBody>
      </p:sp>
      <p:sp>
        <p:nvSpPr>
          <p:cNvPr id="8" name="Slide Number Placeholder 7"/>
          <p:cNvSpPr>
            <a:spLocks noGrp="1"/>
          </p:cNvSpPr>
          <p:nvPr>
            <p:ph type="sldNum" sz="quarter" idx="12"/>
          </p:nvPr>
        </p:nvSpPr>
        <p:spPr/>
        <p:txBody>
          <a:bodyPr/>
          <a:lstStyle/>
          <a:p>
            <a:fld id="{7278E106-62EC-41F2-90B3-FDFD6CA56EC6}" type="slidenum">
              <a:rPr lang="en-US" smtClean="0"/>
              <a:pPr/>
              <a:t>44</a:t>
            </a:fld>
            <a:endParaRPr lang="en-US" dirty="0"/>
          </a:p>
        </p:txBody>
      </p:sp>
      <p:sp>
        <p:nvSpPr>
          <p:cNvPr id="11" name="Footer Placeholder 10"/>
          <p:cNvSpPr>
            <a:spLocks noGrp="1"/>
          </p:cNvSpPr>
          <p:nvPr>
            <p:ph type="ftr" sz="quarter" idx="11"/>
          </p:nvPr>
        </p:nvSpPr>
        <p:spPr/>
        <p:txBody>
          <a:bodyPr/>
          <a:lstStyle/>
          <a:p>
            <a:r>
              <a:rPr lang="en-US" dirty="0" smtClean="0"/>
              <a:t>SONI COMPUTER CLASSES</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0" name="TextBox 9"/>
          <p:cNvSpPr txBox="1"/>
          <p:nvPr/>
        </p:nvSpPr>
        <p:spPr>
          <a:xfrm rot="-1620000">
            <a:off x="2345776" y="2844596"/>
            <a:ext cx="4648200" cy="1323439"/>
          </a:xfrm>
          <a:prstGeom prst="rect">
            <a:avLst/>
          </a:prstGeom>
          <a:noFill/>
          <a:effectLst>
            <a:outerShdw sx="156000" sy="156000" rotWithShape="0">
              <a:schemeClr val="bg2">
                <a:lumMod val="90000"/>
                <a:alpha val="27000"/>
              </a:schemeClr>
            </a:outerShdw>
          </a:effectLst>
        </p:spPr>
        <p:txBody>
          <a:bodyPr wrap="square" rtlCol="0">
            <a:spAutoFit/>
          </a:bodyPr>
          <a:lstStyle/>
          <a:p>
            <a:r>
              <a:rPr lang="en-US" sz="4000" dirty="0" smtClean="0">
                <a:solidFill>
                  <a:srgbClr val="FDE1BF"/>
                </a:solidFill>
              </a:rPr>
              <a:t> Ravi Kant </a:t>
            </a:r>
            <a:r>
              <a:rPr lang="en-US" sz="4000" dirty="0" err="1" smtClean="0">
                <a:solidFill>
                  <a:srgbClr val="FDE1BF"/>
                </a:solidFill>
              </a:rPr>
              <a:t>Soni</a:t>
            </a:r>
            <a:r>
              <a:rPr lang="en-US" sz="4000" dirty="0" smtClean="0">
                <a:solidFill>
                  <a:srgbClr val="FDE1BF"/>
                </a:solidFill>
              </a:rPr>
              <a:t> +918269000074</a:t>
            </a:r>
            <a:endParaRPr lang="en-US" sz="4000" dirty="0">
              <a:solidFill>
                <a:srgbClr val="FDE1BF"/>
              </a:solidFill>
            </a:endParaRPr>
          </a:p>
        </p:txBody>
      </p:sp>
      <p:sp>
        <p:nvSpPr>
          <p:cNvPr id="4" name="Freeform 3"/>
          <p:cNvSpPr/>
          <p:nvPr/>
        </p:nvSpPr>
        <p:spPr>
          <a:xfrm>
            <a:off x="0" y="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5" name="Picture 4" descr="images1.jpg"/>
          <p:cNvPicPr>
            <a:picLocks noChangeAspect="1"/>
          </p:cNvPicPr>
          <p:nvPr/>
        </p:nvPicPr>
        <p:blipFill>
          <a:blip r:embed="rId2"/>
          <a:stretch>
            <a:fillRect/>
          </a:stretch>
        </p:blipFill>
        <p:spPr>
          <a:xfrm>
            <a:off x="1" y="-38100"/>
            <a:ext cx="617714" cy="571500"/>
          </a:xfrm>
          <a:prstGeom prst="rect">
            <a:avLst/>
          </a:prstGeom>
        </p:spPr>
      </p:pic>
      <p:sp>
        <p:nvSpPr>
          <p:cNvPr id="6" name="Freeform 5"/>
          <p:cNvSpPr/>
          <p:nvPr/>
        </p:nvSpPr>
        <p:spPr>
          <a:xfrm>
            <a:off x="0" y="632460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TextBox 6"/>
          <p:cNvSpPr txBox="1"/>
          <p:nvPr/>
        </p:nvSpPr>
        <p:spPr>
          <a:xfrm>
            <a:off x="5257800" y="6488668"/>
            <a:ext cx="4343400" cy="369332"/>
          </a:xfrm>
          <a:custGeom>
            <a:avLst/>
            <a:gdLst>
              <a:gd name="connsiteX0" fmla="*/ 0 w 4343400"/>
              <a:gd name="connsiteY0" fmla="*/ 0 h 369332"/>
              <a:gd name="connsiteX1" fmla="*/ 4343400 w 4343400"/>
              <a:gd name="connsiteY1" fmla="*/ 0 h 369332"/>
              <a:gd name="connsiteX2" fmla="*/ 4343400 w 4343400"/>
              <a:gd name="connsiteY2" fmla="*/ 369332 h 369332"/>
              <a:gd name="connsiteX3" fmla="*/ 0 w 4343400"/>
              <a:gd name="connsiteY3" fmla="*/ 369332 h 369332"/>
              <a:gd name="connsiteX4" fmla="*/ 0 w 4343400"/>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369332">
                <a:moveTo>
                  <a:pt x="0" y="0"/>
                </a:moveTo>
                <a:lnTo>
                  <a:pt x="4343400" y="0"/>
                </a:lnTo>
                <a:lnTo>
                  <a:pt x="4343400" y="369332"/>
                </a:lnTo>
                <a:lnTo>
                  <a:pt x="0" y="369332"/>
                </a:lnTo>
                <a:lnTo>
                  <a:pt x="0" y="0"/>
                </a:lnTo>
                <a:close/>
              </a:path>
            </a:pathLst>
          </a:custGeom>
          <a:noFill/>
        </p:spPr>
        <p:txBody>
          <a:bodyPr wrap="square" rtlCol="0">
            <a:spAutoFit/>
          </a:bodyPr>
          <a:lstStyle/>
          <a:p>
            <a:r>
              <a:rPr lang="en-US" dirty="0" smtClean="0"/>
              <a:t> Ravi Kant </a:t>
            </a:r>
            <a:r>
              <a:rPr lang="en-US" dirty="0" err="1" smtClean="0"/>
              <a:t>Soni</a:t>
            </a:r>
            <a:r>
              <a:rPr lang="en-US" dirty="0" smtClean="0"/>
              <a:t> +918269000074</a:t>
            </a:r>
            <a:endParaRPr lang="en-US" dirty="0"/>
          </a:p>
        </p:txBody>
      </p:sp>
      <p:sp>
        <p:nvSpPr>
          <p:cNvPr id="9" name="TextBox 8"/>
          <p:cNvSpPr txBox="1"/>
          <p:nvPr/>
        </p:nvSpPr>
        <p:spPr>
          <a:xfrm>
            <a:off x="533400" y="685800"/>
            <a:ext cx="8153400" cy="6186309"/>
          </a:xfrm>
          <a:prstGeom prst="rect">
            <a:avLst/>
          </a:prstGeom>
          <a:noFill/>
        </p:spPr>
        <p:txBody>
          <a:bodyPr wrap="square" rtlCol="0">
            <a:spAutoFit/>
          </a:bodyPr>
          <a:lstStyle/>
          <a:p>
            <a:r>
              <a:rPr lang="en-US" dirty="0" smtClean="0"/>
              <a:t>[root@station1 /]# exit</a:t>
            </a:r>
          </a:p>
          <a:p>
            <a:r>
              <a:rPr lang="en-US" dirty="0" smtClean="0"/>
              <a:t>		For logout via current user</a:t>
            </a:r>
          </a:p>
          <a:p>
            <a:r>
              <a:rPr lang="en-US" dirty="0" smtClean="0"/>
              <a:t>			( or )</a:t>
            </a:r>
          </a:p>
          <a:p>
            <a:r>
              <a:rPr lang="en-US" dirty="0" smtClean="0"/>
              <a:t>[root@station1 /]# logout </a:t>
            </a:r>
          </a:p>
          <a:p>
            <a:r>
              <a:rPr lang="en-US" dirty="0" smtClean="0"/>
              <a:t>		For logout via current user</a:t>
            </a:r>
          </a:p>
          <a:p>
            <a:r>
              <a:rPr lang="en-US" dirty="0" smtClean="0"/>
              <a:t>			(or)</a:t>
            </a:r>
          </a:p>
          <a:p>
            <a:r>
              <a:rPr lang="en-US" dirty="0" smtClean="0"/>
              <a:t>[root@station1 /]#	ctrl + d   	</a:t>
            </a:r>
          </a:p>
          <a:p>
            <a:r>
              <a:rPr lang="en-US" dirty="0" smtClean="0"/>
              <a:t>		Shortcut for logout via current user</a:t>
            </a:r>
          </a:p>
          <a:p>
            <a:endParaRPr lang="en-US" dirty="0" smtClean="0"/>
          </a:p>
          <a:p>
            <a:r>
              <a:rPr lang="en-US" dirty="0" smtClean="0"/>
              <a:t>[root@station1 /]#  ctrl + alt + del </a:t>
            </a:r>
          </a:p>
          <a:p>
            <a:r>
              <a:rPr lang="en-US" dirty="0" smtClean="0"/>
              <a:t>		Shortcut for reboot your system</a:t>
            </a:r>
          </a:p>
          <a:p>
            <a:endParaRPr lang="en-US" dirty="0" smtClean="0"/>
          </a:p>
          <a:p>
            <a:r>
              <a:rPr lang="en-US" dirty="0" smtClean="0"/>
              <a:t>[root@station1 /]# echo  “message” </a:t>
            </a:r>
          </a:p>
          <a:p>
            <a:r>
              <a:rPr lang="en-US" dirty="0" smtClean="0"/>
              <a:t>		For print the message on current terminal</a:t>
            </a:r>
          </a:p>
          <a:p>
            <a:endParaRPr lang="en-US" dirty="0" smtClean="0"/>
          </a:p>
          <a:p>
            <a:r>
              <a:rPr lang="en-US" dirty="0" smtClean="0"/>
              <a:t>[root@station1 /]# echo  “message”  &gt;  filename</a:t>
            </a:r>
          </a:p>
          <a:p>
            <a:r>
              <a:rPr lang="en-US" dirty="0" smtClean="0"/>
              <a:t>		For redirect the out in a file</a:t>
            </a:r>
          </a:p>
          <a:p>
            <a:endParaRPr lang="en-US" dirty="0" smtClean="0"/>
          </a:p>
          <a:p>
            <a:r>
              <a:rPr lang="en-US" dirty="0" smtClean="0"/>
              <a:t>[root@station1 /]# echo  “message”  &gt;&gt;  filename</a:t>
            </a:r>
          </a:p>
          <a:p>
            <a:r>
              <a:rPr lang="en-US" dirty="0" smtClean="0"/>
              <a:t>		For append the out in a file</a:t>
            </a:r>
          </a:p>
          <a:p>
            <a:r>
              <a:rPr lang="en-US" dirty="0" smtClean="0"/>
              <a:t> </a:t>
            </a:r>
          </a:p>
          <a:p>
            <a:endParaRPr lang="en-US" dirty="0" smtClean="0"/>
          </a:p>
        </p:txBody>
      </p:sp>
      <p:sp>
        <p:nvSpPr>
          <p:cNvPr id="8" name="Slide Number Placeholder 7"/>
          <p:cNvSpPr>
            <a:spLocks noGrp="1"/>
          </p:cNvSpPr>
          <p:nvPr>
            <p:ph type="sldNum" sz="quarter" idx="12"/>
          </p:nvPr>
        </p:nvSpPr>
        <p:spPr/>
        <p:txBody>
          <a:bodyPr/>
          <a:lstStyle/>
          <a:p>
            <a:fld id="{7278E106-62EC-41F2-90B3-FDFD6CA56EC6}" type="slidenum">
              <a:rPr lang="en-US" smtClean="0"/>
              <a:pPr/>
              <a:t>45</a:t>
            </a:fld>
            <a:endParaRPr lang="en-US" dirty="0"/>
          </a:p>
        </p:txBody>
      </p:sp>
      <p:sp>
        <p:nvSpPr>
          <p:cNvPr id="11" name="Footer Placeholder 10"/>
          <p:cNvSpPr>
            <a:spLocks noGrp="1"/>
          </p:cNvSpPr>
          <p:nvPr>
            <p:ph type="ftr" sz="quarter" idx="11"/>
          </p:nvPr>
        </p:nvSpPr>
        <p:spPr/>
        <p:txBody>
          <a:bodyPr/>
          <a:lstStyle/>
          <a:p>
            <a:r>
              <a:rPr lang="en-US" dirty="0" smtClean="0"/>
              <a:t>SONI COMPUTER CLASSES</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0" name="TextBox 9"/>
          <p:cNvSpPr txBox="1"/>
          <p:nvPr/>
        </p:nvSpPr>
        <p:spPr>
          <a:xfrm rot="-1620000">
            <a:off x="2345776" y="2844596"/>
            <a:ext cx="4648200" cy="1323439"/>
          </a:xfrm>
          <a:prstGeom prst="rect">
            <a:avLst/>
          </a:prstGeom>
          <a:noFill/>
          <a:effectLst>
            <a:outerShdw sx="156000" sy="156000" rotWithShape="0">
              <a:schemeClr val="bg2">
                <a:lumMod val="90000"/>
                <a:alpha val="27000"/>
              </a:schemeClr>
            </a:outerShdw>
          </a:effectLst>
        </p:spPr>
        <p:txBody>
          <a:bodyPr wrap="square" rtlCol="0">
            <a:spAutoFit/>
          </a:bodyPr>
          <a:lstStyle/>
          <a:p>
            <a:r>
              <a:rPr lang="en-US" sz="4000" dirty="0" smtClean="0">
                <a:solidFill>
                  <a:srgbClr val="FDE1BF"/>
                </a:solidFill>
              </a:rPr>
              <a:t> Ravi Kant </a:t>
            </a:r>
            <a:r>
              <a:rPr lang="en-US" sz="4000" dirty="0" err="1" smtClean="0">
                <a:solidFill>
                  <a:srgbClr val="FDE1BF"/>
                </a:solidFill>
              </a:rPr>
              <a:t>Soni</a:t>
            </a:r>
            <a:r>
              <a:rPr lang="en-US" sz="4000" dirty="0" smtClean="0">
                <a:solidFill>
                  <a:srgbClr val="FDE1BF"/>
                </a:solidFill>
              </a:rPr>
              <a:t> +918269000074</a:t>
            </a:r>
            <a:endParaRPr lang="en-US" sz="4000" dirty="0">
              <a:solidFill>
                <a:srgbClr val="FDE1BF"/>
              </a:solidFill>
            </a:endParaRPr>
          </a:p>
        </p:txBody>
      </p:sp>
      <p:sp>
        <p:nvSpPr>
          <p:cNvPr id="4" name="Freeform 3"/>
          <p:cNvSpPr/>
          <p:nvPr/>
        </p:nvSpPr>
        <p:spPr>
          <a:xfrm>
            <a:off x="0" y="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5" name="Picture 4" descr="images1.jpg"/>
          <p:cNvPicPr>
            <a:picLocks noChangeAspect="1"/>
          </p:cNvPicPr>
          <p:nvPr/>
        </p:nvPicPr>
        <p:blipFill>
          <a:blip r:embed="rId2"/>
          <a:stretch>
            <a:fillRect/>
          </a:stretch>
        </p:blipFill>
        <p:spPr>
          <a:xfrm>
            <a:off x="1" y="-38100"/>
            <a:ext cx="617714" cy="571500"/>
          </a:xfrm>
          <a:prstGeom prst="rect">
            <a:avLst/>
          </a:prstGeom>
        </p:spPr>
      </p:pic>
      <p:sp>
        <p:nvSpPr>
          <p:cNvPr id="6" name="Freeform 5"/>
          <p:cNvSpPr/>
          <p:nvPr/>
        </p:nvSpPr>
        <p:spPr>
          <a:xfrm>
            <a:off x="0" y="632460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TextBox 6"/>
          <p:cNvSpPr txBox="1"/>
          <p:nvPr/>
        </p:nvSpPr>
        <p:spPr>
          <a:xfrm>
            <a:off x="5257800" y="6488668"/>
            <a:ext cx="4343400" cy="369332"/>
          </a:xfrm>
          <a:custGeom>
            <a:avLst/>
            <a:gdLst>
              <a:gd name="connsiteX0" fmla="*/ 0 w 4343400"/>
              <a:gd name="connsiteY0" fmla="*/ 0 h 369332"/>
              <a:gd name="connsiteX1" fmla="*/ 4343400 w 4343400"/>
              <a:gd name="connsiteY1" fmla="*/ 0 h 369332"/>
              <a:gd name="connsiteX2" fmla="*/ 4343400 w 4343400"/>
              <a:gd name="connsiteY2" fmla="*/ 369332 h 369332"/>
              <a:gd name="connsiteX3" fmla="*/ 0 w 4343400"/>
              <a:gd name="connsiteY3" fmla="*/ 369332 h 369332"/>
              <a:gd name="connsiteX4" fmla="*/ 0 w 4343400"/>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369332">
                <a:moveTo>
                  <a:pt x="0" y="0"/>
                </a:moveTo>
                <a:lnTo>
                  <a:pt x="4343400" y="0"/>
                </a:lnTo>
                <a:lnTo>
                  <a:pt x="4343400" y="369332"/>
                </a:lnTo>
                <a:lnTo>
                  <a:pt x="0" y="369332"/>
                </a:lnTo>
                <a:lnTo>
                  <a:pt x="0" y="0"/>
                </a:lnTo>
                <a:close/>
              </a:path>
            </a:pathLst>
          </a:custGeom>
          <a:noFill/>
        </p:spPr>
        <p:txBody>
          <a:bodyPr wrap="square" rtlCol="0">
            <a:spAutoFit/>
          </a:bodyPr>
          <a:lstStyle/>
          <a:p>
            <a:r>
              <a:rPr lang="en-US" dirty="0" smtClean="0"/>
              <a:t> Ravi Kant </a:t>
            </a:r>
            <a:r>
              <a:rPr lang="en-US" dirty="0" err="1" smtClean="0"/>
              <a:t>Soni</a:t>
            </a:r>
            <a:r>
              <a:rPr lang="en-US" dirty="0" smtClean="0"/>
              <a:t> +918269000074</a:t>
            </a:r>
            <a:endParaRPr lang="en-US" dirty="0"/>
          </a:p>
        </p:txBody>
      </p:sp>
      <p:sp>
        <p:nvSpPr>
          <p:cNvPr id="9" name="TextBox 8"/>
          <p:cNvSpPr txBox="1"/>
          <p:nvPr/>
        </p:nvSpPr>
        <p:spPr>
          <a:xfrm>
            <a:off x="533400" y="685800"/>
            <a:ext cx="8153400" cy="4801314"/>
          </a:xfrm>
          <a:prstGeom prst="rect">
            <a:avLst/>
          </a:prstGeom>
          <a:noFill/>
        </p:spPr>
        <p:txBody>
          <a:bodyPr wrap="square" rtlCol="0">
            <a:spAutoFit/>
          </a:bodyPr>
          <a:lstStyle/>
          <a:p>
            <a:r>
              <a:rPr lang="en-US" dirty="0" smtClean="0"/>
              <a:t>[root@station1 /]# wall  “message” 	</a:t>
            </a:r>
          </a:p>
          <a:p>
            <a:r>
              <a:rPr lang="en-US" dirty="0" smtClean="0"/>
              <a:t>		For print the message at all terminal where is user login</a:t>
            </a:r>
          </a:p>
          <a:p>
            <a:endParaRPr lang="en-US" dirty="0" smtClean="0"/>
          </a:p>
          <a:p>
            <a:r>
              <a:rPr lang="en-US" dirty="0" smtClean="0"/>
              <a:t>[root@station1 /]# alias  c=clear</a:t>
            </a:r>
          </a:p>
          <a:p>
            <a:r>
              <a:rPr lang="en-US" dirty="0" smtClean="0"/>
              <a:t>		For set alias of clear command</a:t>
            </a:r>
          </a:p>
          <a:p>
            <a:r>
              <a:rPr lang="en-US" dirty="0" smtClean="0"/>
              <a:t>		</a:t>
            </a:r>
          </a:p>
          <a:p>
            <a:r>
              <a:rPr lang="en-US" dirty="0" smtClean="0"/>
              <a:t>[root@station1 /]# alias</a:t>
            </a:r>
          </a:p>
          <a:p>
            <a:r>
              <a:rPr lang="en-US" dirty="0" smtClean="0"/>
              <a:t>		For view to all available alias</a:t>
            </a:r>
          </a:p>
          <a:p>
            <a:endParaRPr lang="en-US" dirty="0" smtClean="0"/>
          </a:p>
          <a:p>
            <a:r>
              <a:rPr lang="en-US" dirty="0" smtClean="0"/>
              <a:t>[root@station1 /]# </a:t>
            </a:r>
            <a:r>
              <a:rPr lang="en-US" dirty="0" err="1" smtClean="0"/>
              <a:t>unalias</a:t>
            </a:r>
            <a:r>
              <a:rPr lang="en-US" dirty="0" smtClean="0"/>
              <a:t>  c</a:t>
            </a:r>
          </a:p>
          <a:p>
            <a:r>
              <a:rPr lang="en-US" dirty="0" smtClean="0"/>
              <a:t>		For remove alias which is started from c</a:t>
            </a:r>
          </a:p>
          <a:p>
            <a:endParaRPr lang="en-US" dirty="0" smtClean="0"/>
          </a:p>
          <a:p>
            <a:r>
              <a:rPr lang="en-US" dirty="0" smtClean="0"/>
              <a:t>[root@station1 /]#</a:t>
            </a:r>
          </a:p>
          <a:p>
            <a:endParaRPr lang="en-US" dirty="0" smtClean="0"/>
          </a:p>
          <a:p>
            <a:r>
              <a:rPr lang="en-US" dirty="0" smtClean="0"/>
              <a:t>[root@station1 /]#</a:t>
            </a:r>
          </a:p>
          <a:p>
            <a:endParaRPr lang="en-US" dirty="0" smtClean="0"/>
          </a:p>
          <a:p>
            <a:r>
              <a:rPr lang="en-US" dirty="0" smtClean="0"/>
              <a:t>[root@station1 /]#</a:t>
            </a:r>
          </a:p>
        </p:txBody>
      </p:sp>
      <p:sp>
        <p:nvSpPr>
          <p:cNvPr id="8" name="Slide Number Placeholder 7"/>
          <p:cNvSpPr>
            <a:spLocks noGrp="1"/>
          </p:cNvSpPr>
          <p:nvPr>
            <p:ph type="sldNum" sz="quarter" idx="12"/>
          </p:nvPr>
        </p:nvSpPr>
        <p:spPr/>
        <p:txBody>
          <a:bodyPr/>
          <a:lstStyle/>
          <a:p>
            <a:fld id="{7278E106-62EC-41F2-90B3-FDFD6CA56EC6}" type="slidenum">
              <a:rPr lang="en-US" smtClean="0"/>
              <a:pPr/>
              <a:t>46</a:t>
            </a:fld>
            <a:endParaRPr lang="en-US" dirty="0"/>
          </a:p>
        </p:txBody>
      </p:sp>
      <p:sp>
        <p:nvSpPr>
          <p:cNvPr id="11" name="TextBox 10"/>
          <p:cNvSpPr txBox="1"/>
          <p:nvPr/>
        </p:nvSpPr>
        <p:spPr>
          <a:xfrm>
            <a:off x="8610600" y="6019800"/>
            <a:ext cx="838200" cy="307777"/>
          </a:xfrm>
          <a:prstGeom prst="rect">
            <a:avLst/>
          </a:prstGeom>
          <a:noFill/>
        </p:spPr>
        <p:txBody>
          <a:bodyPr wrap="square" rtlCol="0">
            <a:spAutoFit/>
          </a:bodyPr>
          <a:lstStyle/>
          <a:p>
            <a:r>
              <a:rPr lang="en-US" sz="1400" b="1" dirty="0" smtClean="0"/>
              <a:t>END</a:t>
            </a:r>
            <a:endParaRPr lang="en-US" sz="1400" b="1" dirty="0"/>
          </a:p>
        </p:txBody>
      </p:sp>
      <p:sp>
        <p:nvSpPr>
          <p:cNvPr id="12" name="Footer Placeholder 11"/>
          <p:cNvSpPr>
            <a:spLocks noGrp="1"/>
          </p:cNvSpPr>
          <p:nvPr>
            <p:ph type="ftr" sz="quarter" idx="11"/>
          </p:nvPr>
        </p:nvSpPr>
        <p:spPr/>
        <p:txBody>
          <a:bodyPr/>
          <a:lstStyle/>
          <a:p>
            <a:r>
              <a:rPr lang="en-US" dirty="0" smtClean="0"/>
              <a:t>SONI COMPUTER CLASSES</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0" name="TextBox 9"/>
          <p:cNvSpPr txBox="1"/>
          <p:nvPr/>
        </p:nvSpPr>
        <p:spPr>
          <a:xfrm rot="-1620000">
            <a:off x="2345776" y="2844596"/>
            <a:ext cx="4648200" cy="1323439"/>
          </a:xfrm>
          <a:prstGeom prst="rect">
            <a:avLst/>
          </a:prstGeom>
          <a:noFill/>
          <a:effectLst>
            <a:outerShdw sx="156000" sy="156000" rotWithShape="0">
              <a:schemeClr val="bg2">
                <a:lumMod val="90000"/>
                <a:alpha val="27000"/>
              </a:schemeClr>
            </a:outerShdw>
          </a:effectLst>
        </p:spPr>
        <p:txBody>
          <a:bodyPr wrap="square" rtlCol="0">
            <a:spAutoFit/>
          </a:bodyPr>
          <a:lstStyle/>
          <a:p>
            <a:r>
              <a:rPr lang="en-US" sz="4000" dirty="0" smtClean="0">
                <a:solidFill>
                  <a:srgbClr val="FDE1BF"/>
                </a:solidFill>
              </a:rPr>
              <a:t> Ravi Kant </a:t>
            </a:r>
            <a:r>
              <a:rPr lang="en-US" sz="4000" dirty="0" err="1" smtClean="0">
                <a:solidFill>
                  <a:srgbClr val="FDE1BF"/>
                </a:solidFill>
              </a:rPr>
              <a:t>Soni</a:t>
            </a:r>
            <a:r>
              <a:rPr lang="en-US" sz="4000" dirty="0" smtClean="0">
                <a:solidFill>
                  <a:srgbClr val="FDE1BF"/>
                </a:solidFill>
              </a:rPr>
              <a:t> +918269000074</a:t>
            </a:r>
            <a:endParaRPr lang="en-US" sz="4000" dirty="0">
              <a:solidFill>
                <a:srgbClr val="FDE1BF"/>
              </a:solidFill>
            </a:endParaRPr>
          </a:p>
        </p:txBody>
      </p:sp>
      <p:sp>
        <p:nvSpPr>
          <p:cNvPr id="4" name="Freeform 3"/>
          <p:cNvSpPr/>
          <p:nvPr/>
        </p:nvSpPr>
        <p:spPr>
          <a:xfrm>
            <a:off x="0" y="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5" name="Picture 4" descr="images1.jpg"/>
          <p:cNvPicPr>
            <a:picLocks noChangeAspect="1"/>
          </p:cNvPicPr>
          <p:nvPr/>
        </p:nvPicPr>
        <p:blipFill>
          <a:blip r:embed="rId2"/>
          <a:stretch>
            <a:fillRect/>
          </a:stretch>
        </p:blipFill>
        <p:spPr>
          <a:xfrm>
            <a:off x="1" y="-38100"/>
            <a:ext cx="617714" cy="571500"/>
          </a:xfrm>
          <a:prstGeom prst="rect">
            <a:avLst/>
          </a:prstGeom>
        </p:spPr>
      </p:pic>
      <p:sp>
        <p:nvSpPr>
          <p:cNvPr id="6" name="Freeform 5"/>
          <p:cNvSpPr/>
          <p:nvPr/>
        </p:nvSpPr>
        <p:spPr>
          <a:xfrm>
            <a:off x="0" y="632460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TextBox 6"/>
          <p:cNvSpPr txBox="1"/>
          <p:nvPr/>
        </p:nvSpPr>
        <p:spPr>
          <a:xfrm>
            <a:off x="5257800" y="6488668"/>
            <a:ext cx="4343400" cy="369332"/>
          </a:xfrm>
          <a:custGeom>
            <a:avLst/>
            <a:gdLst>
              <a:gd name="connsiteX0" fmla="*/ 0 w 4343400"/>
              <a:gd name="connsiteY0" fmla="*/ 0 h 369332"/>
              <a:gd name="connsiteX1" fmla="*/ 4343400 w 4343400"/>
              <a:gd name="connsiteY1" fmla="*/ 0 h 369332"/>
              <a:gd name="connsiteX2" fmla="*/ 4343400 w 4343400"/>
              <a:gd name="connsiteY2" fmla="*/ 369332 h 369332"/>
              <a:gd name="connsiteX3" fmla="*/ 0 w 4343400"/>
              <a:gd name="connsiteY3" fmla="*/ 369332 h 369332"/>
              <a:gd name="connsiteX4" fmla="*/ 0 w 4343400"/>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369332">
                <a:moveTo>
                  <a:pt x="0" y="0"/>
                </a:moveTo>
                <a:lnTo>
                  <a:pt x="4343400" y="0"/>
                </a:lnTo>
                <a:lnTo>
                  <a:pt x="4343400" y="369332"/>
                </a:lnTo>
                <a:lnTo>
                  <a:pt x="0" y="369332"/>
                </a:lnTo>
                <a:lnTo>
                  <a:pt x="0" y="0"/>
                </a:lnTo>
                <a:close/>
              </a:path>
            </a:pathLst>
          </a:custGeom>
          <a:noFill/>
        </p:spPr>
        <p:txBody>
          <a:bodyPr wrap="square" rtlCol="0">
            <a:spAutoFit/>
          </a:bodyPr>
          <a:lstStyle/>
          <a:p>
            <a:r>
              <a:rPr lang="en-US" dirty="0" smtClean="0"/>
              <a:t> Ravi Kant </a:t>
            </a:r>
            <a:r>
              <a:rPr lang="en-US" dirty="0" err="1" smtClean="0"/>
              <a:t>Soni</a:t>
            </a:r>
            <a:r>
              <a:rPr lang="en-US" dirty="0" smtClean="0"/>
              <a:t> +918269000074</a:t>
            </a:r>
            <a:endParaRPr lang="en-US" dirty="0"/>
          </a:p>
        </p:txBody>
      </p:sp>
      <p:sp>
        <p:nvSpPr>
          <p:cNvPr id="9" name="TextBox 8"/>
          <p:cNvSpPr txBox="1"/>
          <p:nvPr/>
        </p:nvSpPr>
        <p:spPr>
          <a:xfrm>
            <a:off x="533400" y="685800"/>
            <a:ext cx="8153400" cy="5663089"/>
          </a:xfrm>
          <a:prstGeom prst="rect">
            <a:avLst/>
          </a:prstGeom>
          <a:noFill/>
        </p:spPr>
        <p:txBody>
          <a:bodyPr wrap="square" rtlCol="0">
            <a:spAutoFit/>
          </a:bodyPr>
          <a:lstStyle/>
          <a:p>
            <a:pPr algn="ctr"/>
            <a:r>
              <a:rPr lang="en-US" sz="2000" b="1" dirty="0" smtClean="0"/>
              <a:t>VI EDITOR</a:t>
            </a:r>
          </a:p>
          <a:p>
            <a:pPr algn="ctr"/>
            <a:r>
              <a:rPr lang="en-US" b="1" dirty="0" smtClean="0"/>
              <a:t>( VI   IMPROVED )</a:t>
            </a:r>
          </a:p>
          <a:p>
            <a:endParaRPr lang="en-US" dirty="0" smtClean="0"/>
          </a:p>
          <a:p>
            <a:r>
              <a:rPr lang="en-US" dirty="0" smtClean="0"/>
              <a:t>[root@station1 /]# vi  filename</a:t>
            </a:r>
          </a:p>
          <a:p>
            <a:r>
              <a:rPr lang="en-US" dirty="0" smtClean="0"/>
              <a:t>		For create a new file or open to existing file</a:t>
            </a:r>
          </a:p>
          <a:p>
            <a:endParaRPr lang="en-US" dirty="0" smtClean="0"/>
          </a:p>
          <a:p>
            <a:r>
              <a:rPr lang="en-US" dirty="0" smtClean="0"/>
              <a:t>insert		for switch into insert mode</a:t>
            </a:r>
          </a:p>
          <a:p>
            <a:r>
              <a:rPr lang="en-US" dirty="0" smtClean="0"/>
              <a:t>	(or)</a:t>
            </a:r>
          </a:p>
          <a:p>
            <a:r>
              <a:rPr lang="en-US" dirty="0" err="1" smtClean="0"/>
              <a:t>i</a:t>
            </a:r>
            <a:r>
              <a:rPr lang="en-US" dirty="0" smtClean="0"/>
              <a:t>		for switch into insert mode</a:t>
            </a:r>
          </a:p>
          <a:p>
            <a:endParaRPr lang="en-US" dirty="0" smtClean="0"/>
          </a:p>
          <a:p>
            <a:r>
              <a:rPr lang="en-US" dirty="0" smtClean="0"/>
              <a:t>insert (2 time)	for switch into replace mode</a:t>
            </a:r>
          </a:p>
          <a:p>
            <a:endParaRPr lang="en-US" dirty="0" smtClean="0"/>
          </a:p>
          <a:p>
            <a:r>
              <a:rPr lang="en-US" dirty="0" smtClean="0"/>
              <a:t>esc 1 yy		for copy a single line (1 is the no. of line)</a:t>
            </a:r>
          </a:p>
          <a:p>
            <a:endParaRPr lang="en-US" dirty="0" smtClean="0"/>
          </a:p>
          <a:p>
            <a:r>
              <a:rPr lang="en-US" dirty="0" smtClean="0"/>
              <a:t>esc p		for paste</a:t>
            </a:r>
          </a:p>
          <a:p>
            <a:endParaRPr lang="en-US" dirty="0" smtClean="0"/>
          </a:p>
          <a:p>
            <a:r>
              <a:rPr lang="en-US" dirty="0" smtClean="0"/>
              <a:t>esc 1 cc		for cut a single line (1 is the no. of line)</a:t>
            </a:r>
          </a:p>
          <a:p>
            <a:endParaRPr lang="en-US" dirty="0" smtClean="0"/>
          </a:p>
          <a:p>
            <a:r>
              <a:rPr lang="en-US" dirty="0" smtClean="0"/>
              <a:t>esc 1 </a:t>
            </a:r>
            <a:r>
              <a:rPr lang="en-US" dirty="0" err="1" smtClean="0"/>
              <a:t>dd</a:t>
            </a:r>
            <a:r>
              <a:rPr lang="en-US" dirty="0" smtClean="0"/>
              <a:t>		for delete a single line (1 is the no. of line)</a:t>
            </a:r>
          </a:p>
          <a:p>
            <a:endParaRPr lang="en-US" dirty="0" smtClean="0"/>
          </a:p>
        </p:txBody>
      </p:sp>
      <p:sp>
        <p:nvSpPr>
          <p:cNvPr id="8" name="Slide Number Placeholder 7"/>
          <p:cNvSpPr>
            <a:spLocks noGrp="1"/>
          </p:cNvSpPr>
          <p:nvPr>
            <p:ph type="sldNum" sz="quarter" idx="12"/>
          </p:nvPr>
        </p:nvSpPr>
        <p:spPr/>
        <p:txBody>
          <a:bodyPr/>
          <a:lstStyle/>
          <a:p>
            <a:fld id="{7278E106-62EC-41F2-90B3-FDFD6CA56EC6}" type="slidenum">
              <a:rPr lang="en-US" smtClean="0"/>
              <a:pPr/>
              <a:t>47</a:t>
            </a:fld>
            <a:endParaRPr lang="en-US" dirty="0"/>
          </a:p>
        </p:txBody>
      </p:sp>
      <p:sp>
        <p:nvSpPr>
          <p:cNvPr id="11" name="Footer Placeholder 10"/>
          <p:cNvSpPr>
            <a:spLocks noGrp="1"/>
          </p:cNvSpPr>
          <p:nvPr>
            <p:ph type="ftr" sz="quarter" idx="11"/>
          </p:nvPr>
        </p:nvSpPr>
        <p:spPr/>
        <p:txBody>
          <a:bodyPr/>
          <a:lstStyle/>
          <a:p>
            <a:r>
              <a:rPr lang="en-US" dirty="0" smtClean="0"/>
              <a:t>SONI COMPUTER CLASSES</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0" name="TextBox 9"/>
          <p:cNvSpPr txBox="1"/>
          <p:nvPr/>
        </p:nvSpPr>
        <p:spPr>
          <a:xfrm rot="-1620000">
            <a:off x="2345776" y="2844596"/>
            <a:ext cx="4648200" cy="1323439"/>
          </a:xfrm>
          <a:prstGeom prst="rect">
            <a:avLst/>
          </a:prstGeom>
          <a:noFill/>
          <a:effectLst>
            <a:outerShdw sx="156000" sy="156000" rotWithShape="0">
              <a:schemeClr val="bg2">
                <a:lumMod val="90000"/>
                <a:alpha val="27000"/>
              </a:schemeClr>
            </a:outerShdw>
          </a:effectLst>
        </p:spPr>
        <p:txBody>
          <a:bodyPr wrap="square" rtlCol="0">
            <a:spAutoFit/>
          </a:bodyPr>
          <a:lstStyle/>
          <a:p>
            <a:r>
              <a:rPr lang="en-US" sz="4000" dirty="0" smtClean="0">
                <a:solidFill>
                  <a:srgbClr val="FDE1BF"/>
                </a:solidFill>
              </a:rPr>
              <a:t> Ravi Kant </a:t>
            </a:r>
            <a:r>
              <a:rPr lang="en-US" sz="4000" dirty="0" err="1" smtClean="0">
                <a:solidFill>
                  <a:srgbClr val="FDE1BF"/>
                </a:solidFill>
              </a:rPr>
              <a:t>Soni</a:t>
            </a:r>
            <a:r>
              <a:rPr lang="en-US" sz="4000" dirty="0" smtClean="0">
                <a:solidFill>
                  <a:srgbClr val="FDE1BF"/>
                </a:solidFill>
              </a:rPr>
              <a:t> +918269000074</a:t>
            </a:r>
            <a:endParaRPr lang="en-US" sz="4000" dirty="0">
              <a:solidFill>
                <a:srgbClr val="FDE1BF"/>
              </a:solidFill>
            </a:endParaRPr>
          </a:p>
        </p:txBody>
      </p:sp>
      <p:sp>
        <p:nvSpPr>
          <p:cNvPr id="4" name="Freeform 3"/>
          <p:cNvSpPr/>
          <p:nvPr/>
        </p:nvSpPr>
        <p:spPr>
          <a:xfrm>
            <a:off x="0" y="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5" name="Picture 4" descr="images1.jpg"/>
          <p:cNvPicPr>
            <a:picLocks noChangeAspect="1"/>
          </p:cNvPicPr>
          <p:nvPr/>
        </p:nvPicPr>
        <p:blipFill>
          <a:blip r:embed="rId2"/>
          <a:stretch>
            <a:fillRect/>
          </a:stretch>
        </p:blipFill>
        <p:spPr>
          <a:xfrm>
            <a:off x="1" y="-38100"/>
            <a:ext cx="617714" cy="571500"/>
          </a:xfrm>
          <a:prstGeom prst="rect">
            <a:avLst/>
          </a:prstGeom>
        </p:spPr>
      </p:pic>
      <p:sp>
        <p:nvSpPr>
          <p:cNvPr id="6" name="Freeform 5"/>
          <p:cNvSpPr/>
          <p:nvPr/>
        </p:nvSpPr>
        <p:spPr>
          <a:xfrm>
            <a:off x="0" y="632460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TextBox 6"/>
          <p:cNvSpPr txBox="1"/>
          <p:nvPr/>
        </p:nvSpPr>
        <p:spPr>
          <a:xfrm>
            <a:off x="5257800" y="6488668"/>
            <a:ext cx="4343400" cy="369332"/>
          </a:xfrm>
          <a:custGeom>
            <a:avLst/>
            <a:gdLst>
              <a:gd name="connsiteX0" fmla="*/ 0 w 4343400"/>
              <a:gd name="connsiteY0" fmla="*/ 0 h 369332"/>
              <a:gd name="connsiteX1" fmla="*/ 4343400 w 4343400"/>
              <a:gd name="connsiteY1" fmla="*/ 0 h 369332"/>
              <a:gd name="connsiteX2" fmla="*/ 4343400 w 4343400"/>
              <a:gd name="connsiteY2" fmla="*/ 369332 h 369332"/>
              <a:gd name="connsiteX3" fmla="*/ 0 w 4343400"/>
              <a:gd name="connsiteY3" fmla="*/ 369332 h 369332"/>
              <a:gd name="connsiteX4" fmla="*/ 0 w 4343400"/>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369332">
                <a:moveTo>
                  <a:pt x="0" y="0"/>
                </a:moveTo>
                <a:lnTo>
                  <a:pt x="4343400" y="0"/>
                </a:lnTo>
                <a:lnTo>
                  <a:pt x="4343400" y="369332"/>
                </a:lnTo>
                <a:lnTo>
                  <a:pt x="0" y="369332"/>
                </a:lnTo>
                <a:lnTo>
                  <a:pt x="0" y="0"/>
                </a:lnTo>
                <a:close/>
              </a:path>
            </a:pathLst>
          </a:custGeom>
          <a:noFill/>
        </p:spPr>
        <p:txBody>
          <a:bodyPr wrap="square" rtlCol="0">
            <a:spAutoFit/>
          </a:bodyPr>
          <a:lstStyle/>
          <a:p>
            <a:r>
              <a:rPr lang="en-US" dirty="0" smtClean="0"/>
              <a:t> Ravi Kant </a:t>
            </a:r>
            <a:r>
              <a:rPr lang="en-US" dirty="0" err="1" smtClean="0"/>
              <a:t>Soni</a:t>
            </a:r>
            <a:r>
              <a:rPr lang="en-US" dirty="0" smtClean="0"/>
              <a:t> +918269000074</a:t>
            </a:r>
            <a:endParaRPr lang="en-US" dirty="0"/>
          </a:p>
        </p:txBody>
      </p:sp>
      <p:sp>
        <p:nvSpPr>
          <p:cNvPr id="9" name="TextBox 8"/>
          <p:cNvSpPr txBox="1"/>
          <p:nvPr/>
        </p:nvSpPr>
        <p:spPr>
          <a:xfrm>
            <a:off x="533400" y="685800"/>
            <a:ext cx="8153400" cy="5663089"/>
          </a:xfrm>
          <a:prstGeom prst="rect">
            <a:avLst/>
          </a:prstGeom>
          <a:noFill/>
        </p:spPr>
        <p:txBody>
          <a:bodyPr wrap="square" rtlCol="0">
            <a:spAutoFit/>
          </a:bodyPr>
          <a:lstStyle/>
          <a:p>
            <a:pPr algn="ctr"/>
            <a:r>
              <a:rPr lang="en-US" sz="2000" b="1" dirty="0" smtClean="0"/>
              <a:t>VI EDITOR</a:t>
            </a:r>
          </a:p>
          <a:p>
            <a:pPr algn="ctr"/>
            <a:r>
              <a:rPr lang="en-US" b="1" dirty="0" smtClean="0"/>
              <a:t>( VI   IMPROVED )</a:t>
            </a:r>
          </a:p>
          <a:p>
            <a:endParaRPr lang="en-US" dirty="0" smtClean="0"/>
          </a:p>
          <a:p>
            <a:r>
              <a:rPr lang="en-US" dirty="0" smtClean="0"/>
              <a:t>esc :set  nu	for set line no. in file</a:t>
            </a:r>
          </a:p>
          <a:p>
            <a:endParaRPr lang="en-US" dirty="0" smtClean="0"/>
          </a:p>
          <a:p>
            <a:r>
              <a:rPr lang="en-US" dirty="0" smtClean="0"/>
              <a:t>esc :set  </a:t>
            </a:r>
            <a:r>
              <a:rPr lang="en-US" dirty="0" err="1" smtClean="0"/>
              <a:t>nonu</a:t>
            </a:r>
            <a:r>
              <a:rPr lang="en-US" dirty="0" smtClean="0"/>
              <a:t>	for remove line no. in file</a:t>
            </a:r>
          </a:p>
          <a:p>
            <a:endParaRPr lang="en-US" dirty="0" smtClean="0"/>
          </a:p>
          <a:p>
            <a:r>
              <a:rPr lang="en-US" dirty="0" smtClean="0"/>
              <a:t>esc :25		for </a:t>
            </a:r>
            <a:r>
              <a:rPr lang="en-US" dirty="0" err="1" smtClean="0"/>
              <a:t>goto</a:t>
            </a:r>
            <a:r>
              <a:rPr lang="en-US" dirty="0" smtClean="0"/>
              <a:t> line no</a:t>
            </a:r>
          </a:p>
          <a:p>
            <a:endParaRPr lang="en-US" dirty="0" smtClean="0"/>
          </a:p>
          <a:p>
            <a:r>
              <a:rPr lang="en-US" dirty="0" smtClean="0"/>
              <a:t>esc u		for undo</a:t>
            </a:r>
          </a:p>
          <a:p>
            <a:endParaRPr lang="en-US" dirty="0" smtClean="0"/>
          </a:p>
          <a:p>
            <a:r>
              <a:rPr lang="en-US" dirty="0" smtClean="0"/>
              <a:t>ctrl r		for redo</a:t>
            </a:r>
          </a:p>
          <a:p>
            <a:endParaRPr lang="en-US" dirty="0" smtClean="0"/>
          </a:p>
          <a:p>
            <a:r>
              <a:rPr lang="en-US" dirty="0" smtClean="0"/>
              <a:t>ctrl g		for view to line no. at right side bottom</a:t>
            </a:r>
          </a:p>
          <a:p>
            <a:endParaRPr lang="en-US" dirty="0" smtClean="0"/>
          </a:p>
          <a:p>
            <a:r>
              <a:rPr lang="en-US" dirty="0" smtClean="0"/>
              <a:t>esc /word	for search any word in a file</a:t>
            </a:r>
          </a:p>
          <a:p>
            <a:endParaRPr lang="en-US" dirty="0" smtClean="0"/>
          </a:p>
          <a:p>
            <a:r>
              <a:rPr lang="en-US" dirty="0" smtClean="0"/>
              <a:t>esc n		for repeat last search ( next search )</a:t>
            </a:r>
          </a:p>
          <a:p>
            <a:endParaRPr lang="en-US" dirty="0" smtClean="0"/>
          </a:p>
          <a:p>
            <a:r>
              <a:rPr lang="en-US" dirty="0" smtClean="0"/>
              <a:t>esc :%s/</a:t>
            </a:r>
            <a:r>
              <a:rPr lang="en-US" dirty="0" err="1" smtClean="0"/>
              <a:t>oldword</a:t>
            </a:r>
            <a:r>
              <a:rPr lang="en-US" dirty="0" smtClean="0"/>
              <a:t>/</a:t>
            </a:r>
            <a:r>
              <a:rPr lang="en-US" dirty="0" err="1" smtClean="0"/>
              <a:t>newword</a:t>
            </a:r>
            <a:r>
              <a:rPr lang="en-US" dirty="0" smtClean="0"/>
              <a:t>		for replace word</a:t>
            </a:r>
          </a:p>
        </p:txBody>
      </p:sp>
      <p:sp>
        <p:nvSpPr>
          <p:cNvPr id="8" name="Slide Number Placeholder 7"/>
          <p:cNvSpPr>
            <a:spLocks noGrp="1"/>
          </p:cNvSpPr>
          <p:nvPr>
            <p:ph type="sldNum" sz="quarter" idx="12"/>
          </p:nvPr>
        </p:nvSpPr>
        <p:spPr/>
        <p:txBody>
          <a:bodyPr/>
          <a:lstStyle/>
          <a:p>
            <a:fld id="{7278E106-62EC-41F2-90B3-FDFD6CA56EC6}" type="slidenum">
              <a:rPr lang="en-US" smtClean="0"/>
              <a:pPr/>
              <a:t>48</a:t>
            </a:fld>
            <a:endParaRPr lang="en-US" dirty="0"/>
          </a:p>
        </p:txBody>
      </p:sp>
      <p:sp>
        <p:nvSpPr>
          <p:cNvPr id="11" name="Footer Placeholder 10"/>
          <p:cNvSpPr>
            <a:spLocks noGrp="1"/>
          </p:cNvSpPr>
          <p:nvPr>
            <p:ph type="ftr" sz="quarter" idx="11"/>
          </p:nvPr>
        </p:nvSpPr>
        <p:spPr/>
        <p:txBody>
          <a:bodyPr/>
          <a:lstStyle/>
          <a:p>
            <a:r>
              <a:rPr lang="en-US" dirty="0" smtClean="0"/>
              <a:t>SONI COMPUTER CLASSES</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0" name="TextBox 9"/>
          <p:cNvSpPr txBox="1"/>
          <p:nvPr/>
        </p:nvSpPr>
        <p:spPr>
          <a:xfrm rot="-1620000">
            <a:off x="2345776" y="2844596"/>
            <a:ext cx="4648200" cy="1323439"/>
          </a:xfrm>
          <a:prstGeom prst="rect">
            <a:avLst/>
          </a:prstGeom>
          <a:noFill/>
          <a:effectLst>
            <a:outerShdw sx="156000" sy="156000" rotWithShape="0">
              <a:schemeClr val="bg2">
                <a:lumMod val="90000"/>
                <a:alpha val="27000"/>
              </a:schemeClr>
            </a:outerShdw>
          </a:effectLst>
        </p:spPr>
        <p:txBody>
          <a:bodyPr wrap="square" rtlCol="0">
            <a:spAutoFit/>
          </a:bodyPr>
          <a:lstStyle/>
          <a:p>
            <a:r>
              <a:rPr lang="en-US" sz="4000" dirty="0" smtClean="0">
                <a:solidFill>
                  <a:srgbClr val="FDE1BF"/>
                </a:solidFill>
              </a:rPr>
              <a:t> Ravi Kant </a:t>
            </a:r>
            <a:r>
              <a:rPr lang="en-US" sz="4000" dirty="0" err="1" smtClean="0">
                <a:solidFill>
                  <a:srgbClr val="FDE1BF"/>
                </a:solidFill>
              </a:rPr>
              <a:t>Soni</a:t>
            </a:r>
            <a:r>
              <a:rPr lang="en-US" sz="4000" dirty="0" smtClean="0">
                <a:solidFill>
                  <a:srgbClr val="FDE1BF"/>
                </a:solidFill>
              </a:rPr>
              <a:t> +918269000074</a:t>
            </a:r>
            <a:endParaRPr lang="en-US" sz="4000" dirty="0">
              <a:solidFill>
                <a:srgbClr val="FDE1BF"/>
              </a:solidFill>
            </a:endParaRPr>
          </a:p>
        </p:txBody>
      </p:sp>
      <p:sp>
        <p:nvSpPr>
          <p:cNvPr id="4" name="Freeform 3"/>
          <p:cNvSpPr/>
          <p:nvPr/>
        </p:nvSpPr>
        <p:spPr>
          <a:xfrm>
            <a:off x="0" y="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5" name="Picture 4" descr="images1.jpg"/>
          <p:cNvPicPr>
            <a:picLocks noChangeAspect="1"/>
          </p:cNvPicPr>
          <p:nvPr/>
        </p:nvPicPr>
        <p:blipFill>
          <a:blip r:embed="rId2"/>
          <a:stretch>
            <a:fillRect/>
          </a:stretch>
        </p:blipFill>
        <p:spPr>
          <a:xfrm>
            <a:off x="1" y="-38100"/>
            <a:ext cx="617714" cy="571500"/>
          </a:xfrm>
          <a:prstGeom prst="rect">
            <a:avLst/>
          </a:prstGeom>
        </p:spPr>
      </p:pic>
      <p:sp>
        <p:nvSpPr>
          <p:cNvPr id="6" name="Freeform 5"/>
          <p:cNvSpPr/>
          <p:nvPr/>
        </p:nvSpPr>
        <p:spPr>
          <a:xfrm>
            <a:off x="0" y="632460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TextBox 6"/>
          <p:cNvSpPr txBox="1"/>
          <p:nvPr/>
        </p:nvSpPr>
        <p:spPr>
          <a:xfrm>
            <a:off x="5257800" y="6488668"/>
            <a:ext cx="4343400" cy="369332"/>
          </a:xfrm>
          <a:custGeom>
            <a:avLst/>
            <a:gdLst>
              <a:gd name="connsiteX0" fmla="*/ 0 w 4343400"/>
              <a:gd name="connsiteY0" fmla="*/ 0 h 369332"/>
              <a:gd name="connsiteX1" fmla="*/ 4343400 w 4343400"/>
              <a:gd name="connsiteY1" fmla="*/ 0 h 369332"/>
              <a:gd name="connsiteX2" fmla="*/ 4343400 w 4343400"/>
              <a:gd name="connsiteY2" fmla="*/ 369332 h 369332"/>
              <a:gd name="connsiteX3" fmla="*/ 0 w 4343400"/>
              <a:gd name="connsiteY3" fmla="*/ 369332 h 369332"/>
              <a:gd name="connsiteX4" fmla="*/ 0 w 4343400"/>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369332">
                <a:moveTo>
                  <a:pt x="0" y="0"/>
                </a:moveTo>
                <a:lnTo>
                  <a:pt x="4343400" y="0"/>
                </a:lnTo>
                <a:lnTo>
                  <a:pt x="4343400" y="369332"/>
                </a:lnTo>
                <a:lnTo>
                  <a:pt x="0" y="369332"/>
                </a:lnTo>
                <a:lnTo>
                  <a:pt x="0" y="0"/>
                </a:lnTo>
                <a:close/>
              </a:path>
            </a:pathLst>
          </a:custGeom>
          <a:noFill/>
        </p:spPr>
        <p:txBody>
          <a:bodyPr wrap="square" rtlCol="0">
            <a:spAutoFit/>
          </a:bodyPr>
          <a:lstStyle/>
          <a:p>
            <a:r>
              <a:rPr lang="en-US" dirty="0" smtClean="0"/>
              <a:t> Ravi Kant </a:t>
            </a:r>
            <a:r>
              <a:rPr lang="en-US" dirty="0" err="1" smtClean="0"/>
              <a:t>Soni</a:t>
            </a:r>
            <a:r>
              <a:rPr lang="en-US" dirty="0" smtClean="0"/>
              <a:t> +918269000074</a:t>
            </a:r>
            <a:endParaRPr lang="en-US" dirty="0"/>
          </a:p>
        </p:txBody>
      </p:sp>
      <p:sp>
        <p:nvSpPr>
          <p:cNvPr id="9" name="TextBox 8"/>
          <p:cNvSpPr txBox="1"/>
          <p:nvPr/>
        </p:nvSpPr>
        <p:spPr>
          <a:xfrm>
            <a:off x="533400" y="609600"/>
            <a:ext cx="8153400" cy="5663089"/>
          </a:xfrm>
          <a:prstGeom prst="rect">
            <a:avLst/>
          </a:prstGeom>
          <a:noFill/>
        </p:spPr>
        <p:txBody>
          <a:bodyPr wrap="square" rtlCol="0">
            <a:spAutoFit/>
          </a:bodyPr>
          <a:lstStyle/>
          <a:p>
            <a:pPr algn="ctr"/>
            <a:r>
              <a:rPr lang="en-US" sz="2000" b="1" dirty="0" smtClean="0"/>
              <a:t>VI EDITOR</a:t>
            </a:r>
          </a:p>
          <a:p>
            <a:pPr algn="ctr"/>
            <a:r>
              <a:rPr lang="en-US" b="1" dirty="0" smtClean="0"/>
              <a:t>( VI   IMPROVED )</a:t>
            </a:r>
          </a:p>
          <a:p>
            <a:endParaRPr lang="en-US" dirty="0" smtClean="0"/>
          </a:p>
          <a:p>
            <a:r>
              <a:rPr lang="en-US" dirty="0" smtClean="0"/>
              <a:t>esc o		for insert a blank line</a:t>
            </a:r>
          </a:p>
          <a:p>
            <a:endParaRPr lang="en-US" dirty="0" smtClean="0"/>
          </a:p>
          <a:p>
            <a:r>
              <a:rPr lang="en-US" dirty="0" smtClean="0"/>
              <a:t>ctrl y		for copy upper line</a:t>
            </a:r>
          </a:p>
          <a:p>
            <a:endParaRPr lang="en-US" dirty="0" smtClean="0"/>
          </a:p>
          <a:p>
            <a:r>
              <a:rPr lang="en-US" dirty="0" smtClean="0"/>
              <a:t>ctrl e		for copy lower line</a:t>
            </a:r>
          </a:p>
          <a:p>
            <a:endParaRPr lang="en-US" dirty="0" smtClean="0"/>
          </a:p>
          <a:p>
            <a:r>
              <a:rPr lang="en-US" dirty="0" smtClean="0"/>
              <a:t>esc :w		for only save</a:t>
            </a:r>
          </a:p>
          <a:p>
            <a:endParaRPr lang="en-US" dirty="0" smtClean="0"/>
          </a:p>
          <a:p>
            <a:r>
              <a:rPr lang="en-US" dirty="0" smtClean="0"/>
              <a:t>esc :w  </a:t>
            </a:r>
            <a:r>
              <a:rPr lang="en-US" dirty="0" err="1" smtClean="0"/>
              <a:t>newname</a:t>
            </a:r>
            <a:r>
              <a:rPr lang="en-US" dirty="0" smtClean="0"/>
              <a:t>	for save as</a:t>
            </a:r>
          </a:p>
          <a:p>
            <a:endParaRPr lang="en-US" dirty="0" smtClean="0"/>
          </a:p>
          <a:p>
            <a:r>
              <a:rPr lang="en-US" dirty="0" smtClean="0"/>
              <a:t>esc :q		for quit when u not modified in file</a:t>
            </a:r>
          </a:p>
          <a:p>
            <a:endParaRPr lang="en-US" dirty="0" smtClean="0"/>
          </a:p>
          <a:p>
            <a:r>
              <a:rPr lang="en-US" dirty="0" smtClean="0"/>
              <a:t>esc :q!		for quit when u don’t want to save any changes ( ! Forcefully )</a:t>
            </a:r>
          </a:p>
          <a:p>
            <a:endParaRPr lang="en-US" dirty="0" smtClean="0"/>
          </a:p>
          <a:p>
            <a:r>
              <a:rPr lang="en-US" dirty="0" smtClean="0"/>
              <a:t>esc :</a:t>
            </a:r>
            <a:r>
              <a:rPr lang="en-US" dirty="0" err="1" smtClean="0"/>
              <a:t>wq</a:t>
            </a:r>
            <a:r>
              <a:rPr lang="en-US" dirty="0" smtClean="0"/>
              <a:t>		for save &amp; exit</a:t>
            </a:r>
          </a:p>
          <a:p>
            <a:endParaRPr lang="en-US" dirty="0" smtClean="0"/>
          </a:p>
          <a:p>
            <a:r>
              <a:rPr lang="en-US" dirty="0" smtClean="0"/>
              <a:t>esc :</a:t>
            </a:r>
            <a:r>
              <a:rPr lang="en-US" dirty="0" err="1" smtClean="0"/>
              <a:t>wq</a:t>
            </a:r>
            <a:r>
              <a:rPr lang="en-US" dirty="0" smtClean="0"/>
              <a:t>!		for save &amp; exit with forcefully option</a:t>
            </a:r>
          </a:p>
        </p:txBody>
      </p:sp>
      <p:sp>
        <p:nvSpPr>
          <p:cNvPr id="8" name="Slide Number Placeholder 7"/>
          <p:cNvSpPr>
            <a:spLocks noGrp="1"/>
          </p:cNvSpPr>
          <p:nvPr>
            <p:ph type="sldNum" sz="quarter" idx="12"/>
          </p:nvPr>
        </p:nvSpPr>
        <p:spPr/>
        <p:txBody>
          <a:bodyPr/>
          <a:lstStyle/>
          <a:p>
            <a:fld id="{7278E106-62EC-41F2-90B3-FDFD6CA56EC6}" type="slidenum">
              <a:rPr lang="en-US" smtClean="0"/>
              <a:pPr/>
              <a:t>49</a:t>
            </a:fld>
            <a:endParaRPr lang="en-US" dirty="0"/>
          </a:p>
        </p:txBody>
      </p:sp>
      <p:sp>
        <p:nvSpPr>
          <p:cNvPr id="11" name="Footer Placeholder 10"/>
          <p:cNvSpPr>
            <a:spLocks noGrp="1"/>
          </p:cNvSpPr>
          <p:nvPr>
            <p:ph type="ftr" sz="quarter" idx="11"/>
          </p:nvPr>
        </p:nvSpPr>
        <p:spPr/>
        <p:txBody>
          <a:bodyPr/>
          <a:lstStyle/>
          <a:p>
            <a:r>
              <a:rPr lang="en-US" dirty="0" smtClean="0"/>
              <a:t>SONI COMPUTER CLASSES</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5334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Rectangle 6"/>
          <p:cNvSpPr/>
          <p:nvPr/>
        </p:nvSpPr>
        <p:spPr>
          <a:xfrm>
            <a:off x="0" y="6324600"/>
            <a:ext cx="9144000" cy="5334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8" name="Picture 7" descr="images1.jpg"/>
          <p:cNvPicPr>
            <a:picLocks noChangeAspect="1"/>
          </p:cNvPicPr>
          <p:nvPr/>
        </p:nvPicPr>
        <p:blipFill>
          <a:blip r:embed="rId2"/>
          <a:stretch>
            <a:fillRect/>
          </a:stretch>
        </p:blipFill>
        <p:spPr>
          <a:xfrm>
            <a:off x="1" y="-38100"/>
            <a:ext cx="617714" cy="571500"/>
          </a:xfrm>
          <a:prstGeom prst="rect">
            <a:avLst/>
          </a:prstGeom>
        </p:spPr>
      </p:pic>
      <p:sp>
        <p:nvSpPr>
          <p:cNvPr id="9" name="TextBox 8"/>
          <p:cNvSpPr txBox="1"/>
          <p:nvPr/>
        </p:nvSpPr>
        <p:spPr>
          <a:xfrm>
            <a:off x="5257800" y="6488668"/>
            <a:ext cx="4343400" cy="369332"/>
          </a:xfrm>
          <a:prstGeom prst="rect">
            <a:avLst/>
          </a:prstGeom>
          <a:noFill/>
        </p:spPr>
        <p:txBody>
          <a:bodyPr wrap="square" rtlCol="0">
            <a:spAutoFit/>
          </a:bodyPr>
          <a:lstStyle/>
          <a:p>
            <a:r>
              <a:rPr lang="en-US" dirty="0" smtClean="0"/>
              <a:t> Ravi Kant </a:t>
            </a:r>
            <a:r>
              <a:rPr lang="en-US" dirty="0" err="1" smtClean="0"/>
              <a:t>Soni</a:t>
            </a:r>
            <a:r>
              <a:rPr lang="en-US" dirty="0" smtClean="0"/>
              <a:t> +918269000074</a:t>
            </a:r>
            <a:endParaRPr lang="en-US" dirty="0"/>
          </a:p>
        </p:txBody>
      </p:sp>
      <p:sp>
        <p:nvSpPr>
          <p:cNvPr id="11" name="Rectangle 10"/>
          <p:cNvSpPr/>
          <p:nvPr/>
        </p:nvSpPr>
        <p:spPr>
          <a:xfrm>
            <a:off x="558386" y="1498937"/>
            <a:ext cx="1651414" cy="369332"/>
          </a:xfrm>
          <a:prstGeom prst="rect">
            <a:avLst/>
          </a:prstGeom>
        </p:spPr>
        <p:txBody>
          <a:bodyPr wrap="none">
            <a:spAutoFit/>
          </a:bodyPr>
          <a:lstStyle/>
          <a:p>
            <a:r>
              <a:rPr lang="en-US" b="1" dirty="0" smtClean="0"/>
              <a:t>Magic Number </a:t>
            </a:r>
            <a:endParaRPr lang="en-US" dirty="0"/>
          </a:p>
        </p:txBody>
      </p:sp>
      <p:sp>
        <p:nvSpPr>
          <p:cNvPr id="12" name="Rectangle 11"/>
          <p:cNvSpPr/>
          <p:nvPr/>
        </p:nvSpPr>
        <p:spPr>
          <a:xfrm>
            <a:off x="533400" y="1944469"/>
            <a:ext cx="7924800" cy="646331"/>
          </a:xfrm>
          <a:prstGeom prst="rect">
            <a:avLst/>
          </a:prstGeom>
        </p:spPr>
        <p:txBody>
          <a:bodyPr wrap="square">
            <a:spAutoFit/>
          </a:bodyPr>
          <a:lstStyle/>
          <a:p>
            <a:r>
              <a:rPr lang="en-US" dirty="0" smtClean="0"/>
              <a:t>Located in the final two bytes of the MBR (511-512), this section must contain the hex value 0xAA55 , which officially classifies this as a valid MBR.</a:t>
            </a:r>
            <a:endParaRPr lang="en-US" dirty="0"/>
          </a:p>
        </p:txBody>
      </p:sp>
      <p:sp>
        <p:nvSpPr>
          <p:cNvPr id="13" name="TextBox 12"/>
          <p:cNvSpPr txBox="1"/>
          <p:nvPr/>
        </p:nvSpPr>
        <p:spPr>
          <a:xfrm>
            <a:off x="0" y="914400"/>
            <a:ext cx="9144000" cy="400110"/>
          </a:xfrm>
          <a:prstGeom prst="rect">
            <a:avLst/>
          </a:prstGeom>
          <a:noFill/>
        </p:spPr>
        <p:txBody>
          <a:bodyPr wrap="square" rtlCol="0">
            <a:spAutoFit/>
          </a:bodyPr>
          <a:lstStyle/>
          <a:p>
            <a:pPr algn="ctr"/>
            <a:r>
              <a:rPr lang="en-US" sz="2000" b="1" dirty="0" smtClean="0"/>
              <a:t>Master Boot Record (MBR)</a:t>
            </a:r>
            <a:endParaRPr lang="en-US" sz="2000" b="1" dirty="0"/>
          </a:p>
        </p:txBody>
      </p:sp>
      <p:sp>
        <p:nvSpPr>
          <p:cNvPr id="14" name="TextBox 13"/>
          <p:cNvSpPr txBox="1"/>
          <p:nvPr/>
        </p:nvSpPr>
        <p:spPr>
          <a:xfrm rot="-1620000">
            <a:off x="2345776" y="2844596"/>
            <a:ext cx="4648200" cy="1323439"/>
          </a:xfrm>
          <a:prstGeom prst="rect">
            <a:avLst/>
          </a:prstGeom>
          <a:noFill/>
          <a:effectLst>
            <a:outerShdw sx="156000" sy="156000" rotWithShape="0">
              <a:schemeClr val="bg2">
                <a:lumMod val="90000"/>
                <a:alpha val="27000"/>
              </a:schemeClr>
            </a:outerShdw>
          </a:effectLst>
        </p:spPr>
        <p:txBody>
          <a:bodyPr wrap="square" rtlCol="0">
            <a:spAutoFit/>
          </a:bodyPr>
          <a:lstStyle/>
          <a:p>
            <a:r>
              <a:rPr lang="en-US" sz="4000" dirty="0" smtClean="0">
                <a:solidFill>
                  <a:srgbClr val="FDE1BF"/>
                </a:solidFill>
              </a:rPr>
              <a:t> Ravi Kant </a:t>
            </a:r>
            <a:r>
              <a:rPr lang="en-US" sz="4000" dirty="0" err="1" smtClean="0">
                <a:solidFill>
                  <a:srgbClr val="FDE1BF"/>
                </a:solidFill>
              </a:rPr>
              <a:t>Soni</a:t>
            </a:r>
            <a:r>
              <a:rPr lang="en-US" sz="4000" dirty="0" smtClean="0">
                <a:solidFill>
                  <a:srgbClr val="FDE1BF"/>
                </a:solidFill>
              </a:rPr>
              <a:t> +918269000074</a:t>
            </a:r>
            <a:endParaRPr lang="en-US" sz="4000" dirty="0">
              <a:solidFill>
                <a:srgbClr val="FDE1BF"/>
              </a:solidFill>
            </a:endParaRPr>
          </a:p>
        </p:txBody>
      </p:sp>
      <p:sp>
        <p:nvSpPr>
          <p:cNvPr id="10" name="Slide Number Placeholder 9"/>
          <p:cNvSpPr>
            <a:spLocks noGrp="1"/>
          </p:cNvSpPr>
          <p:nvPr>
            <p:ph type="sldNum" sz="quarter" idx="12"/>
          </p:nvPr>
        </p:nvSpPr>
        <p:spPr/>
        <p:txBody>
          <a:bodyPr/>
          <a:lstStyle/>
          <a:p>
            <a:fld id="{7278E106-62EC-41F2-90B3-FDFD6CA56EC6}" type="slidenum">
              <a:rPr lang="en-US" smtClean="0"/>
              <a:pPr/>
              <a:t>5</a:t>
            </a:fld>
            <a:endParaRPr lang="en-US" dirty="0"/>
          </a:p>
        </p:txBody>
      </p:sp>
      <p:sp>
        <p:nvSpPr>
          <p:cNvPr id="15" name="Footer Placeholder 14"/>
          <p:cNvSpPr>
            <a:spLocks noGrp="1"/>
          </p:cNvSpPr>
          <p:nvPr>
            <p:ph type="ftr" sz="quarter" idx="11"/>
          </p:nvPr>
        </p:nvSpPr>
        <p:spPr/>
        <p:txBody>
          <a:bodyPr/>
          <a:lstStyle/>
          <a:p>
            <a:r>
              <a:rPr lang="en-US" dirty="0" smtClean="0"/>
              <a:t>SONI COMPUTER CLASSES</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0" name="TextBox 9"/>
          <p:cNvSpPr txBox="1"/>
          <p:nvPr/>
        </p:nvSpPr>
        <p:spPr>
          <a:xfrm rot="-1620000">
            <a:off x="2345776" y="2844596"/>
            <a:ext cx="4648200" cy="1323439"/>
          </a:xfrm>
          <a:prstGeom prst="rect">
            <a:avLst/>
          </a:prstGeom>
          <a:noFill/>
          <a:effectLst>
            <a:outerShdw sx="156000" sy="156000" rotWithShape="0">
              <a:schemeClr val="bg2">
                <a:lumMod val="90000"/>
                <a:alpha val="27000"/>
              </a:schemeClr>
            </a:outerShdw>
          </a:effectLst>
        </p:spPr>
        <p:txBody>
          <a:bodyPr wrap="square" rtlCol="0">
            <a:spAutoFit/>
          </a:bodyPr>
          <a:lstStyle/>
          <a:p>
            <a:r>
              <a:rPr lang="en-US" sz="4000" dirty="0" smtClean="0">
                <a:solidFill>
                  <a:srgbClr val="FDE1BF"/>
                </a:solidFill>
              </a:rPr>
              <a:t> Ravi Kant </a:t>
            </a:r>
            <a:r>
              <a:rPr lang="en-US" sz="4000" dirty="0" err="1" smtClean="0">
                <a:solidFill>
                  <a:srgbClr val="FDE1BF"/>
                </a:solidFill>
              </a:rPr>
              <a:t>Soni</a:t>
            </a:r>
            <a:r>
              <a:rPr lang="en-US" sz="4000" dirty="0" smtClean="0">
                <a:solidFill>
                  <a:srgbClr val="FDE1BF"/>
                </a:solidFill>
              </a:rPr>
              <a:t> +918269000074</a:t>
            </a:r>
            <a:endParaRPr lang="en-US" sz="4000" dirty="0">
              <a:solidFill>
                <a:srgbClr val="FDE1BF"/>
              </a:solidFill>
            </a:endParaRPr>
          </a:p>
        </p:txBody>
      </p:sp>
      <p:sp>
        <p:nvSpPr>
          <p:cNvPr id="4" name="Freeform 3"/>
          <p:cNvSpPr/>
          <p:nvPr/>
        </p:nvSpPr>
        <p:spPr>
          <a:xfrm>
            <a:off x="0" y="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5" name="Picture 4" descr="images1.jpg"/>
          <p:cNvPicPr>
            <a:picLocks noChangeAspect="1"/>
          </p:cNvPicPr>
          <p:nvPr/>
        </p:nvPicPr>
        <p:blipFill>
          <a:blip r:embed="rId2"/>
          <a:stretch>
            <a:fillRect/>
          </a:stretch>
        </p:blipFill>
        <p:spPr>
          <a:xfrm>
            <a:off x="1" y="-38100"/>
            <a:ext cx="617714" cy="571500"/>
          </a:xfrm>
          <a:prstGeom prst="rect">
            <a:avLst/>
          </a:prstGeom>
        </p:spPr>
      </p:pic>
      <p:sp>
        <p:nvSpPr>
          <p:cNvPr id="6" name="Freeform 5"/>
          <p:cNvSpPr/>
          <p:nvPr/>
        </p:nvSpPr>
        <p:spPr>
          <a:xfrm>
            <a:off x="0" y="632460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TextBox 6"/>
          <p:cNvSpPr txBox="1"/>
          <p:nvPr/>
        </p:nvSpPr>
        <p:spPr>
          <a:xfrm>
            <a:off x="5257800" y="6488668"/>
            <a:ext cx="4343400" cy="369332"/>
          </a:xfrm>
          <a:custGeom>
            <a:avLst/>
            <a:gdLst>
              <a:gd name="connsiteX0" fmla="*/ 0 w 4343400"/>
              <a:gd name="connsiteY0" fmla="*/ 0 h 369332"/>
              <a:gd name="connsiteX1" fmla="*/ 4343400 w 4343400"/>
              <a:gd name="connsiteY1" fmla="*/ 0 h 369332"/>
              <a:gd name="connsiteX2" fmla="*/ 4343400 w 4343400"/>
              <a:gd name="connsiteY2" fmla="*/ 369332 h 369332"/>
              <a:gd name="connsiteX3" fmla="*/ 0 w 4343400"/>
              <a:gd name="connsiteY3" fmla="*/ 369332 h 369332"/>
              <a:gd name="connsiteX4" fmla="*/ 0 w 4343400"/>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369332">
                <a:moveTo>
                  <a:pt x="0" y="0"/>
                </a:moveTo>
                <a:lnTo>
                  <a:pt x="4343400" y="0"/>
                </a:lnTo>
                <a:lnTo>
                  <a:pt x="4343400" y="369332"/>
                </a:lnTo>
                <a:lnTo>
                  <a:pt x="0" y="369332"/>
                </a:lnTo>
                <a:lnTo>
                  <a:pt x="0" y="0"/>
                </a:lnTo>
                <a:close/>
              </a:path>
            </a:pathLst>
          </a:custGeom>
          <a:noFill/>
        </p:spPr>
        <p:txBody>
          <a:bodyPr wrap="square" rtlCol="0">
            <a:spAutoFit/>
          </a:bodyPr>
          <a:lstStyle/>
          <a:p>
            <a:r>
              <a:rPr lang="en-US" dirty="0" smtClean="0"/>
              <a:t> Ravi Kant </a:t>
            </a:r>
            <a:r>
              <a:rPr lang="en-US" dirty="0" err="1" smtClean="0"/>
              <a:t>Soni</a:t>
            </a:r>
            <a:r>
              <a:rPr lang="en-US" dirty="0" smtClean="0"/>
              <a:t> +918269000074</a:t>
            </a:r>
            <a:endParaRPr lang="en-US" dirty="0"/>
          </a:p>
        </p:txBody>
      </p:sp>
      <p:sp>
        <p:nvSpPr>
          <p:cNvPr id="9" name="TextBox 8"/>
          <p:cNvSpPr txBox="1"/>
          <p:nvPr/>
        </p:nvSpPr>
        <p:spPr>
          <a:xfrm>
            <a:off x="457200" y="661511"/>
            <a:ext cx="8153400" cy="5663089"/>
          </a:xfrm>
          <a:prstGeom prst="rect">
            <a:avLst/>
          </a:prstGeom>
          <a:noFill/>
        </p:spPr>
        <p:txBody>
          <a:bodyPr wrap="square" rtlCol="0">
            <a:spAutoFit/>
          </a:bodyPr>
          <a:lstStyle/>
          <a:p>
            <a:r>
              <a:rPr lang="en-US" dirty="0" smtClean="0"/>
              <a:t>[root@station1 /]# vim   filename</a:t>
            </a:r>
          </a:p>
          <a:p>
            <a:r>
              <a:rPr lang="en-US" dirty="0" smtClean="0"/>
              <a:t>		VIM is also use as a vi but it has some advance feature </a:t>
            </a:r>
          </a:p>
          <a:p>
            <a:r>
              <a:rPr lang="en-US" dirty="0" smtClean="0"/>
              <a:t>		(ex. </a:t>
            </a:r>
            <a:r>
              <a:rPr lang="en-US" dirty="0" err="1" smtClean="0"/>
              <a:t>Lineno</a:t>
            </a:r>
            <a:r>
              <a:rPr lang="en-US" dirty="0" smtClean="0"/>
              <a:t>, password, colors)</a:t>
            </a:r>
          </a:p>
          <a:p>
            <a:endParaRPr lang="en-US" sz="1400" dirty="0" smtClean="0"/>
          </a:p>
          <a:p>
            <a:r>
              <a:rPr lang="en-US" dirty="0" smtClean="0"/>
              <a:t>[root@station1 /]# vim  -x  filename</a:t>
            </a:r>
          </a:p>
          <a:p>
            <a:r>
              <a:rPr lang="en-US" dirty="0" smtClean="0"/>
              <a:t>		For set encryption key in new file or in existing file</a:t>
            </a:r>
          </a:p>
          <a:p>
            <a:endParaRPr lang="en-US" sz="1400" dirty="0" smtClean="0"/>
          </a:p>
          <a:p>
            <a:r>
              <a:rPr lang="en-US" dirty="0" smtClean="0"/>
              <a:t>[root@station1 /]# vim  +100  filename</a:t>
            </a:r>
          </a:p>
          <a:p>
            <a:r>
              <a:rPr lang="en-US" dirty="0" smtClean="0"/>
              <a:t>		for open to a file at line no 100</a:t>
            </a:r>
          </a:p>
          <a:p>
            <a:endParaRPr lang="en-US" sz="1400" dirty="0" smtClean="0"/>
          </a:p>
          <a:p>
            <a:r>
              <a:rPr lang="en-US" dirty="0" smtClean="0"/>
              <a:t>[root@station1 /]# cat  filename  |  </a:t>
            </a:r>
            <a:r>
              <a:rPr lang="en-US" dirty="0" err="1" smtClean="0"/>
              <a:t>grep</a:t>
            </a:r>
            <a:r>
              <a:rPr lang="en-US" dirty="0" smtClean="0"/>
              <a:t>  word  </a:t>
            </a:r>
          </a:p>
          <a:p>
            <a:r>
              <a:rPr lang="en-US" dirty="0" smtClean="0"/>
              <a:t>		for search to a word in a file</a:t>
            </a:r>
          </a:p>
          <a:p>
            <a:endParaRPr lang="en-US" sz="1400" dirty="0" smtClean="0"/>
          </a:p>
          <a:p>
            <a:r>
              <a:rPr lang="en-US" dirty="0" smtClean="0"/>
              <a:t>[root@station1 /]# vim  /etc/issue</a:t>
            </a:r>
          </a:p>
          <a:p>
            <a:r>
              <a:rPr lang="en-US" dirty="0" smtClean="0"/>
              <a:t>		For set message before login</a:t>
            </a:r>
          </a:p>
          <a:p>
            <a:endParaRPr lang="en-US" sz="1400" dirty="0" smtClean="0"/>
          </a:p>
          <a:p>
            <a:r>
              <a:rPr lang="en-US" dirty="0" smtClean="0"/>
              <a:t>[root@station1 /]# vim  /etc/</a:t>
            </a:r>
            <a:r>
              <a:rPr lang="en-US" dirty="0" err="1" smtClean="0"/>
              <a:t>motd</a:t>
            </a:r>
            <a:endParaRPr lang="en-US" dirty="0" smtClean="0"/>
          </a:p>
          <a:p>
            <a:r>
              <a:rPr lang="en-US" dirty="0" smtClean="0"/>
              <a:t>		For set message after login</a:t>
            </a:r>
          </a:p>
          <a:p>
            <a:endParaRPr lang="en-US" sz="1400" dirty="0" smtClean="0"/>
          </a:p>
          <a:p>
            <a:r>
              <a:rPr lang="en-US" dirty="0" smtClean="0"/>
              <a:t>[root@station1 /]# vim  /etc/</a:t>
            </a:r>
            <a:r>
              <a:rPr lang="en-US" dirty="0" err="1" smtClean="0"/>
              <a:t>bashrc</a:t>
            </a:r>
            <a:endParaRPr lang="en-US" dirty="0" smtClean="0"/>
          </a:p>
          <a:p>
            <a:r>
              <a:rPr lang="en-US" dirty="0" smtClean="0"/>
              <a:t>		For set aliases permanent</a:t>
            </a:r>
          </a:p>
        </p:txBody>
      </p:sp>
      <p:sp>
        <p:nvSpPr>
          <p:cNvPr id="8" name="Slide Number Placeholder 7"/>
          <p:cNvSpPr>
            <a:spLocks noGrp="1"/>
          </p:cNvSpPr>
          <p:nvPr>
            <p:ph type="sldNum" sz="quarter" idx="12"/>
          </p:nvPr>
        </p:nvSpPr>
        <p:spPr/>
        <p:txBody>
          <a:bodyPr/>
          <a:lstStyle/>
          <a:p>
            <a:fld id="{7278E106-62EC-41F2-90B3-FDFD6CA56EC6}" type="slidenum">
              <a:rPr lang="en-US" smtClean="0"/>
              <a:pPr/>
              <a:t>50</a:t>
            </a:fld>
            <a:endParaRPr lang="en-US" dirty="0"/>
          </a:p>
        </p:txBody>
      </p:sp>
      <p:sp>
        <p:nvSpPr>
          <p:cNvPr id="11" name="TextBox 10"/>
          <p:cNvSpPr txBox="1"/>
          <p:nvPr/>
        </p:nvSpPr>
        <p:spPr>
          <a:xfrm>
            <a:off x="8610600" y="6019800"/>
            <a:ext cx="838200" cy="307777"/>
          </a:xfrm>
          <a:prstGeom prst="rect">
            <a:avLst/>
          </a:prstGeom>
          <a:noFill/>
        </p:spPr>
        <p:txBody>
          <a:bodyPr wrap="square" rtlCol="0">
            <a:spAutoFit/>
          </a:bodyPr>
          <a:lstStyle/>
          <a:p>
            <a:r>
              <a:rPr lang="en-US" sz="1400" b="1" dirty="0" smtClean="0"/>
              <a:t>END</a:t>
            </a:r>
            <a:endParaRPr lang="en-US" sz="1400" b="1" dirty="0"/>
          </a:p>
        </p:txBody>
      </p:sp>
      <p:sp>
        <p:nvSpPr>
          <p:cNvPr id="12" name="Footer Placeholder 11"/>
          <p:cNvSpPr>
            <a:spLocks noGrp="1"/>
          </p:cNvSpPr>
          <p:nvPr>
            <p:ph type="ftr" sz="quarter" idx="11"/>
          </p:nvPr>
        </p:nvSpPr>
        <p:spPr/>
        <p:txBody>
          <a:bodyPr/>
          <a:lstStyle/>
          <a:p>
            <a:r>
              <a:rPr lang="en-US" dirty="0" smtClean="0"/>
              <a:t>SONI COMPUTER CLASSES</a:t>
            </a: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0" name="TextBox 9"/>
          <p:cNvSpPr txBox="1"/>
          <p:nvPr/>
        </p:nvSpPr>
        <p:spPr>
          <a:xfrm rot="-1620000">
            <a:off x="2345776" y="2844596"/>
            <a:ext cx="4648200" cy="1323439"/>
          </a:xfrm>
          <a:prstGeom prst="rect">
            <a:avLst/>
          </a:prstGeom>
          <a:noFill/>
          <a:effectLst>
            <a:outerShdw sx="156000" sy="156000" rotWithShape="0">
              <a:schemeClr val="bg2">
                <a:lumMod val="90000"/>
                <a:alpha val="27000"/>
              </a:schemeClr>
            </a:outerShdw>
          </a:effectLst>
        </p:spPr>
        <p:txBody>
          <a:bodyPr wrap="square" rtlCol="0">
            <a:spAutoFit/>
          </a:bodyPr>
          <a:lstStyle/>
          <a:p>
            <a:r>
              <a:rPr lang="en-US" sz="4000" dirty="0" smtClean="0">
                <a:solidFill>
                  <a:srgbClr val="FDE1BF"/>
                </a:solidFill>
              </a:rPr>
              <a:t> Ravi Kant </a:t>
            </a:r>
            <a:r>
              <a:rPr lang="en-US" sz="4000" dirty="0" err="1" smtClean="0">
                <a:solidFill>
                  <a:srgbClr val="FDE1BF"/>
                </a:solidFill>
              </a:rPr>
              <a:t>Soni</a:t>
            </a:r>
            <a:r>
              <a:rPr lang="en-US" sz="4000" dirty="0" smtClean="0">
                <a:solidFill>
                  <a:srgbClr val="FDE1BF"/>
                </a:solidFill>
              </a:rPr>
              <a:t> +918269000074</a:t>
            </a:r>
            <a:endParaRPr lang="en-US" sz="4000" dirty="0">
              <a:solidFill>
                <a:srgbClr val="FDE1BF"/>
              </a:solidFill>
            </a:endParaRPr>
          </a:p>
        </p:txBody>
      </p:sp>
      <p:sp>
        <p:nvSpPr>
          <p:cNvPr id="4" name="Freeform 3"/>
          <p:cNvSpPr/>
          <p:nvPr/>
        </p:nvSpPr>
        <p:spPr>
          <a:xfrm>
            <a:off x="0" y="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5" name="Picture 4" descr="images1.jpg"/>
          <p:cNvPicPr>
            <a:picLocks noChangeAspect="1"/>
          </p:cNvPicPr>
          <p:nvPr/>
        </p:nvPicPr>
        <p:blipFill>
          <a:blip r:embed="rId2"/>
          <a:stretch>
            <a:fillRect/>
          </a:stretch>
        </p:blipFill>
        <p:spPr>
          <a:xfrm>
            <a:off x="1" y="-38100"/>
            <a:ext cx="617714" cy="571500"/>
          </a:xfrm>
          <a:prstGeom prst="rect">
            <a:avLst/>
          </a:prstGeom>
        </p:spPr>
      </p:pic>
      <p:sp>
        <p:nvSpPr>
          <p:cNvPr id="6" name="Freeform 5"/>
          <p:cNvSpPr/>
          <p:nvPr/>
        </p:nvSpPr>
        <p:spPr>
          <a:xfrm>
            <a:off x="0" y="632460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TextBox 6"/>
          <p:cNvSpPr txBox="1"/>
          <p:nvPr/>
        </p:nvSpPr>
        <p:spPr>
          <a:xfrm>
            <a:off x="5257800" y="6488668"/>
            <a:ext cx="4343400" cy="369332"/>
          </a:xfrm>
          <a:custGeom>
            <a:avLst/>
            <a:gdLst>
              <a:gd name="connsiteX0" fmla="*/ 0 w 4343400"/>
              <a:gd name="connsiteY0" fmla="*/ 0 h 369332"/>
              <a:gd name="connsiteX1" fmla="*/ 4343400 w 4343400"/>
              <a:gd name="connsiteY1" fmla="*/ 0 h 369332"/>
              <a:gd name="connsiteX2" fmla="*/ 4343400 w 4343400"/>
              <a:gd name="connsiteY2" fmla="*/ 369332 h 369332"/>
              <a:gd name="connsiteX3" fmla="*/ 0 w 4343400"/>
              <a:gd name="connsiteY3" fmla="*/ 369332 h 369332"/>
              <a:gd name="connsiteX4" fmla="*/ 0 w 4343400"/>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369332">
                <a:moveTo>
                  <a:pt x="0" y="0"/>
                </a:moveTo>
                <a:lnTo>
                  <a:pt x="4343400" y="0"/>
                </a:lnTo>
                <a:lnTo>
                  <a:pt x="4343400" y="369332"/>
                </a:lnTo>
                <a:lnTo>
                  <a:pt x="0" y="369332"/>
                </a:lnTo>
                <a:lnTo>
                  <a:pt x="0" y="0"/>
                </a:lnTo>
                <a:close/>
              </a:path>
            </a:pathLst>
          </a:custGeom>
          <a:noFill/>
        </p:spPr>
        <p:txBody>
          <a:bodyPr wrap="square" rtlCol="0">
            <a:spAutoFit/>
          </a:bodyPr>
          <a:lstStyle/>
          <a:p>
            <a:r>
              <a:rPr lang="en-US" dirty="0" smtClean="0"/>
              <a:t> Ravi Kant </a:t>
            </a:r>
            <a:r>
              <a:rPr lang="en-US" dirty="0" err="1" smtClean="0"/>
              <a:t>Soni</a:t>
            </a:r>
            <a:r>
              <a:rPr lang="en-US" dirty="0" smtClean="0"/>
              <a:t> +918269000074</a:t>
            </a:r>
            <a:endParaRPr lang="en-US" dirty="0"/>
          </a:p>
        </p:txBody>
      </p:sp>
      <p:sp>
        <p:nvSpPr>
          <p:cNvPr id="9" name="TextBox 8"/>
          <p:cNvSpPr txBox="1"/>
          <p:nvPr/>
        </p:nvSpPr>
        <p:spPr>
          <a:xfrm>
            <a:off x="533400" y="609600"/>
            <a:ext cx="8153400" cy="784830"/>
          </a:xfrm>
          <a:prstGeom prst="rect">
            <a:avLst/>
          </a:prstGeom>
          <a:noFill/>
        </p:spPr>
        <p:txBody>
          <a:bodyPr wrap="square" rtlCol="0">
            <a:spAutoFit/>
          </a:bodyPr>
          <a:lstStyle/>
          <a:p>
            <a:pPr algn="ctr"/>
            <a:r>
              <a:rPr lang="en-US" b="1" u="sng" dirty="0" smtClean="0"/>
              <a:t>TAR GZIP &amp; BZIP2</a:t>
            </a:r>
          </a:p>
          <a:p>
            <a:pPr algn="ctr"/>
            <a:endParaRPr lang="en-US" sz="900" b="1" u="sng" dirty="0" smtClean="0"/>
          </a:p>
          <a:p>
            <a:pPr algn="ctr"/>
            <a:r>
              <a:rPr lang="en-US" dirty="0" smtClean="0"/>
              <a:t>All utility is use for compress the data but some difference between them see:-</a:t>
            </a:r>
          </a:p>
        </p:txBody>
      </p:sp>
      <p:graphicFrame>
        <p:nvGraphicFramePr>
          <p:cNvPr id="8" name="Table 7"/>
          <p:cNvGraphicFramePr>
            <a:graphicFrameLocks noGrp="1"/>
          </p:cNvGraphicFramePr>
          <p:nvPr/>
        </p:nvGraphicFramePr>
        <p:xfrm>
          <a:off x="228600" y="1727200"/>
          <a:ext cx="8686800" cy="3307080"/>
        </p:xfrm>
        <a:graphic>
          <a:graphicData uri="http://schemas.openxmlformats.org/drawingml/2006/table">
            <a:tbl>
              <a:tblPr firstRow="1" bandRow="1">
                <a:tableStyleId>{5C22544A-7EE6-4342-B048-85BDC9FD1C3A}</a:tableStyleId>
              </a:tblPr>
              <a:tblGrid>
                <a:gridCol w="2895600"/>
                <a:gridCol w="2895600"/>
                <a:gridCol w="2895600"/>
              </a:tblGrid>
              <a:tr h="370840">
                <a:tc>
                  <a:txBody>
                    <a:bodyPr/>
                    <a:lstStyle/>
                    <a:p>
                      <a:pPr algn="ctr"/>
                      <a:r>
                        <a:rPr lang="en-US" dirty="0" smtClean="0"/>
                        <a:t>TAR</a:t>
                      </a:r>
                      <a:endParaRPr lang="en-US" dirty="0"/>
                    </a:p>
                  </a:txBody>
                  <a:tcPr/>
                </a:tc>
                <a:tc>
                  <a:txBody>
                    <a:bodyPr/>
                    <a:lstStyle/>
                    <a:p>
                      <a:pPr algn="ctr"/>
                      <a:r>
                        <a:rPr lang="en-US" dirty="0" smtClean="0"/>
                        <a:t>GZIP</a:t>
                      </a:r>
                      <a:endParaRPr lang="en-US" dirty="0"/>
                    </a:p>
                  </a:txBody>
                  <a:tcPr/>
                </a:tc>
                <a:tc>
                  <a:txBody>
                    <a:bodyPr/>
                    <a:lstStyle/>
                    <a:p>
                      <a:pPr algn="ctr"/>
                      <a:r>
                        <a:rPr lang="en-US" dirty="0" smtClean="0"/>
                        <a:t>BZIP2</a:t>
                      </a:r>
                      <a:endParaRPr lang="en-US" dirty="0"/>
                    </a:p>
                  </a:txBody>
                  <a:tcPr/>
                </a:tc>
              </a:tr>
              <a:tr h="370840">
                <a:tc>
                  <a:txBody>
                    <a:bodyPr/>
                    <a:lstStyle/>
                    <a:p>
                      <a:r>
                        <a:rPr lang="en-US" dirty="0" smtClean="0"/>
                        <a:t>Tar</a:t>
                      </a:r>
                      <a:r>
                        <a:rPr lang="en-US" baseline="0" dirty="0" smtClean="0"/>
                        <a:t> use extension .tar</a:t>
                      </a:r>
                      <a:endParaRPr lang="en-US" dirty="0"/>
                    </a:p>
                  </a:txBody>
                  <a:tcPr/>
                </a:tc>
                <a:tc>
                  <a:txBody>
                    <a:bodyPr/>
                    <a:lstStyle/>
                    <a:p>
                      <a:r>
                        <a:rPr lang="en-US" dirty="0" err="1" smtClean="0"/>
                        <a:t>Gzip</a:t>
                      </a:r>
                      <a:r>
                        <a:rPr lang="en-US" dirty="0" smtClean="0"/>
                        <a:t> use extension .</a:t>
                      </a:r>
                      <a:r>
                        <a:rPr lang="en-US" dirty="0" err="1" smtClean="0"/>
                        <a:t>gz</a:t>
                      </a:r>
                      <a:endParaRPr lang="en-US" dirty="0"/>
                    </a:p>
                  </a:txBody>
                  <a:tcPr/>
                </a:tc>
                <a:tc>
                  <a:txBody>
                    <a:bodyPr/>
                    <a:lstStyle/>
                    <a:p>
                      <a:r>
                        <a:rPr lang="en-US" dirty="0" smtClean="0"/>
                        <a:t>Bzip2 use extension .bz2</a:t>
                      </a:r>
                      <a:endParaRPr lang="en-US" dirty="0"/>
                    </a:p>
                  </a:txBody>
                  <a:tcPr/>
                </a:tc>
              </a:tr>
              <a:tr h="370840">
                <a:tc>
                  <a:txBody>
                    <a:bodyPr/>
                    <a:lstStyle/>
                    <a:p>
                      <a:r>
                        <a:rPr lang="en-US" dirty="0" smtClean="0"/>
                        <a:t>Tar is archive file format</a:t>
                      </a:r>
                      <a:endParaRPr lang="en-US" dirty="0"/>
                    </a:p>
                  </a:txBody>
                  <a:tcPr/>
                </a:tc>
                <a:tc>
                  <a:txBody>
                    <a:bodyPr/>
                    <a:lstStyle/>
                    <a:p>
                      <a:r>
                        <a:rPr lang="en-US" dirty="0" err="1" smtClean="0"/>
                        <a:t>Gzip</a:t>
                      </a:r>
                      <a:r>
                        <a:rPr lang="en-US" dirty="0" smtClean="0"/>
                        <a:t> is not a archive format</a:t>
                      </a:r>
                      <a:endParaRPr lang="en-US" dirty="0"/>
                    </a:p>
                  </a:txBody>
                  <a:tcPr/>
                </a:tc>
                <a:tc>
                  <a:txBody>
                    <a:bodyPr/>
                    <a:lstStyle/>
                    <a:p>
                      <a:r>
                        <a:rPr lang="en-US" dirty="0" smtClean="0"/>
                        <a:t>Bzip2</a:t>
                      </a:r>
                      <a:r>
                        <a:rPr lang="en-US" baseline="0" dirty="0" smtClean="0"/>
                        <a:t> is not a archive format</a:t>
                      </a:r>
                      <a:endParaRPr lang="en-US" dirty="0"/>
                    </a:p>
                  </a:txBody>
                  <a:tcPr/>
                </a:tc>
              </a:tr>
              <a:tr h="370840">
                <a:tc>
                  <a:txBody>
                    <a:bodyPr/>
                    <a:lstStyle/>
                    <a:p>
                      <a:r>
                        <a:rPr lang="en-US" dirty="0" smtClean="0"/>
                        <a:t>Tar can be</a:t>
                      </a:r>
                      <a:r>
                        <a:rPr lang="en-US" baseline="0" dirty="0" smtClean="0"/>
                        <a:t> compress to folder &amp; file both</a:t>
                      </a:r>
                      <a:endParaRPr lang="en-US" dirty="0"/>
                    </a:p>
                  </a:txBody>
                  <a:tcPr/>
                </a:tc>
                <a:tc>
                  <a:txBody>
                    <a:bodyPr/>
                    <a:lstStyle/>
                    <a:p>
                      <a:r>
                        <a:rPr lang="en-US" dirty="0" err="1" smtClean="0"/>
                        <a:t>Gzip</a:t>
                      </a:r>
                      <a:r>
                        <a:rPr lang="en-US" dirty="0" smtClean="0"/>
                        <a:t> can</a:t>
                      </a:r>
                      <a:r>
                        <a:rPr lang="en-US" baseline="0" dirty="0" smtClean="0"/>
                        <a:t> compress to only of files not to folder</a:t>
                      </a:r>
                      <a:endParaRPr lang="en-US" dirty="0"/>
                    </a:p>
                  </a:txBody>
                  <a:tcPr/>
                </a:tc>
                <a:tc>
                  <a:txBody>
                    <a:bodyPr/>
                    <a:lstStyle/>
                    <a:p>
                      <a:r>
                        <a:rPr lang="en-US" dirty="0" smtClean="0"/>
                        <a:t>Bzip2 can compress to only of files not to folder</a:t>
                      </a:r>
                      <a:endParaRPr lang="en-US" dirty="0"/>
                    </a:p>
                  </a:txBody>
                  <a:tcPr/>
                </a:tc>
              </a:tr>
              <a:tr h="370840">
                <a:tc>
                  <a:txBody>
                    <a:bodyPr/>
                    <a:lstStyle/>
                    <a:p>
                      <a:r>
                        <a:rPr lang="en-US" dirty="0" smtClean="0"/>
                        <a:t>Tar provides low compression</a:t>
                      </a:r>
                      <a:r>
                        <a:rPr lang="en-US" baseline="0" dirty="0" smtClean="0"/>
                        <a:t> ratio</a:t>
                      </a:r>
                      <a:endParaRPr lang="en-US" dirty="0"/>
                    </a:p>
                  </a:txBody>
                  <a:tcPr/>
                </a:tc>
                <a:tc>
                  <a:txBody>
                    <a:bodyPr/>
                    <a:lstStyle/>
                    <a:p>
                      <a:r>
                        <a:rPr lang="en-US" dirty="0" err="1" smtClean="0"/>
                        <a:t>Gzip</a:t>
                      </a:r>
                      <a:r>
                        <a:rPr lang="en-US" dirty="0" smtClean="0"/>
                        <a:t> provides medium compression ratio</a:t>
                      </a:r>
                      <a:endParaRPr lang="en-US" dirty="0"/>
                    </a:p>
                  </a:txBody>
                  <a:tcPr/>
                </a:tc>
                <a:tc>
                  <a:txBody>
                    <a:bodyPr/>
                    <a:lstStyle/>
                    <a:p>
                      <a:r>
                        <a:rPr lang="en-US" dirty="0" smtClean="0"/>
                        <a:t>Bzip2 provides higher compression ratio</a:t>
                      </a:r>
                      <a:endParaRPr lang="en-US" dirty="0"/>
                    </a:p>
                  </a:txBody>
                  <a:tcPr/>
                </a:tc>
              </a:tr>
              <a:tr h="370840">
                <a:tc>
                  <a:txBody>
                    <a:bodyPr/>
                    <a:lstStyle/>
                    <a:p>
                      <a:r>
                        <a:rPr lang="en-US" dirty="0" smtClean="0"/>
                        <a:t>Tar is</a:t>
                      </a:r>
                      <a:r>
                        <a:rPr lang="en-US" baseline="0" dirty="0" smtClean="0"/>
                        <a:t> faster comparison </a:t>
                      </a:r>
                      <a:r>
                        <a:rPr lang="en-US" baseline="0" dirty="0" err="1" smtClean="0"/>
                        <a:t>gzip</a:t>
                      </a:r>
                      <a:r>
                        <a:rPr lang="en-US" baseline="0" dirty="0" smtClean="0"/>
                        <a:t> &amp; bzip2</a:t>
                      </a:r>
                      <a:endParaRPr lang="en-US" dirty="0"/>
                    </a:p>
                  </a:txBody>
                  <a:tcPr/>
                </a:tc>
                <a:tc>
                  <a:txBody>
                    <a:bodyPr/>
                    <a:lstStyle/>
                    <a:p>
                      <a:r>
                        <a:rPr lang="en-US" dirty="0" err="1" smtClean="0"/>
                        <a:t>Gzip</a:t>
                      </a:r>
                      <a:r>
                        <a:rPr lang="en-US" dirty="0" smtClean="0"/>
                        <a:t> is slower than tar,</a:t>
                      </a:r>
                      <a:r>
                        <a:rPr lang="en-US" baseline="0" dirty="0" smtClean="0"/>
                        <a:t> but is normally faster than bzip2</a:t>
                      </a:r>
                      <a:endParaRPr lang="en-US" dirty="0"/>
                    </a:p>
                  </a:txBody>
                  <a:tcPr/>
                </a:tc>
                <a:tc>
                  <a:txBody>
                    <a:bodyPr/>
                    <a:lstStyle/>
                    <a:p>
                      <a:r>
                        <a:rPr lang="en-US" dirty="0" smtClean="0"/>
                        <a:t>Bzip2 is slower than tar &amp; </a:t>
                      </a:r>
                      <a:r>
                        <a:rPr lang="en-US" dirty="0" err="1" smtClean="0"/>
                        <a:t>gzip</a:t>
                      </a:r>
                      <a:r>
                        <a:rPr lang="en-US" dirty="0" smtClean="0"/>
                        <a:t> but it creates a smaller files</a:t>
                      </a:r>
                      <a:endParaRPr lang="en-US" dirty="0"/>
                    </a:p>
                  </a:txBody>
                  <a:tcPr/>
                </a:tc>
              </a:tr>
            </a:tbl>
          </a:graphicData>
        </a:graphic>
      </p:graphicFrame>
      <p:sp>
        <p:nvSpPr>
          <p:cNvPr id="11" name="Slide Number Placeholder 10"/>
          <p:cNvSpPr>
            <a:spLocks noGrp="1"/>
          </p:cNvSpPr>
          <p:nvPr>
            <p:ph type="sldNum" sz="quarter" idx="12"/>
          </p:nvPr>
        </p:nvSpPr>
        <p:spPr/>
        <p:txBody>
          <a:bodyPr/>
          <a:lstStyle/>
          <a:p>
            <a:fld id="{7278E106-62EC-41F2-90B3-FDFD6CA56EC6}" type="slidenum">
              <a:rPr lang="en-US" smtClean="0"/>
              <a:pPr/>
              <a:t>51</a:t>
            </a:fld>
            <a:endParaRPr lang="en-US" dirty="0"/>
          </a:p>
        </p:txBody>
      </p:sp>
      <p:sp>
        <p:nvSpPr>
          <p:cNvPr id="12" name="Footer Placeholder 11"/>
          <p:cNvSpPr>
            <a:spLocks noGrp="1"/>
          </p:cNvSpPr>
          <p:nvPr>
            <p:ph type="ftr" sz="quarter" idx="11"/>
          </p:nvPr>
        </p:nvSpPr>
        <p:spPr/>
        <p:txBody>
          <a:bodyPr/>
          <a:lstStyle/>
          <a:p>
            <a:r>
              <a:rPr lang="en-US" dirty="0" smtClean="0"/>
              <a:t>SONI COMPUTER CLASSES</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0" name="TextBox 9"/>
          <p:cNvSpPr txBox="1"/>
          <p:nvPr/>
        </p:nvSpPr>
        <p:spPr>
          <a:xfrm rot="-1620000">
            <a:off x="2345776" y="2844596"/>
            <a:ext cx="4648200" cy="1323439"/>
          </a:xfrm>
          <a:prstGeom prst="rect">
            <a:avLst/>
          </a:prstGeom>
          <a:noFill/>
          <a:effectLst>
            <a:outerShdw sx="156000" sy="156000" rotWithShape="0">
              <a:schemeClr val="bg2">
                <a:lumMod val="90000"/>
                <a:alpha val="27000"/>
              </a:schemeClr>
            </a:outerShdw>
          </a:effectLst>
        </p:spPr>
        <p:txBody>
          <a:bodyPr wrap="square" rtlCol="0">
            <a:spAutoFit/>
          </a:bodyPr>
          <a:lstStyle/>
          <a:p>
            <a:r>
              <a:rPr lang="en-US" sz="4000" dirty="0" smtClean="0">
                <a:solidFill>
                  <a:srgbClr val="FDE1BF"/>
                </a:solidFill>
              </a:rPr>
              <a:t> Ravi Kant </a:t>
            </a:r>
            <a:r>
              <a:rPr lang="en-US" sz="4000" dirty="0" err="1" smtClean="0">
                <a:solidFill>
                  <a:srgbClr val="FDE1BF"/>
                </a:solidFill>
              </a:rPr>
              <a:t>Soni</a:t>
            </a:r>
            <a:r>
              <a:rPr lang="en-US" sz="4000" dirty="0" smtClean="0">
                <a:solidFill>
                  <a:srgbClr val="FDE1BF"/>
                </a:solidFill>
              </a:rPr>
              <a:t> +918269000074</a:t>
            </a:r>
            <a:endParaRPr lang="en-US" sz="4000" dirty="0">
              <a:solidFill>
                <a:srgbClr val="FDE1BF"/>
              </a:solidFill>
            </a:endParaRPr>
          </a:p>
        </p:txBody>
      </p:sp>
      <p:sp>
        <p:nvSpPr>
          <p:cNvPr id="4" name="Freeform 3"/>
          <p:cNvSpPr/>
          <p:nvPr/>
        </p:nvSpPr>
        <p:spPr>
          <a:xfrm>
            <a:off x="0" y="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5" name="Picture 4" descr="images1.jpg"/>
          <p:cNvPicPr>
            <a:picLocks noChangeAspect="1"/>
          </p:cNvPicPr>
          <p:nvPr/>
        </p:nvPicPr>
        <p:blipFill>
          <a:blip r:embed="rId2"/>
          <a:stretch>
            <a:fillRect/>
          </a:stretch>
        </p:blipFill>
        <p:spPr>
          <a:xfrm>
            <a:off x="1" y="-38100"/>
            <a:ext cx="617714" cy="571500"/>
          </a:xfrm>
          <a:prstGeom prst="rect">
            <a:avLst/>
          </a:prstGeom>
        </p:spPr>
      </p:pic>
      <p:sp>
        <p:nvSpPr>
          <p:cNvPr id="6" name="Freeform 5"/>
          <p:cNvSpPr/>
          <p:nvPr/>
        </p:nvSpPr>
        <p:spPr>
          <a:xfrm>
            <a:off x="0" y="632460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TextBox 6"/>
          <p:cNvSpPr txBox="1"/>
          <p:nvPr/>
        </p:nvSpPr>
        <p:spPr>
          <a:xfrm>
            <a:off x="5257800" y="6488668"/>
            <a:ext cx="4343400" cy="369332"/>
          </a:xfrm>
          <a:custGeom>
            <a:avLst/>
            <a:gdLst>
              <a:gd name="connsiteX0" fmla="*/ 0 w 4343400"/>
              <a:gd name="connsiteY0" fmla="*/ 0 h 369332"/>
              <a:gd name="connsiteX1" fmla="*/ 4343400 w 4343400"/>
              <a:gd name="connsiteY1" fmla="*/ 0 h 369332"/>
              <a:gd name="connsiteX2" fmla="*/ 4343400 w 4343400"/>
              <a:gd name="connsiteY2" fmla="*/ 369332 h 369332"/>
              <a:gd name="connsiteX3" fmla="*/ 0 w 4343400"/>
              <a:gd name="connsiteY3" fmla="*/ 369332 h 369332"/>
              <a:gd name="connsiteX4" fmla="*/ 0 w 4343400"/>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369332">
                <a:moveTo>
                  <a:pt x="0" y="0"/>
                </a:moveTo>
                <a:lnTo>
                  <a:pt x="4343400" y="0"/>
                </a:lnTo>
                <a:lnTo>
                  <a:pt x="4343400" y="369332"/>
                </a:lnTo>
                <a:lnTo>
                  <a:pt x="0" y="369332"/>
                </a:lnTo>
                <a:lnTo>
                  <a:pt x="0" y="0"/>
                </a:lnTo>
                <a:close/>
              </a:path>
            </a:pathLst>
          </a:custGeom>
          <a:noFill/>
        </p:spPr>
        <p:txBody>
          <a:bodyPr wrap="square" rtlCol="0">
            <a:spAutoFit/>
          </a:bodyPr>
          <a:lstStyle/>
          <a:p>
            <a:r>
              <a:rPr lang="en-US" dirty="0" smtClean="0"/>
              <a:t> Ravi Kant </a:t>
            </a:r>
            <a:r>
              <a:rPr lang="en-US" dirty="0" err="1" smtClean="0"/>
              <a:t>Soni</a:t>
            </a:r>
            <a:r>
              <a:rPr lang="en-US" dirty="0" smtClean="0"/>
              <a:t> +918269000074</a:t>
            </a:r>
            <a:endParaRPr lang="en-US" dirty="0"/>
          </a:p>
        </p:txBody>
      </p:sp>
      <p:sp>
        <p:nvSpPr>
          <p:cNvPr id="9" name="TextBox 8"/>
          <p:cNvSpPr txBox="1"/>
          <p:nvPr/>
        </p:nvSpPr>
        <p:spPr>
          <a:xfrm>
            <a:off x="533400" y="609600"/>
            <a:ext cx="8153400" cy="5909310"/>
          </a:xfrm>
          <a:prstGeom prst="rect">
            <a:avLst/>
          </a:prstGeom>
          <a:noFill/>
        </p:spPr>
        <p:txBody>
          <a:bodyPr wrap="square" rtlCol="0">
            <a:spAutoFit/>
          </a:bodyPr>
          <a:lstStyle/>
          <a:p>
            <a:pPr algn="ctr"/>
            <a:r>
              <a:rPr lang="en-US" b="1" u="sng" dirty="0" smtClean="0"/>
              <a:t>TAR</a:t>
            </a:r>
          </a:p>
          <a:p>
            <a:pPr algn="ctr"/>
            <a:endParaRPr lang="en-US" sz="1100" b="1" u="sng" dirty="0" smtClean="0"/>
          </a:p>
          <a:p>
            <a:r>
              <a:rPr lang="en-US" dirty="0" smtClean="0"/>
              <a:t>[root@station1 /]# </a:t>
            </a:r>
            <a:r>
              <a:rPr lang="en-US" dirty="0" err="1" smtClean="0"/>
              <a:t>mkdir</a:t>
            </a:r>
            <a:r>
              <a:rPr lang="en-US" dirty="0" smtClean="0"/>
              <a:t>  /backup</a:t>
            </a:r>
          </a:p>
          <a:p>
            <a:r>
              <a:rPr lang="en-US" dirty="0" smtClean="0"/>
              <a:t>		Create a directory for take backup/compression</a:t>
            </a:r>
          </a:p>
          <a:p>
            <a:endParaRPr lang="en-US" dirty="0" smtClean="0"/>
          </a:p>
          <a:p>
            <a:r>
              <a:rPr lang="en-US" dirty="0" smtClean="0"/>
              <a:t>[root@station1 /]# cp  -</a:t>
            </a:r>
            <a:r>
              <a:rPr lang="en-US" dirty="0" err="1" smtClean="0"/>
              <a:t>rv</a:t>
            </a:r>
            <a:r>
              <a:rPr lang="en-US" dirty="0" smtClean="0"/>
              <a:t>  /etc  /backup</a:t>
            </a:r>
          </a:p>
          <a:p>
            <a:r>
              <a:rPr lang="en-US" dirty="0" smtClean="0"/>
              <a:t>		copy some data in /backup folder for compression</a:t>
            </a:r>
          </a:p>
          <a:p>
            <a:endParaRPr lang="en-US" dirty="0" smtClean="0"/>
          </a:p>
          <a:p>
            <a:r>
              <a:rPr lang="en-US" dirty="0" smtClean="0"/>
              <a:t>[root@station1 /]# du  -</a:t>
            </a:r>
            <a:r>
              <a:rPr lang="en-US" dirty="0" err="1" smtClean="0"/>
              <a:t>sh</a:t>
            </a:r>
            <a:r>
              <a:rPr lang="en-US" dirty="0" smtClean="0"/>
              <a:t>  /backup</a:t>
            </a:r>
          </a:p>
          <a:p>
            <a:r>
              <a:rPr lang="en-US" dirty="0" smtClean="0"/>
              <a:t>		For view the size of /backup</a:t>
            </a:r>
          </a:p>
          <a:p>
            <a:endParaRPr lang="en-US" dirty="0" smtClean="0"/>
          </a:p>
          <a:p>
            <a:r>
              <a:rPr lang="en-US" dirty="0" smtClean="0"/>
              <a:t>[root@station1 /]# tar  -</a:t>
            </a:r>
            <a:r>
              <a:rPr lang="en-US" dirty="0" err="1" smtClean="0"/>
              <a:t>cvf</a:t>
            </a:r>
            <a:r>
              <a:rPr lang="en-US" dirty="0" smtClean="0"/>
              <a:t>  /backup.tar  /backup</a:t>
            </a:r>
          </a:p>
          <a:p>
            <a:r>
              <a:rPr lang="en-US" dirty="0" smtClean="0"/>
              <a:t>		For create a .tar file of /backup folder  ( For compress )</a:t>
            </a:r>
          </a:p>
          <a:p>
            <a:r>
              <a:rPr lang="en-US" dirty="0" smtClean="0"/>
              <a:t>		( c=compress, v=verbose, f=file format)</a:t>
            </a:r>
          </a:p>
          <a:p>
            <a:endParaRPr lang="en-US" dirty="0" smtClean="0"/>
          </a:p>
          <a:p>
            <a:r>
              <a:rPr lang="en-US" dirty="0" smtClean="0"/>
              <a:t>[root@station1 /]# </a:t>
            </a:r>
            <a:r>
              <a:rPr lang="en-US" dirty="0" err="1" smtClean="0"/>
              <a:t>ls</a:t>
            </a:r>
            <a:endParaRPr lang="en-US" dirty="0" smtClean="0"/>
          </a:p>
          <a:p>
            <a:r>
              <a:rPr lang="en-US" dirty="0" smtClean="0"/>
              <a:t>		you will see a compress file with the name backup.tar &amp; backup 		folder also</a:t>
            </a:r>
          </a:p>
          <a:p>
            <a:endParaRPr lang="en-US" dirty="0" smtClean="0"/>
          </a:p>
          <a:p>
            <a:r>
              <a:rPr lang="en-US" dirty="0" smtClean="0"/>
              <a:t>[root@station1 /]# du  -</a:t>
            </a:r>
            <a:r>
              <a:rPr lang="en-US" dirty="0" err="1" smtClean="0"/>
              <a:t>sh</a:t>
            </a:r>
            <a:r>
              <a:rPr lang="en-US" dirty="0" smtClean="0"/>
              <a:t>  /backup.tar</a:t>
            </a:r>
          </a:p>
          <a:p>
            <a:r>
              <a:rPr lang="en-US" dirty="0" smtClean="0"/>
              <a:t>		For view the size of /backup.tar</a:t>
            </a:r>
          </a:p>
        </p:txBody>
      </p:sp>
      <p:sp>
        <p:nvSpPr>
          <p:cNvPr id="8" name="Slide Number Placeholder 7"/>
          <p:cNvSpPr>
            <a:spLocks noGrp="1"/>
          </p:cNvSpPr>
          <p:nvPr>
            <p:ph type="sldNum" sz="quarter" idx="12"/>
          </p:nvPr>
        </p:nvSpPr>
        <p:spPr/>
        <p:txBody>
          <a:bodyPr/>
          <a:lstStyle/>
          <a:p>
            <a:fld id="{7278E106-62EC-41F2-90B3-FDFD6CA56EC6}" type="slidenum">
              <a:rPr lang="en-US" smtClean="0"/>
              <a:pPr/>
              <a:t>52</a:t>
            </a:fld>
            <a:endParaRPr lang="en-US" dirty="0"/>
          </a:p>
        </p:txBody>
      </p:sp>
      <p:sp>
        <p:nvSpPr>
          <p:cNvPr id="11" name="Footer Placeholder 10"/>
          <p:cNvSpPr>
            <a:spLocks noGrp="1"/>
          </p:cNvSpPr>
          <p:nvPr>
            <p:ph type="ftr" sz="quarter" idx="11"/>
          </p:nvPr>
        </p:nvSpPr>
        <p:spPr/>
        <p:txBody>
          <a:bodyPr/>
          <a:lstStyle/>
          <a:p>
            <a:r>
              <a:rPr lang="en-US" dirty="0" smtClean="0"/>
              <a:t>SONI COMPUTER CLASSES</a:t>
            </a: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0" name="TextBox 9"/>
          <p:cNvSpPr txBox="1"/>
          <p:nvPr/>
        </p:nvSpPr>
        <p:spPr>
          <a:xfrm rot="-1620000">
            <a:off x="2345776" y="2844596"/>
            <a:ext cx="4648200" cy="1323439"/>
          </a:xfrm>
          <a:prstGeom prst="rect">
            <a:avLst/>
          </a:prstGeom>
          <a:noFill/>
          <a:effectLst>
            <a:outerShdw sx="156000" sy="156000" rotWithShape="0">
              <a:schemeClr val="bg2">
                <a:lumMod val="90000"/>
                <a:alpha val="27000"/>
              </a:schemeClr>
            </a:outerShdw>
          </a:effectLst>
        </p:spPr>
        <p:txBody>
          <a:bodyPr wrap="square" rtlCol="0">
            <a:spAutoFit/>
          </a:bodyPr>
          <a:lstStyle/>
          <a:p>
            <a:r>
              <a:rPr lang="en-US" sz="4000" dirty="0" smtClean="0">
                <a:solidFill>
                  <a:srgbClr val="FDE1BF"/>
                </a:solidFill>
              </a:rPr>
              <a:t> Ravi Kant </a:t>
            </a:r>
            <a:r>
              <a:rPr lang="en-US" sz="4000" dirty="0" err="1" smtClean="0">
                <a:solidFill>
                  <a:srgbClr val="FDE1BF"/>
                </a:solidFill>
              </a:rPr>
              <a:t>Soni</a:t>
            </a:r>
            <a:r>
              <a:rPr lang="en-US" sz="4000" dirty="0" smtClean="0">
                <a:solidFill>
                  <a:srgbClr val="FDE1BF"/>
                </a:solidFill>
              </a:rPr>
              <a:t> +918269000074</a:t>
            </a:r>
            <a:endParaRPr lang="en-US" sz="4000" dirty="0">
              <a:solidFill>
                <a:srgbClr val="FDE1BF"/>
              </a:solidFill>
            </a:endParaRPr>
          </a:p>
        </p:txBody>
      </p:sp>
      <p:sp>
        <p:nvSpPr>
          <p:cNvPr id="4" name="Freeform 3"/>
          <p:cNvSpPr/>
          <p:nvPr/>
        </p:nvSpPr>
        <p:spPr>
          <a:xfrm>
            <a:off x="0" y="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5" name="Picture 4" descr="images1.jpg"/>
          <p:cNvPicPr>
            <a:picLocks noChangeAspect="1"/>
          </p:cNvPicPr>
          <p:nvPr/>
        </p:nvPicPr>
        <p:blipFill>
          <a:blip r:embed="rId2"/>
          <a:stretch>
            <a:fillRect/>
          </a:stretch>
        </p:blipFill>
        <p:spPr>
          <a:xfrm>
            <a:off x="1" y="-38100"/>
            <a:ext cx="617714" cy="571500"/>
          </a:xfrm>
          <a:prstGeom prst="rect">
            <a:avLst/>
          </a:prstGeom>
        </p:spPr>
      </p:pic>
      <p:sp>
        <p:nvSpPr>
          <p:cNvPr id="6" name="Freeform 5"/>
          <p:cNvSpPr/>
          <p:nvPr/>
        </p:nvSpPr>
        <p:spPr>
          <a:xfrm>
            <a:off x="0" y="632460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TextBox 6"/>
          <p:cNvSpPr txBox="1"/>
          <p:nvPr/>
        </p:nvSpPr>
        <p:spPr>
          <a:xfrm>
            <a:off x="5257800" y="6488668"/>
            <a:ext cx="4343400" cy="369332"/>
          </a:xfrm>
          <a:custGeom>
            <a:avLst/>
            <a:gdLst>
              <a:gd name="connsiteX0" fmla="*/ 0 w 4343400"/>
              <a:gd name="connsiteY0" fmla="*/ 0 h 369332"/>
              <a:gd name="connsiteX1" fmla="*/ 4343400 w 4343400"/>
              <a:gd name="connsiteY1" fmla="*/ 0 h 369332"/>
              <a:gd name="connsiteX2" fmla="*/ 4343400 w 4343400"/>
              <a:gd name="connsiteY2" fmla="*/ 369332 h 369332"/>
              <a:gd name="connsiteX3" fmla="*/ 0 w 4343400"/>
              <a:gd name="connsiteY3" fmla="*/ 369332 h 369332"/>
              <a:gd name="connsiteX4" fmla="*/ 0 w 4343400"/>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369332">
                <a:moveTo>
                  <a:pt x="0" y="0"/>
                </a:moveTo>
                <a:lnTo>
                  <a:pt x="4343400" y="0"/>
                </a:lnTo>
                <a:lnTo>
                  <a:pt x="4343400" y="369332"/>
                </a:lnTo>
                <a:lnTo>
                  <a:pt x="0" y="369332"/>
                </a:lnTo>
                <a:lnTo>
                  <a:pt x="0" y="0"/>
                </a:lnTo>
                <a:close/>
              </a:path>
            </a:pathLst>
          </a:custGeom>
          <a:noFill/>
        </p:spPr>
        <p:txBody>
          <a:bodyPr wrap="square" rtlCol="0">
            <a:spAutoFit/>
          </a:bodyPr>
          <a:lstStyle/>
          <a:p>
            <a:r>
              <a:rPr lang="en-US" dirty="0" smtClean="0"/>
              <a:t> Ravi Kant </a:t>
            </a:r>
            <a:r>
              <a:rPr lang="en-US" dirty="0" err="1" smtClean="0"/>
              <a:t>Soni</a:t>
            </a:r>
            <a:r>
              <a:rPr lang="en-US" dirty="0" smtClean="0"/>
              <a:t> +918269000074</a:t>
            </a:r>
            <a:endParaRPr lang="en-US" dirty="0"/>
          </a:p>
        </p:txBody>
      </p:sp>
      <p:sp>
        <p:nvSpPr>
          <p:cNvPr id="9" name="TextBox 8"/>
          <p:cNvSpPr txBox="1"/>
          <p:nvPr/>
        </p:nvSpPr>
        <p:spPr>
          <a:xfrm>
            <a:off x="533400" y="609600"/>
            <a:ext cx="8153400" cy="4247317"/>
          </a:xfrm>
          <a:prstGeom prst="rect">
            <a:avLst/>
          </a:prstGeom>
          <a:noFill/>
        </p:spPr>
        <p:txBody>
          <a:bodyPr wrap="square" rtlCol="0">
            <a:spAutoFit/>
          </a:bodyPr>
          <a:lstStyle/>
          <a:p>
            <a:pPr algn="ctr"/>
            <a:endParaRPr lang="en-US" b="1" u="sng" dirty="0" smtClean="0"/>
          </a:p>
          <a:p>
            <a:r>
              <a:rPr lang="en-US" dirty="0" smtClean="0"/>
              <a:t>[root@station1 /]# </a:t>
            </a:r>
            <a:r>
              <a:rPr lang="en-US" dirty="0" err="1" smtClean="0"/>
              <a:t>rm</a:t>
            </a:r>
            <a:r>
              <a:rPr lang="en-US" dirty="0" smtClean="0"/>
              <a:t>  -</a:t>
            </a:r>
            <a:r>
              <a:rPr lang="en-US" dirty="0" err="1" smtClean="0"/>
              <a:t>rf</a:t>
            </a:r>
            <a:r>
              <a:rPr lang="en-US" dirty="0" smtClean="0"/>
              <a:t>  /backup</a:t>
            </a:r>
          </a:p>
          <a:p>
            <a:r>
              <a:rPr lang="en-US" dirty="0" smtClean="0"/>
              <a:t>		For remove original folder /backup</a:t>
            </a:r>
          </a:p>
          <a:p>
            <a:endParaRPr lang="en-US" dirty="0" smtClean="0"/>
          </a:p>
          <a:p>
            <a:r>
              <a:rPr lang="en-US" dirty="0" smtClean="0"/>
              <a:t>[root@station1 /]# tar  -</a:t>
            </a:r>
            <a:r>
              <a:rPr lang="en-US" dirty="0" err="1" smtClean="0"/>
              <a:t>tvf</a:t>
            </a:r>
            <a:r>
              <a:rPr lang="en-US" dirty="0" smtClean="0"/>
              <a:t>  /backup.tar</a:t>
            </a:r>
          </a:p>
          <a:p>
            <a:r>
              <a:rPr lang="en-US" dirty="0" smtClean="0"/>
              <a:t>		For view the content of compress file</a:t>
            </a:r>
          </a:p>
          <a:p>
            <a:endParaRPr lang="en-US" dirty="0" smtClean="0"/>
          </a:p>
          <a:p>
            <a:r>
              <a:rPr lang="en-US" dirty="0" smtClean="0"/>
              <a:t>[root@station1 /]# tar  -</a:t>
            </a:r>
            <a:r>
              <a:rPr lang="en-US" dirty="0" err="1" smtClean="0"/>
              <a:t>xvf</a:t>
            </a:r>
            <a:r>
              <a:rPr lang="en-US" dirty="0" smtClean="0"/>
              <a:t>  /backup.tar</a:t>
            </a:r>
          </a:p>
          <a:p>
            <a:r>
              <a:rPr lang="en-US" dirty="0" smtClean="0"/>
              <a:t>		For extract the compress file (x=extract, v=verbose, f=file format)</a:t>
            </a:r>
          </a:p>
          <a:p>
            <a:endParaRPr lang="en-US" dirty="0" smtClean="0"/>
          </a:p>
          <a:p>
            <a:r>
              <a:rPr lang="en-US" dirty="0" smtClean="0"/>
              <a:t>[root@station1 /]# </a:t>
            </a:r>
            <a:r>
              <a:rPr lang="en-US" dirty="0" err="1" smtClean="0"/>
              <a:t>ls</a:t>
            </a:r>
            <a:endParaRPr lang="en-US" dirty="0" smtClean="0"/>
          </a:p>
          <a:p>
            <a:r>
              <a:rPr lang="en-US" dirty="0" smtClean="0"/>
              <a:t>		You can view the original folder &amp; compress file also</a:t>
            </a:r>
          </a:p>
          <a:p>
            <a:endParaRPr lang="en-US" dirty="0" smtClean="0"/>
          </a:p>
          <a:p>
            <a:r>
              <a:rPr lang="en-US" dirty="0" smtClean="0"/>
              <a:t>[root@station1 /]# du  -</a:t>
            </a:r>
            <a:r>
              <a:rPr lang="en-US" dirty="0" err="1" smtClean="0"/>
              <a:t>sh</a:t>
            </a:r>
            <a:r>
              <a:rPr lang="en-US" dirty="0" smtClean="0"/>
              <a:t>  /backup</a:t>
            </a:r>
          </a:p>
          <a:p>
            <a:r>
              <a:rPr lang="en-US" dirty="0" smtClean="0"/>
              <a:t>		You can again check your folder size it as previous size</a:t>
            </a:r>
          </a:p>
        </p:txBody>
      </p:sp>
      <p:sp>
        <p:nvSpPr>
          <p:cNvPr id="8" name="Slide Number Placeholder 7"/>
          <p:cNvSpPr>
            <a:spLocks noGrp="1"/>
          </p:cNvSpPr>
          <p:nvPr>
            <p:ph type="sldNum" sz="quarter" idx="12"/>
          </p:nvPr>
        </p:nvSpPr>
        <p:spPr/>
        <p:txBody>
          <a:bodyPr/>
          <a:lstStyle/>
          <a:p>
            <a:fld id="{7278E106-62EC-41F2-90B3-FDFD6CA56EC6}" type="slidenum">
              <a:rPr lang="en-US" smtClean="0"/>
              <a:pPr/>
              <a:t>53</a:t>
            </a:fld>
            <a:endParaRPr lang="en-US" dirty="0"/>
          </a:p>
        </p:txBody>
      </p:sp>
      <p:sp>
        <p:nvSpPr>
          <p:cNvPr id="11" name="Footer Placeholder 10"/>
          <p:cNvSpPr>
            <a:spLocks noGrp="1"/>
          </p:cNvSpPr>
          <p:nvPr>
            <p:ph type="ftr" sz="quarter" idx="11"/>
          </p:nvPr>
        </p:nvSpPr>
        <p:spPr/>
        <p:txBody>
          <a:bodyPr/>
          <a:lstStyle/>
          <a:p>
            <a:r>
              <a:rPr lang="en-US" dirty="0" smtClean="0"/>
              <a:t>SONI COMPUTER CLASSES</a:t>
            </a: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0" name="TextBox 9"/>
          <p:cNvSpPr txBox="1"/>
          <p:nvPr/>
        </p:nvSpPr>
        <p:spPr>
          <a:xfrm rot="-1620000">
            <a:off x="2345776" y="2844596"/>
            <a:ext cx="4648200" cy="1323439"/>
          </a:xfrm>
          <a:prstGeom prst="rect">
            <a:avLst/>
          </a:prstGeom>
          <a:noFill/>
          <a:effectLst>
            <a:outerShdw sx="156000" sy="156000" rotWithShape="0">
              <a:schemeClr val="bg2">
                <a:lumMod val="90000"/>
                <a:alpha val="27000"/>
              </a:schemeClr>
            </a:outerShdw>
          </a:effectLst>
        </p:spPr>
        <p:txBody>
          <a:bodyPr wrap="square" rtlCol="0">
            <a:spAutoFit/>
          </a:bodyPr>
          <a:lstStyle/>
          <a:p>
            <a:r>
              <a:rPr lang="en-US" sz="4000" dirty="0" smtClean="0">
                <a:solidFill>
                  <a:srgbClr val="FDE1BF"/>
                </a:solidFill>
              </a:rPr>
              <a:t> Ravi Kant </a:t>
            </a:r>
            <a:r>
              <a:rPr lang="en-US" sz="4000" dirty="0" err="1" smtClean="0">
                <a:solidFill>
                  <a:srgbClr val="FDE1BF"/>
                </a:solidFill>
              </a:rPr>
              <a:t>Soni</a:t>
            </a:r>
            <a:r>
              <a:rPr lang="en-US" sz="4000" dirty="0" smtClean="0">
                <a:solidFill>
                  <a:srgbClr val="FDE1BF"/>
                </a:solidFill>
              </a:rPr>
              <a:t> +918269000074</a:t>
            </a:r>
            <a:endParaRPr lang="en-US" sz="4000" dirty="0">
              <a:solidFill>
                <a:srgbClr val="FDE1BF"/>
              </a:solidFill>
            </a:endParaRPr>
          </a:p>
        </p:txBody>
      </p:sp>
      <p:sp>
        <p:nvSpPr>
          <p:cNvPr id="4" name="Freeform 3"/>
          <p:cNvSpPr/>
          <p:nvPr/>
        </p:nvSpPr>
        <p:spPr>
          <a:xfrm>
            <a:off x="0" y="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5" name="Picture 4" descr="images1.jpg"/>
          <p:cNvPicPr>
            <a:picLocks noChangeAspect="1"/>
          </p:cNvPicPr>
          <p:nvPr/>
        </p:nvPicPr>
        <p:blipFill>
          <a:blip r:embed="rId2"/>
          <a:stretch>
            <a:fillRect/>
          </a:stretch>
        </p:blipFill>
        <p:spPr>
          <a:xfrm>
            <a:off x="1" y="-38100"/>
            <a:ext cx="617714" cy="571500"/>
          </a:xfrm>
          <a:prstGeom prst="rect">
            <a:avLst/>
          </a:prstGeom>
        </p:spPr>
      </p:pic>
      <p:sp>
        <p:nvSpPr>
          <p:cNvPr id="6" name="Freeform 5"/>
          <p:cNvSpPr/>
          <p:nvPr/>
        </p:nvSpPr>
        <p:spPr>
          <a:xfrm>
            <a:off x="0" y="632460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TextBox 6"/>
          <p:cNvSpPr txBox="1"/>
          <p:nvPr/>
        </p:nvSpPr>
        <p:spPr>
          <a:xfrm>
            <a:off x="5257800" y="6488668"/>
            <a:ext cx="4343400" cy="369332"/>
          </a:xfrm>
          <a:custGeom>
            <a:avLst/>
            <a:gdLst>
              <a:gd name="connsiteX0" fmla="*/ 0 w 4343400"/>
              <a:gd name="connsiteY0" fmla="*/ 0 h 369332"/>
              <a:gd name="connsiteX1" fmla="*/ 4343400 w 4343400"/>
              <a:gd name="connsiteY1" fmla="*/ 0 h 369332"/>
              <a:gd name="connsiteX2" fmla="*/ 4343400 w 4343400"/>
              <a:gd name="connsiteY2" fmla="*/ 369332 h 369332"/>
              <a:gd name="connsiteX3" fmla="*/ 0 w 4343400"/>
              <a:gd name="connsiteY3" fmla="*/ 369332 h 369332"/>
              <a:gd name="connsiteX4" fmla="*/ 0 w 4343400"/>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369332">
                <a:moveTo>
                  <a:pt x="0" y="0"/>
                </a:moveTo>
                <a:lnTo>
                  <a:pt x="4343400" y="0"/>
                </a:lnTo>
                <a:lnTo>
                  <a:pt x="4343400" y="369332"/>
                </a:lnTo>
                <a:lnTo>
                  <a:pt x="0" y="369332"/>
                </a:lnTo>
                <a:lnTo>
                  <a:pt x="0" y="0"/>
                </a:lnTo>
                <a:close/>
              </a:path>
            </a:pathLst>
          </a:custGeom>
          <a:noFill/>
        </p:spPr>
        <p:txBody>
          <a:bodyPr wrap="square" rtlCol="0">
            <a:spAutoFit/>
          </a:bodyPr>
          <a:lstStyle/>
          <a:p>
            <a:r>
              <a:rPr lang="en-US" dirty="0" smtClean="0"/>
              <a:t> Ravi Kant </a:t>
            </a:r>
            <a:r>
              <a:rPr lang="en-US" dirty="0" err="1" smtClean="0"/>
              <a:t>Soni</a:t>
            </a:r>
            <a:r>
              <a:rPr lang="en-US" dirty="0" smtClean="0"/>
              <a:t> +918269000074</a:t>
            </a:r>
            <a:endParaRPr lang="en-US" dirty="0"/>
          </a:p>
        </p:txBody>
      </p:sp>
      <p:sp>
        <p:nvSpPr>
          <p:cNvPr id="9" name="TextBox 8"/>
          <p:cNvSpPr txBox="1"/>
          <p:nvPr/>
        </p:nvSpPr>
        <p:spPr>
          <a:xfrm>
            <a:off x="533400" y="609600"/>
            <a:ext cx="8153400" cy="5355312"/>
          </a:xfrm>
          <a:prstGeom prst="rect">
            <a:avLst/>
          </a:prstGeom>
          <a:noFill/>
        </p:spPr>
        <p:txBody>
          <a:bodyPr wrap="square" rtlCol="0">
            <a:spAutoFit/>
          </a:bodyPr>
          <a:lstStyle/>
          <a:p>
            <a:pPr algn="ctr"/>
            <a:r>
              <a:rPr lang="en-US" b="1" u="sng" dirty="0" smtClean="0"/>
              <a:t>GZIP</a:t>
            </a:r>
          </a:p>
          <a:p>
            <a:pPr algn="ctr"/>
            <a:endParaRPr lang="en-US" b="1" u="sng" dirty="0" smtClean="0"/>
          </a:p>
          <a:p>
            <a:r>
              <a:rPr lang="en-US" dirty="0" smtClean="0"/>
              <a:t>[root@station1 /]# du  -</a:t>
            </a:r>
            <a:r>
              <a:rPr lang="en-US" dirty="0" err="1" smtClean="0"/>
              <a:t>sh</a:t>
            </a:r>
            <a:r>
              <a:rPr lang="en-US" dirty="0" smtClean="0"/>
              <a:t>  /backup.tar </a:t>
            </a:r>
          </a:p>
          <a:p>
            <a:r>
              <a:rPr lang="en-US" dirty="0" smtClean="0"/>
              <a:t>		You have to check the size for .tar file</a:t>
            </a:r>
          </a:p>
          <a:p>
            <a:endParaRPr lang="en-US" dirty="0" smtClean="0"/>
          </a:p>
          <a:p>
            <a:r>
              <a:rPr lang="en-US" dirty="0" smtClean="0"/>
              <a:t>[root@station1 /]# </a:t>
            </a:r>
            <a:r>
              <a:rPr lang="en-US" dirty="0" err="1" smtClean="0"/>
              <a:t>gzip</a:t>
            </a:r>
            <a:r>
              <a:rPr lang="en-US" dirty="0" smtClean="0"/>
              <a:t>  /backup.tar</a:t>
            </a:r>
          </a:p>
          <a:p>
            <a:r>
              <a:rPr lang="en-US" dirty="0" smtClean="0"/>
              <a:t>		For compress to backup.tar file with the extension .</a:t>
            </a:r>
            <a:r>
              <a:rPr lang="en-US" dirty="0" err="1" smtClean="0"/>
              <a:t>gz</a:t>
            </a:r>
            <a:endParaRPr lang="en-US" dirty="0" smtClean="0"/>
          </a:p>
          <a:p>
            <a:endParaRPr lang="en-US" dirty="0" smtClean="0"/>
          </a:p>
          <a:p>
            <a:r>
              <a:rPr lang="en-US" dirty="0" smtClean="0"/>
              <a:t>[root@station1 /]# </a:t>
            </a:r>
            <a:r>
              <a:rPr lang="en-US" dirty="0" err="1" smtClean="0"/>
              <a:t>ls</a:t>
            </a:r>
            <a:endParaRPr lang="en-US" dirty="0" smtClean="0"/>
          </a:p>
          <a:p>
            <a:r>
              <a:rPr lang="en-US" dirty="0" smtClean="0"/>
              <a:t>		You can view the compress file with the name </a:t>
            </a:r>
            <a:r>
              <a:rPr lang="en-US" dirty="0" err="1" smtClean="0"/>
              <a:t>backup.tar.gz</a:t>
            </a:r>
            <a:endParaRPr lang="en-US" dirty="0" smtClean="0"/>
          </a:p>
          <a:p>
            <a:endParaRPr lang="en-US" dirty="0" smtClean="0"/>
          </a:p>
          <a:p>
            <a:r>
              <a:rPr lang="en-US" dirty="0" smtClean="0"/>
              <a:t>[root@station1 /]# du  -</a:t>
            </a:r>
            <a:r>
              <a:rPr lang="en-US" dirty="0" err="1" smtClean="0"/>
              <a:t>sh</a:t>
            </a:r>
            <a:r>
              <a:rPr lang="en-US" dirty="0" smtClean="0"/>
              <a:t>  /</a:t>
            </a:r>
            <a:r>
              <a:rPr lang="en-US" dirty="0" err="1" smtClean="0"/>
              <a:t>backup.tar.gz</a:t>
            </a:r>
            <a:endParaRPr lang="en-US" dirty="0" smtClean="0"/>
          </a:p>
          <a:p>
            <a:r>
              <a:rPr lang="en-US" dirty="0" smtClean="0"/>
              <a:t>		You can again check your file size it has been compressed</a:t>
            </a:r>
          </a:p>
          <a:p>
            <a:endParaRPr lang="en-US" dirty="0" smtClean="0"/>
          </a:p>
          <a:p>
            <a:r>
              <a:rPr lang="en-US" dirty="0" smtClean="0"/>
              <a:t>[root@station1 /]# </a:t>
            </a:r>
            <a:r>
              <a:rPr lang="en-US" dirty="0" err="1" smtClean="0"/>
              <a:t>gunzip</a:t>
            </a:r>
            <a:r>
              <a:rPr lang="en-US" dirty="0" smtClean="0"/>
              <a:t> /</a:t>
            </a:r>
            <a:r>
              <a:rPr lang="en-US" dirty="0" err="1" smtClean="0"/>
              <a:t>backup.tar.gz</a:t>
            </a:r>
            <a:endParaRPr lang="en-US" dirty="0" smtClean="0"/>
          </a:p>
          <a:p>
            <a:r>
              <a:rPr lang="en-US" dirty="0" smtClean="0"/>
              <a:t>		For extract the compress file</a:t>
            </a:r>
          </a:p>
          <a:p>
            <a:endParaRPr lang="en-US" dirty="0" smtClean="0"/>
          </a:p>
          <a:p>
            <a:r>
              <a:rPr lang="en-US" dirty="0" smtClean="0"/>
              <a:t>[root@station1 /]# </a:t>
            </a:r>
            <a:r>
              <a:rPr lang="en-US" dirty="0" err="1" smtClean="0"/>
              <a:t>ls</a:t>
            </a:r>
            <a:endParaRPr lang="en-US" dirty="0" smtClean="0"/>
          </a:p>
          <a:p>
            <a:r>
              <a:rPr lang="en-US" dirty="0" smtClean="0"/>
              <a:t>		You can view you original file with the name backup.tar</a:t>
            </a:r>
          </a:p>
        </p:txBody>
      </p:sp>
      <p:sp>
        <p:nvSpPr>
          <p:cNvPr id="8" name="Slide Number Placeholder 7"/>
          <p:cNvSpPr>
            <a:spLocks noGrp="1"/>
          </p:cNvSpPr>
          <p:nvPr>
            <p:ph type="sldNum" sz="quarter" idx="12"/>
          </p:nvPr>
        </p:nvSpPr>
        <p:spPr/>
        <p:txBody>
          <a:bodyPr/>
          <a:lstStyle/>
          <a:p>
            <a:fld id="{7278E106-62EC-41F2-90B3-FDFD6CA56EC6}" type="slidenum">
              <a:rPr lang="en-US" smtClean="0"/>
              <a:pPr/>
              <a:t>54</a:t>
            </a:fld>
            <a:endParaRPr lang="en-US" dirty="0"/>
          </a:p>
        </p:txBody>
      </p:sp>
      <p:sp>
        <p:nvSpPr>
          <p:cNvPr id="11" name="Footer Placeholder 10"/>
          <p:cNvSpPr>
            <a:spLocks noGrp="1"/>
          </p:cNvSpPr>
          <p:nvPr>
            <p:ph type="ftr" sz="quarter" idx="11"/>
          </p:nvPr>
        </p:nvSpPr>
        <p:spPr/>
        <p:txBody>
          <a:bodyPr/>
          <a:lstStyle/>
          <a:p>
            <a:r>
              <a:rPr lang="en-US" dirty="0" smtClean="0"/>
              <a:t>SONI COMPUTER CLASSES</a:t>
            </a: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0" name="TextBox 9"/>
          <p:cNvSpPr txBox="1"/>
          <p:nvPr/>
        </p:nvSpPr>
        <p:spPr>
          <a:xfrm rot="-1620000">
            <a:off x="2345776" y="2844596"/>
            <a:ext cx="4648200" cy="1323439"/>
          </a:xfrm>
          <a:prstGeom prst="rect">
            <a:avLst/>
          </a:prstGeom>
          <a:noFill/>
          <a:effectLst>
            <a:outerShdw sx="156000" sy="156000" rotWithShape="0">
              <a:schemeClr val="bg2">
                <a:lumMod val="90000"/>
                <a:alpha val="27000"/>
              </a:schemeClr>
            </a:outerShdw>
          </a:effectLst>
        </p:spPr>
        <p:txBody>
          <a:bodyPr wrap="square" rtlCol="0">
            <a:spAutoFit/>
          </a:bodyPr>
          <a:lstStyle/>
          <a:p>
            <a:r>
              <a:rPr lang="en-US" sz="4000" dirty="0" smtClean="0">
                <a:solidFill>
                  <a:srgbClr val="FDE1BF"/>
                </a:solidFill>
              </a:rPr>
              <a:t> Ravi Kant </a:t>
            </a:r>
            <a:r>
              <a:rPr lang="en-US" sz="4000" dirty="0" err="1" smtClean="0">
                <a:solidFill>
                  <a:srgbClr val="FDE1BF"/>
                </a:solidFill>
              </a:rPr>
              <a:t>Soni</a:t>
            </a:r>
            <a:r>
              <a:rPr lang="en-US" sz="4000" dirty="0" smtClean="0">
                <a:solidFill>
                  <a:srgbClr val="FDE1BF"/>
                </a:solidFill>
              </a:rPr>
              <a:t> +918269000074</a:t>
            </a:r>
            <a:endParaRPr lang="en-US" sz="4000" dirty="0">
              <a:solidFill>
                <a:srgbClr val="FDE1BF"/>
              </a:solidFill>
            </a:endParaRPr>
          </a:p>
        </p:txBody>
      </p:sp>
      <p:sp>
        <p:nvSpPr>
          <p:cNvPr id="4" name="Freeform 3"/>
          <p:cNvSpPr/>
          <p:nvPr/>
        </p:nvSpPr>
        <p:spPr>
          <a:xfrm>
            <a:off x="0" y="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5" name="Picture 4" descr="images1.jpg"/>
          <p:cNvPicPr>
            <a:picLocks noChangeAspect="1"/>
          </p:cNvPicPr>
          <p:nvPr/>
        </p:nvPicPr>
        <p:blipFill>
          <a:blip r:embed="rId3"/>
          <a:stretch>
            <a:fillRect/>
          </a:stretch>
        </p:blipFill>
        <p:spPr>
          <a:xfrm>
            <a:off x="1" y="-38100"/>
            <a:ext cx="617714" cy="571500"/>
          </a:xfrm>
          <a:prstGeom prst="rect">
            <a:avLst/>
          </a:prstGeom>
        </p:spPr>
      </p:pic>
      <p:sp>
        <p:nvSpPr>
          <p:cNvPr id="6" name="Freeform 5"/>
          <p:cNvSpPr/>
          <p:nvPr/>
        </p:nvSpPr>
        <p:spPr>
          <a:xfrm>
            <a:off x="0" y="632460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TextBox 6"/>
          <p:cNvSpPr txBox="1"/>
          <p:nvPr/>
        </p:nvSpPr>
        <p:spPr>
          <a:xfrm>
            <a:off x="5257800" y="6488668"/>
            <a:ext cx="4343400" cy="369332"/>
          </a:xfrm>
          <a:custGeom>
            <a:avLst/>
            <a:gdLst>
              <a:gd name="connsiteX0" fmla="*/ 0 w 4343400"/>
              <a:gd name="connsiteY0" fmla="*/ 0 h 369332"/>
              <a:gd name="connsiteX1" fmla="*/ 4343400 w 4343400"/>
              <a:gd name="connsiteY1" fmla="*/ 0 h 369332"/>
              <a:gd name="connsiteX2" fmla="*/ 4343400 w 4343400"/>
              <a:gd name="connsiteY2" fmla="*/ 369332 h 369332"/>
              <a:gd name="connsiteX3" fmla="*/ 0 w 4343400"/>
              <a:gd name="connsiteY3" fmla="*/ 369332 h 369332"/>
              <a:gd name="connsiteX4" fmla="*/ 0 w 4343400"/>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369332">
                <a:moveTo>
                  <a:pt x="0" y="0"/>
                </a:moveTo>
                <a:lnTo>
                  <a:pt x="4343400" y="0"/>
                </a:lnTo>
                <a:lnTo>
                  <a:pt x="4343400" y="369332"/>
                </a:lnTo>
                <a:lnTo>
                  <a:pt x="0" y="369332"/>
                </a:lnTo>
                <a:lnTo>
                  <a:pt x="0" y="0"/>
                </a:lnTo>
                <a:close/>
              </a:path>
            </a:pathLst>
          </a:custGeom>
          <a:noFill/>
        </p:spPr>
        <p:txBody>
          <a:bodyPr wrap="square" rtlCol="0">
            <a:spAutoFit/>
          </a:bodyPr>
          <a:lstStyle/>
          <a:p>
            <a:r>
              <a:rPr lang="en-US" dirty="0" smtClean="0"/>
              <a:t> Ravi Kant </a:t>
            </a:r>
            <a:r>
              <a:rPr lang="en-US" dirty="0" err="1" smtClean="0"/>
              <a:t>Soni</a:t>
            </a:r>
            <a:r>
              <a:rPr lang="en-US" dirty="0" smtClean="0"/>
              <a:t> +918269000074</a:t>
            </a:r>
            <a:endParaRPr lang="en-US" dirty="0"/>
          </a:p>
        </p:txBody>
      </p:sp>
      <p:sp>
        <p:nvSpPr>
          <p:cNvPr id="9" name="TextBox 8"/>
          <p:cNvSpPr txBox="1"/>
          <p:nvPr/>
        </p:nvSpPr>
        <p:spPr>
          <a:xfrm>
            <a:off x="533400" y="609600"/>
            <a:ext cx="8153400" cy="5632311"/>
          </a:xfrm>
          <a:prstGeom prst="rect">
            <a:avLst/>
          </a:prstGeom>
          <a:noFill/>
        </p:spPr>
        <p:txBody>
          <a:bodyPr wrap="square" rtlCol="0">
            <a:spAutoFit/>
          </a:bodyPr>
          <a:lstStyle/>
          <a:p>
            <a:pPr algn="ctr"/>
            <a:r>
              <a:rPr lang="en-US" b="1" u="sng" dirty="0" smtClean="0"/>
              <a:t>BZIP2</a:t>
            </a:r>
          </a:p>
          <a:p>
            <a:pPr algn="ctr"/>
            <a:endParaRPr lang="en-US" b="1" u="sng" dirty="0" smtClean="0"/>
          </a:p>
          <a:p>
            <a:r>
              <a:rPr lang="en-US" dirty="0" smtClean="0"/>
              <a:t>[root@station1 /]# du  -</a:t>
            </a:r>
            <a:r>
              <a:rPr lang="en-US" dirty="0" err="1" smtClean="0"/>
              <a:t>sh</a:t>
            </a:r>
            <a:r>
              <a:rPr lang="en-US" dirty="0" smtClean="0"/>
              <a:t>  /backup.tar </a:t>
            </a:r>
          </a:p>
          <a:p>
            <a:r>
              <a:rPr lang="en-US" dirty="0" smtClean="0"/>
              <a:t>		You have to check the size for .tar file</a:t>
            </a:r>
          </a:p>
          <a:p>
            <a:endParaRPr lang="en-US" dirty="0" smtClean="0"/>
          </a:p>
          <a:p>
            <a:r>
              <a:rPr lang="en-US" dirty="0" smtClean="0"/>
              <a:t>[root@station1 /]# bzip2  /backup.tar</a:t>
            </a:r>
          </a:p>
          <a:p>
            <a:r>
              <a:rPr lang="en-US" dirty="0" smtClean="0"/>
              <a:t>		For compress to backup.tar file with the extension .bz2</a:t>
            </a:r>
          </a:p>
          <a:p>
            <a:endParaRPr lang="en-US" dirty="0" smtClean="0"/>
          </a:p>
          <a:p>
            <a:r>
              <a:rPr lang="en-US" dirty="0" smtClean="0"/>
              <a:t>[root@station1 /]# </a:t>
            </a:r>
            <a:r>
              <a:rPr lang="en-US" dirty="0" err="1" smtClean="0"/>
              <a:t>ls</a:t>
            </a:r>
            <a:endParaRPr lang="en-US" dirty="0" smtClean="0"/>
          </a:p>
          <a:p>
            <a:r>
              <a:rPr lang="en-US" dirty="0" smtClean="0"/>
              <a:t>		You can view the compress file with the name backup.tar.bz2</a:t>
            </a:r>
          </a:p>
          <a:p>
            <a:endParaRPr lang="en-US" dirty="0" smtClean="0"/>
          </a:p>
          <a:p>
            <a:r>
              <a:rPr lang="en-US" dirty="0" smtClean="0"/>
              <a:t>[root@station1 /]# du  -</a:t>
            </a:r>
            <a:r>
              <a:rPr lang="en-US" dirty="0" err="1" smtClean="0"/>
              <a:t>sh</a:t>
            </a:r>
            <a:r>
              <a:rPr lang="en-US" dirty="0" smtClean="0"/>
              <a:t>  /backup.tar.bz2</a:t>
            </a:r>
          </a:p>
          <a:p>
            <a:r>
              <a:rPr lang="en-US" dirty="0" smtClean="0"/>
              <a:t>		You can again check your file size it has been compressed more 		than tar &amp; </a:t>
            </a:r>
            <a:r>
              <a:rPr lang="en-US" dirty="0" err="1" smtClean="0"/>
              <a:t>gzip</a:t>
            </a:r>
            <a:endParaRPr lang="en-US" dirty="0" smtClean="0"/>
          </a:p>
          <a:p>
            <a:endParaRPr lang="en-US" dirty="0" smtClean="0"/>
          </a:p>
          <a:p>
            <a:r>
              <a:rPr lang="en-US" dirty="0" smtClean="0"/>
              <a:t>[root@station1 /]# bunzip2  /backup.tar.bz2</a:t>
            </a:r>
          </a:p>
          <a:p>
            <a:r>
              <a:rPr lang="en-US" dirty="0" smtClean="0"/>
              <a:t>		For extract the compress file</a:t>
            </a:r>
          </a:p>
          <a:p>
            <a:endParaRPr lang="en-US" dirty="0" smtClean="0"/>
          </a:p>
          <a:p>
            <a:r>
              <a:rPr lang="en-US" dirty="0" smtClean="0"/>
              <a:t>[root@station1 /]# </a:t>
            </a:r>
            <a:r>
              <a:rPr lang="en-US" dirty="0" err="1" smtClean="0"/>
              <a:t>ls</a:t>
            </a:r>
            <a:endParaRPr lang="en-US" dirty="0" smtClean="0"/>
          </a:p>
          <a:p>
            <a:r>
              <a:rPr lang="en-US" dirty="0" smtClean="0"/>
              <a:t>		You can view you original file with the name backup.tar</a:t>
            </a:r>
          </a:p>
        </p:txBody>
      </p:sp>
      <p:sp>
        <p:nvSpPr>
          <p:cNvPr id="8" name="Slide Number Placeholder 7"/>
          <p:cNvSpPr>
            <a:spLocks noGrp="1"/>
          </p:cNvSpPr>
          <p:nvPr>
            <p:ph type="sldNum" sz="quarter" idx="12"/>
          </p:nvPr>
        </p:nvSpPr>
        <p:spPr/>
        <p:txBody>
          <a:bodyPr/>
          <a:lstStyle/>
          <a:p>
            <a:fld id="{7278E106-62EC-41F2-90B3-FDFD6CA56EC6}" type="slidenum">
              <a:rPr lang="en-US" smtClean="0"/>
              <a:pPr/>
              <a:t>55</a:t>
            </a:fld>
            <a:endParaRPr lang="en-US" dirty="0"/>
          </a:p>
        </p:txBody>
      </p:sp>
      <p:sp>
        <p:nvSpPr>
          <p:cNvPr id="12" name="TextBox 11"/>
          <p:cNvSpPr txBox="1"/>
          <p:nvPr/>
        </p:nvSpPr>
        <p:spPr>
          <a:xfrm>
            <a:off x="8610600" y="6019800"/>
            <a:ext cx="838200" cy="307777"/>
          </a:xfrm>
          <a:prstGeom prst="rect">
            <a:avLst/>
          </a:prstGeom>
          <a:noFill/>
        </p:spPr>
        <p:txBody>
          <a:bodyPr wrap="square" rtlCol="0">
            <a:spAutoFit/>
          </a:bodyPr>
          <a:lstStyle/>
          <a:p>
            <a:r>
              <a:rPr lang="en-US" sz="1400" b="1" dirty="0" smtClean="0"/>
              <a:t>END</a:t>
            </a:r>
            <a:endParaRPr lang="en-US" sz="1400" b="1" dirty="0"/>
          </a:p>
        </p:txBody>
      </p:sp>
      <p:sp>
        <p:nvSpPr>
          <p:cNvPr id="11" name="Footer Placeholder 10"/>
          <p:cNvSpPr>
            <a:spLocks noGrp="1"/>
          </p:cNvSpPr>
          <p:nvPr>
            <p:ph type="ftr" sz="quarter" idx="11"/>
          </p:nvPr>
        </p:nvSpPr>
        <p:spPr/>
        <p:txBody>
          <a:bodyPr/>
          <a:lstStyle/>
          <a:p>
            <a:r>
              <a:rPr lang="en-US" dirty="0" smtClean="0"/>
              <a:t>SONI COMPUTER CLASSES</a:t>
            </a: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0" name="TextBox 9"/>
          <p:cNvSpPr txBox="1"/>
          <p:nvPr/>
        </p:nvSpPr>
        <p:spPr>
          <a:xfrm rot="-1620000">
            <a:off x="2345776" y="2844596"/>
            <a:ext cx="4648200" cy="1323439"/>
          </a:xfrm>
          <a:prstGeom prst="rect">
            <a:avLst/>
          </a:prstGeom>
          <a:noFill/>
          <a:effectLst>
            <a:outerShdw sx="156000" sy="156000" rotWithShape="0">
              <a:schemeClr val="bg2">
                <a:lumMod val="90000"/>
                <a:alpha val="27000"/>
              </a:schemeClr>
            </a:outerShdw>
          </a:effectLst>
        </p:spPr>
        <p:txBody>
          <a:bodyPr wrap="square" rtlCol="0">
            <a:spAutoFit/>
          </a:bodyPr>
          <a:lstStyle/>
          <a:p>
            <a:r>
              <a:rPr lang="en-US" sz="4000" dirty="0" smtClean="0">
                <a:solidFill>
                  <a:srgbClr val="FDE1BF"/>
                </a:solidFill>
              </a:rPr>
              <a:t> Ravi Kant </a:t>
            </a:r>
            <a:r>
              <a:rPr lang="en-US" sz="4000" dirty="0" err="1" smtClean="0">
                <a:solidFill>
                  <a:srgbClr val="FDE1BF"/>
                </a:solidFill>
              </a:rPr>
              <a:t>Soni</a:t>
            </a:r>
            <a:r>
              <a:rPr lang="en-US" sz="4000" dirty="0" smtClean="0">
                <a:solidFill>
                  <a:srgbClr val="FDE1BF"/>
                </a:solidFill>
              </a:rPr>
              <a:t> +918269000074</a:t>
            </a:r>
            <a:endParaRPr lang="en-US" sz="4000" dirty="0">
              <a:solidFill>
                <a:srgbClr val="FDE1BF"/>
              </a:solidFill>
            </a:endParaRPr>
          </a:p>
        </p:txBody>
      </p:sp>
      <p:sp>
        <p:nvSpPr>
          <p:cNvPr id="4" name="Freeform 3"/>
          <p:cNvSpPr/>
          <p:nvPr/>
        </p:nvSpPr>
        <p:spPr>
          <a:xfrm>
            <a:off x="0" y="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5" name="Picture 4" descr="images1.jpg"/>
          <p:cNvPicPr>
            <a:picLocks noChangeAspect="1"/>
          </p:cNvPicPr>
          <p:nvPr/>
        </p:nvPicPr>
        <p:blipFill>
          <a:blip r:embed="rId2"/>
          <a:stretch>
            <a:fillRect/>
          </a:stretch>
        </p:blipFill>
        <p:spPr>
          <a:xfrm>
            <a:off x="1" y="-38100"/>
            <a:ext cx="617714" cy="571500"/>
          </a:xfrm>
          <a:prstGeom prst="rect">
            <a:avLst/>
          </a:prstGeom>
        </p:spPr>
      </p:pic>
      <p:sp>
        <p:nvSpPr>
          <p:cNvPr id="6" name="Freeform 5"/>
          <p:cNvSpPr/>
          <p:nvPr/>
        </p:nvSpPr>
        <p:spPr>
          <a:xfrm>
            <a:off x="0" y="632460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TextBox 6"/>
          <p:cNvSpPr txBox="1"/>
          <p:nvPr/>
        </p:nvSpPr>
        <p:spPr>
          <a:xfrm>
            <a:off x="5257800" y="6488668"/>
            <a:ext cx="4343400" cy="369332"/>
          </a:xfrm>
          <a:custGeom>
            <a:avLst/>
            <a:gdLst>
              <a:gd name="connsiteX0" fmla="*/ 0 w 4343400"/>
              <a:gd name="connsiteY0" fmla="*/ 0 h 369332"/>
              <a:gd name="connsiteX1" fmla="*/ 4343400 w 4343400"/>
              <a:gd name="connsiteY1" fmla="*/ 0 h 369332"/>
              <a:gd name="connsiteX2" fmla="*/ 4343400 w 4343400"/>
              <a:gd name="connsiteY2" fmla="*/ 369332 h 369332"/>
              <a:gd name="connsiteX3" fmla="*/ 0 w 4343400"/>
              <a:gd name="connsiteY3" fmla="*/ 369332 h 369332"/>
              <a:gd name="connsiteX4" fmla="*/ 0 w 4343400"/>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369332">
                <a:moveTo>
                  <a:pt x="0" y="0"/>
                </a:moveTo>
                <a:lnTo>
                  <a:pt x="4343400" y="0"/>
                </a:lnTo>
                <a:lnTo>
                  <a:pt x="4343400" y="369332"/>
                </a:lnTo>
                <a:lnTo>
                  <a:pt x="0" y="369332"/>
                </a:lnTo>
                <a:lnTo>
                  <a:pt x="0" y="0"/>
                </a:lnTo>
                <a:close/>
              </a:path>
            </a:pathLst>
          </a:custGeom>
          <a:noFill/>
        </p:spPr>
        <p:txBody>
          <a:bodyPr wrap="square" rtlCol="0">
            <a:spAutoFit/>
          </a:bodyPr>
          <a:lstStyle/>
          <a:p>
            <a:r>
              <a:rPr lang="en-US" dirty="0" smtClean="0"/>
              <a:t> Ravi Kant </a:t>
            </a:r>
            <a:r>
              <a:rPr lang="en-US" dirty="0" err="1" smtClean="0"/>
              <a:t>Soni</a:t>
            </a:r>
            <a:r>
              <a:rPr lang="en-US" dirty="0" smtClean="0"/>
              <a:t> +918269000074</a:t>
            </a:r>
            <a:endParaRPr lang="en-US" dirty="0"/>
          </a:p>
        </p:txBody>
      </p:sp>
      <p:sp>
        <p:nvSpPr>
          <p:cNvPr id="9" name="TextBox 8"/>
          <p:cNvSpPr txBox="1"/>
          <p:nvPr/>
        </p:nvSpPr>
        <p:spPr>
          <a:xfrm>
            <a:off x="533400" y="609600"/>
            <a:ext cx="8153400" cy="5909310"/>
          </a:xfrm>
          <a:prstGeom prst="rect">
            <a:avLst/>
          </a:prstGeom>
          <a:noFill/>
        </p:spPr>
        <p:txBody>
          <a:bodyPr wrap="square" rtlCol="0">
            <a:spAutoFit/>
          </a:bodyPr>
          <a:lstStyle/>
          <a:p>
            <a:pPr algn="ctr"/>
            <a:r>
              <a:rPr lang="en-US" b="1" u="sng" dirty="0" smtClean="0"/>
              <a:t>CRONTAB</a:t>
            </a:r>
          </a:p>
          <a:p>
            <a:pPr algn="ctr"/>
            <a:endParaRPr lang="en-US" b="1" u="sng" dirty="0" smtClean="0"/>
          </a:p>
          <a:p>
            <a:r>
              <a:rPr lang="en-US" dirty="0" err="1" smtClean="0"/>
              <a:t>Cron</a:t>
            </a:r>
            <a:r>
              <a:rPr lang="en-US" dirty="0" smtClean="0"/>
              <a:t> jobs are used to </a:t>
            </a:r>
            <a:r>
              <a:rPr lang="en-US" dirty="0" err="1" smtClean="0"/>
              <a:t>shedule</a:t>
            </a:r>
            <a:r>
              <a:rPr lang="en-US" dirty="0" smtClean="0"/>
              <a:t> commands to be execute periodically.  </a:t>
            </a:r>
            <a:r>
              <a:rPr lang="en-US" dirty="0" err="1" smtClean="0"/>
              <a:t>Cron</a:t>
            </a:r>
            <a:r>
              <a:rPr lang="en-US" dirty="0" smtClean="0"/>
              <a:t> enables users to schedule jobs to run automatically at a certain date or time. Just suppose if you want to create a directory at particular location and particular command.</a:t>
            </a:r>
          </a:p>
          <a:p>
            <a:endParaRPr lang="en-US" dirty="0" smtClean="0"/>
          </a:p>
          <a:p>
            <a:r>
              <a:rPr lang="en-US" dirty="0" smtClean="0"/>
              <a:t>Syntax of </a:t>
            </a:r>
            <a:r>
              <a:rPr lang="en-US" dirty="0" err="1" smtClean="0"/>
              <a:t>crontab</a:t>
            </a:r>
            <a:endParaRPr lang="en-US" dirty="0" smtClean="0"/>
          </a:p>
          <a:p>
            <a:r>
              <a:rPr lang="en-US" dirty="0" smtClean="0"/>
              <a:t>*	*	*	*	*	location of command         argument</a:t>
            </a:r>
          </a:p>
          <a:p>
            <a:endParaRPr lang="en-US" dirty="0" smtClean="0"/>
          </a:p>
          <a:p>
            <a:endParaRPr lang="en-US" dirty="0" smtClean="0"/>
          </a:p>
          <a:p>
            <a:r>
              <a:rPr lang="en-US" dirty="0" smtClean="0"/>
              <a:t>min       hour          date       month    day of </a:t>
            </a:r>
          </a:p>
          <a:p>
            <a:r>
              <a:rPr lang="en-US" dirty="0" smtClean="0"/>
              <a:t>			          the week</a:t>
            </a:r>
          </a:p>
          <a:p>
            <a:endParaRPr lang="en-US" dirty="0" smtClean="0"/>
          </a:p>
          <a:p>
            <a:r>
              <a:rPr lang="en-US" dirty="0" smtClean="0"/>
              <a:t>00	00	01	01	00</a:t>
            </a:r>
          </a:p>
          <a:p>
            <a:r>
              <a:rPr lang="en-US" dirty="0" smtClean="0"/>
              <a:t>59	23	31	12	07</a:t>
            </a:r>
          </a:p>
          <a:p>
            <a:r>
              <a:rPr lang="en-US" dirty="0" smtClean="0"/>
              <a:t>				(00 &amp; 07 is use for </a:t>
            </a:r>
            <a:r>
              <a:rPr lang="en-US" dirty="0" err="1" smtClean="0"/>
              <a:t>sunday</a:t>
            </a:r>
            <a:r>
              <a:rPr lang="en-US" dirty="0" smtClean="0"/>
              <a:t>)</a:t>
            </a:r>
          </a:p>
          <a:p>
            <a:endParaRPr lang="en-US" dirty="0" smtClean="0"/>
          </a:p>
          <a:p>
            <a:r>
              <a:rPr lang="en-US" dirty="0" smtClean="0"/>
              <a:t>[root@station1 /]#  which  </a:t>
            </a:r>
            <a:r>
              <a:rPr lang="en-US" dirty="0" err="1" smtClean="0"/>
              <a:t>mkdir</a:t>
            </a:r>
            <a:endParaRPr lang="en-US" dirty="0" smtClean="0"/>
          </a:p>
          <a:p>
            <a:r>
              <a:rPr lang="en-US" dirty="0" smtClean="0"/>
              <a:t>		First you have to identify the location of </a:t>
            </a:r>
            <a:r>
              <a:rPr lang="en-US" dirty="0" err="1" smtClean="0"/>
              <a:t>mkdir</a:t>
            </a:r>
            <a:r>
              <a:rPr lang="en-US" dirty="0" smtClean="0"/>
              <a:t> command</a:t>
            </a:r>
          </a:p>
          <a:p>
            <a:r>
              <a:rPr lang="en-US" dirty="0" smtClean="0"/>
              <a:t>		/bin/</a:t>
            </a:r>
            <a:r>
              <a:rPr lang="en-US" dirty="0" err="1" smtClean="0"/>
              <a:t>mkdir</a:t>
            </a:r>
            <a:endParaRPr lang="en-US" dirty="0" smtClean="0"/>
          </a:p>
          <a:p>
            <a:endParaRPr lang="en-US" dirty="0" smtClean="0"/>
          </a:p>
        </p:txBody>
      </p:sp>
      <p:cxnSp>
        <p:nvCxnSpPr>
          <p:cNvPr id="21" name="Straight Arrow Connector 20"/>
          <p:cNvCxnSpPr/>
          <p:nvPr/>
        </p:nvCxnSpPr>
        <p:spPr>
          <a:xfrm rot="5400000">
            <a:off x="381794" y="3124200"/>
            <a:ext cx="609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5400000">
            <a:off x="1294606" y="3123406"/>
            <a:ext cx="609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5400000">
            <a:off x="2209006" y="3123406"/>
            <a:ext cx="609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a:off x="3123406" y="3123406"/>
            <a:ext cx="609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5400000">
            <a:off x="4037806" y="3123406"/>
            <a:ext cx="609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Slide Number Placeholder 12"/>
          <p:cNvSpPr>
            <a:spLocks noGrp="1"/>
          </p:cNvSpPr>
          <p:nvPr>
            <p:ph type="sldNum" sz="quarter" idx="12"/>
          </p:nvPr>
        </p:nvSpPr>
        <p:spPr/>
        <p:txBody>
          <a:bodyPr/>
          <a:lstStyle/>
          <a:p>
            <a:fld id="{7278E106-62EC-41F2-90B3-FDFD6CA56EC6}" type="slidenum">
              <a:rPr lang="en-US" smtClean="0"/>
              <a:pPr/>
              <a:t>56</a:t>
            </a:fld>
            <a:endParaRPr lang="en-US" dirty="0"/>
          </a:p>
        </p:txBody>
      </p:sp>
      <p:sp>
        <p:nvSpPr>
          <p:cNvPr id="14" name="Footer Placeholder 13"/>
          <p:cNvSpPr>
            <a:spLocks noGrp="1"/>
          </p:cNvSpPr>
          <p:nvPr>
            <p:ph type="ftr" sz="quarter" idx="11"/>
          </p:nvPr>
        </p:nvSpPr>
        <p:spPr/>
        <p:txBody>
          <a:bodyPr/>
          <a:lstStyle/>
          <a:p>
            <a:r>
              <a:rPr lang="en-US" dirty="0" smtClean="0"/>
              <a:t>SONI COMPUTER CLASSES</a:t>
            </a:r>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0" name="TextBox 9"/>
          <p:cNvSpPr txBox="1"/>
          <p:nvPr/>
        </p:nvSpPr>
        <p:spPr>
          <a:xfrm rot="-1620000">
            <a:off x="2345776" y="2844596"/>
            <a:ext cx="4648200" cy="1323439"/>
          </a:xfrm>
          <a:prstGeom prst="rect">
            <a:avLst/>
          </a:prstGeom>
          <a:noFill/>
          <a:effectLst>
            <a:outerShdw sx="156000" sy="156000" rotWithShape="0">
              <a:schemeClr val="bg2">
                <a:lumMod val="90000"/>
                <a:alpha val="27000"/>
              </a:schemeClr>
            </a:outerShdw>
          </a:effectLst>
        </p:spPr>
        <p:txBody>
          <a:bodyPr wrap="square" rtlCol="0">
            <a:spAutoFit/>
          </a:bodyPr>
          <a:lstStyle/>
          <a:p>
            <a:r>
              <a:rPr lang="en-US" sz="4000" dirty="0" smtClean="0">
                <a:solidFill>
                  <a:srgbClr val="FDE1BF"/>
                </a:solidFill>
              </a:rPr>
              <a:t> Ravi Kant </a:t>
            </a:r>
            <a:r>
              <a:rPr lang="en-US" sz="4000" dirty="0" err="1" smtClean="0">
                <a:solidFill>
                  <a:srgbClr val="FDE1BF"/>
                </a:solidFill>
              </a:rPr>
              <a:t>Soni</a:t>
            </a:r>
            <a:r>
              <a:rPr lang="en-US" sz="4000" dirty="0" smtClean="0">
                <a:solidFill>
                  <a:srgbClr val="FDE1BF"/>
                </a:solidFill>
              </a:rPr>
              <a:t> +918269000074</a:t>
            </a:r>
            <a:endParaRPr lang="en-US" sz="4000" dirty="0">
              <a:solidFill>
                <a:srgbClr val="FDE1BF"/>
              </a:solidFill>
            </a:endParaRPr>
          </a:p>
        </p:txBody>
      </p:sp>
      <p:sp>
        <p:nvSpPr>
          <p:cNvPr id="4" name="Freeform 3"/>
          <p:cNvSpPr/>
          <p:nvPr/>
        </p:nvSpPr>
        <p:spPr>
          <a:xfrm>
            <a:off x="0" y="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5" name="Picture 4" descr="images1.jpg"/>
          <p:cNvPicPr>
            <a:picLocks noChangeAspect="1"/>
          </p:cNvPicPr>
          <p:nvPr/>
        </p:nvPicPr>
        <p:blipFill>
          <a:blip r:embed="rId2"/>
          <a:stretch>
            <a:fillRect/>
          </a:stretch>
        </p:blipFill>
        <p:spPr>
          <a:xfrm>
            <a:off x="1" y="-38100"/>
            <a:ext cx="617714" cy="571500"/>
          </a:xfrm>
          <a:prstGeom prst="rect">
            <a:avLst/>
          </a:prstGeom>
        </p:spPr>
      </p:pic>
      <p:sp>
        <p:nvSpPr>
          <p:cNvPr id="6" name="Freeform 5"/>
          <p:cNvSpPr/>
          <p:nvPr/>
        </p:nvSpPr>
        <p:spPr>
          <a:xfrm>
            <a:off x="0" y="632460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TextBox 6"/>
          <p:cNvSpPr txBox="1"/>
          <p:nvPr/>
        </p:nvSpPr>
        <p:spPr>
          <a:xfrm>
            <a:off x="5257800" y="6488668"/>
            <a:ext cx="4343400" cy="369332"/>
          </a:xfrm>
          <a:custGeom>
            <a:avLst/>
            <a:gdLst>
              <a:gd name="connsiteX0" fmla="*/ 0 w 4343400"/>
              <a:gd name="connsiteY0" fmla="*/ 0 h 369332"/>
              <a:gd name="connsiteX1" fmla="*/ 4343400 w 4343400"/>
              <a:gd name="connsiteY1" fmla="*/ 0 h 369332"/>
              <a:gd name="connsiteX2" fmla="*/ 4343400 w 4343400"/>
              <a:gd name="connsiteY2" fmla="*/ 369332 h 369332"/>
              <a:gd name="connsiteX3" fmla="*/ 0 w 4343400"/>
              <a:gd name="connsiteY3" fmla="*/ 369332 h 369332"/>
              <a:gd name="connsiteX4" fmla="*/ 0 w 4343400"/>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369332">
                <a:moveTo>
                  <a:pt x="0" y="0"/>
                </a:moveTo>
                <a:lnTo>
                  <a:pt x="4343400" y="0"/>
                </a:lnTo>
                <a:lnTo>
                  <a:pt x="4343400" y="369332"/>
                </a:lnTo>
                <a:lnTo>
                  <a:pt x="0" y="369332"/>
                </a:lnTo>
                <a:lnTo>
                  <a:pt x="0" y="0"/>
                </a:lnTo>
                <a:close/>
              </a:path>
            </a:pathLst>
          </a:custGeom>
          <a:noFill/>
        </p:spPr>
        <p:txBody>
          <a:bodyPr wrap="square" rtlCol="0">
            <a:spAutoFit/>
          </a:bodyPr>
          <a:lstStyle/>
          <a:p>
            <a:r>
              <a:rPr lang="en-US" dirty="0" smtClean="0"/>
              <a:t> Ravi Kant </a:t>
            </a:r>
            <a:r>
              <a:rPr lang="en-US" dirty="0" err="1" smtClean="0"/>
              <a:t>Soni</a:t>
            </a:r>
            <a:r>
              <a:rPr lang="en-US" dirty="0" smtClean="0"/>
              <a:t> +918269000074</a:t>
            </a:r>
            <a:endParaRPr lang="en-US" dirty="0"/>
          </a:p>
        </p:txBody>
      </p:sp>
      <p:sp>
        <p:nvSpPr>
          <p:cNvPr id="9" name="TextBox 8"/>
          <p:cNvSpPr txBox="1"/>
          <p:nvPr/>
        </p:nvSpPr>
        <p:spPr>
          <a:xfrm>
            <a:off x="533400" y="609600"/>
            <a:ext cx="8153400" cy="5940088"/>
          </a:xfrm>
          <a:prstGeom prst="rect">
            <a:avLst/>
          </a:prstGeom>
          <a:noFill/>
        </p:spPr>
        <p:txBody>
          <a:bodyPr wrap="square" rtlCol="0">
            <a:spAutoFit/>
          </a:bodyPr>
          <a:lstStyle/>
          <a:p>
            <a:endParaRPr lang="en-US" dirty="0" smtClean="0"/>
          </a:p>
          <a:p>
            <a:r>
              <a:rPr lang="en-US" dirty="0" smtClean="0"/>
              <a:t>		For edit in </a:t>
            </a:r>
            <a:r>
              <a:rPr lang="en-US" dirty="0" err="1" smtClean="0"/>
              <a:t>crontab</a:t>
            </a:r>
            <a:r>
              <a:rPr lang="en-US" dirty="0" smtClean="0"/>
              <a:t> for current user (root)</a:t>
            </a:r>
          </a:p>
          <a:p>
            <a:r>
              <a:rPr lang="en-US" dirty="0" smtClean="0"/>
              <a:t>[root@station1 /]#  </a:t>
            </a:r>
            <a:r>
              <a:rPr lang="en-US" dirty="0" err="1" smtClean="0"/>
              <a:t>crontab</a:t>
            </a:r>
            <a:r>
              <a:rPr lang="en-US" dirty="0" smtClean="0"/>
              <a:t>  -e</a:t>
            </a:r>
          </a:p>
          <a:p>
            <a:r>
              <a:rPr lang="en-US" dirty="0" smtClean="0"/>
              <a:t>		(or)</a:t>
            </a:r>
          </a:p>
          <a:p>
            <a:r>
              <a:rPr lang="en-US" dirty="0" smtClean="0"/>
              <a:t>		For edit in </a:t>
            </a:r>
            <a:r>
              <a:rPr lang="en-US" dirty="0" err="1" smtClean="0"/>
              <a:t>crontab</a:t>
            </a:r>
            <a:r>
              <a:rPr lang="en-US" dirty="0" smtClean="0"/>
              <a:t> for user root</a:t>
            </a:r>
          </a:p>
          <a:p>
            <a:endParaRPr lang="en-US" dirty="0" smtClean="0"/>
          </a:p>
          <a:p>
            <a:r>
              <a:rPr lang="en-US" dirty="0" smtClean="0"/>
              <a:t>[root@station1 /]#  </a:t>
            </a:r>
            <a:r>
              <a:rPr lang="en-US" dirty="0" err="1" smtClean="0"/>
              <a:t>crontab</a:t>
            </a:r>
            <a:r>
              <a:rPr lang="en-US" dirty="0" smtClean="0"/>
              <a:t>  -u  root  -e</a:t>
            </a:r>
          </a:p>
          <a:p>
            <a:endParaRPr lang="en-US" sz="1000" dirty="0" smtClean="0"/>
          </a:p>
          <a:p>
            <a:pPr marL="342900" indent="-342900">
              <a:buAutoNum type="arabicPlain" startAt="15"/>
            </a:pPr>
            <a:r>
              <a:rPr lang="en-US" dirty="0" smtClean="0"/>
              <a:t>20	*	*	*	/bin/</a:t>
            </a:r>
            <a:r>
              <a:rPr lang="en-US" dirty="0" err="1" smtClean="0"/>
              <a:t>mkdir</a:t>
            </a:r>
            <a:r>
              <a:rPr lang="en-US" dirty="0" smtClean="0"/>
              <a:t>  /</a:t>
            </a:r>
            <a:r>
              <a:rPr lang="en-US" dirty="0" err="1" smtClean="0"/>
              <a:t>redhat</a:t>
            </a:r>
            <a:endParaRPr lang="en-US" dirty="0" smtClean="0"/>
          </a:p>
          <a:p>
            <a:pPr marL="342900" indent="-342900"/>
            <a:r>
              <a:rPr lang="en-US" dirty="0" smtClean="0"/>
              <a:t>esc :</a:t>
            </a:r>
            <a:r>
              <a:rPr lang="en-US" dirty="0" err="1" smtClean="0"/>
              <a:t>wq</a:t>
            </a:r>
            <a:r>
              <a:rPr lang="en-US" dirty="0" smtClean="0"/>
              <a:t>		(Save &amp; exit)</a:t>
            </a:r>
          </a:p>
          <a:p>
            <a:pPr marL="342900" indent="-342900"/>
            <a:endParaRPr lang="en-US" sz="1400" dirty="0" smtClean="0"/>
          </a:p>
          <a:p>
            <a:r>
              <a:rPr lang="en-US" dirty="0" smtClean="0"/>
              <a:t>It will be create a directory with the name /</a:t>
            </a:r>
            <a:r>
              <a:rPr lang="en-US" dirty="0" err="1" smtClean="0"/>
              <a:t>redhat</a:t>
            </a:r>
            <a:r>
              <a:rPr lang="en-US" dirty="0" smtClean="0"/>
              <a:t> at 08:15 P.M</a:t>
            </a:r>
          </a:p>
          <a:p>
            <a:endParaRPr lang="en-US" sz="1400" dirty="0" smtClean="0"/>
          </a:p>
          <a:p>
            <a:r>
              <a:rPr lang="en-US" dirty="0" smtClean="0"/>
              <a:t>[root@station1 /]# service  </a:t>
            </a:r>
            <a:r>
              <a:rPr lang="en-US" dirty="0" err="1" smtClean="0"/>
              <a:t>crond</a:t>
            </a:r>
            <a:r>
              <a:rPr lang="en-US" dirty="0" smtClean="0"/>
              <a:t>  restart</a:t>
            </a:r>
          </a:p>
          <a:p>
            <a:r>
              <a:rPr lang="en-US" dirty="0" smtClean="0"/>
              <a:t>		For restart the service of </a:t>
            </a:r>
            <a:r>
              <a:rPr lang="en-US" dirty="0" err="1" smtClean="0"/>
              <a:t>crond</a:t>
            </a:r>
            <a:endParaRPr lang="en-US" dirty="0" smtClean="0"/>
          </a:p>
          <a:p>
            <a:endParaRPr lang="en-US" sz="1400" dirty="0" smtClean="0"/>
          </a:p>
          <a:p>
            <a:r>
              <a:rPr lang="en-US" dirty="0" smtClean="0"/>
              <a:t>[root@station1 /]#  </a:t>
            </a:r>
            <a:r>
              <a:rPr lang="en-US" dirty="0" err="1" smtClean="0"/>
              <a:t>crontab</a:t>
            </a:r>
            <a:r>
              <a:rPr lang="en-US" dirty="0" smtClean="0"/>
              <a:t>  -l</a:t>
            </a:r>
          </a:p>
          <a:p>
            <a:r>
              <a:rPr lang="en-US" dirty="0" smtClean="0"/>
              <a:t>		For list of </a:t>
            </a:r>
            <a:r>
              <a:rPr lang="en-US" dirty="0" err="1" smtClean="0"/>
              <a:t>crontab</a:t>
            </a:r>
            <a:r>
              <a:rPr lang="en-US" dirty="0" smtClean="0"/>
              <a:t> for current user (root)</a:t>
            </a:r>
          </a:p>
          <a:p>
            <a:endParaRPr lang="en-US" dirty="0" smtClean="0"/>
          </a:p>
          <a:p>
            <a:r>
              <a:rPr lang="en-US" dirty="0" smtClean="0"/>
              <a:t>[root@station1 /]#  </a:t>
            </a:r>
            <a:r>
              <a:rPr lang="en-US" dirty="0" err="1" smtClean="0"/>
              <a:t>crontab</a:t>
            </a:r>
            <a:r>
              <a:rPr lang="en-US" dirty="0" smtClean="0"/>
              <a:t>  -r</a:t>
            </a:r>
          </a:p>
          <a:p>
            <a:r>
              <a:rPr lang="en-US" dirty="0" smtClean="0"/>
              <a:t>		For remove the </a:t>
            </a:r>
            <a:r>
              <a:rPr lang="en-US" dirty="0" err="1" smtClean="0"/>
              <a:t>crontab</a:t>
            </a:r>
            <a:r>
              <a:rPr lang="en-US" dirty="0" smtClean="0"/>
              <a:t> for current user (root)</a:t>
            </a:r>
          </a:p>
          <a:p>
            <a:endParaRPr lang="en-US" dirty="0" smtClean="0"/>
          </a:p>
        </p:txBody>
      </p:sp>
      <p:sp>
        <p:nvSpPr>
          <p:cNvPr id="8" name="Slide Number Placeholder 7"/>
          <p:cNvSpPr>
            <a:spLocks noGrp="1"/>
          </p:cNvSpPr>
          <p:nvPr>
            <p:ph type="sldNum" sz="quarter" idx="12"/>
          </p:nvPr>
        </p:nvSpPr>
        <p:spPr/>
        <p:txBody>
          <a:bodyPr/>
          <a:lstStyle/>
          <a:p>
            <a:fld id="{7278E106-62EC-41F2-90B3-FDFD6CA56EC6}" type="slidenum">
              <a:rPr lang="en-US" smtClean="0"/>
              <a:pPr/>
              <a:t>57</a:t>
            </a:fld>
            <a:endParaRPr lang="en-US" dirty="0"/>
          </a:p>
        </p:txBody>
      </p:sp>
      <p:sp>
        <p:nvSpPr>
          <p:cNvPr id="11" name="Footer Placeholder 10"/>
          <p:cNvSpPr>
            <a:spLocks noGrp="1"/>
          </p:cNvSpPr>
          <p:nvPr>
            <p:ph type="ftr" sz="quarter" idx="11"/>
          </p:nvPr>
        </p:nvSpPr>
        <p:spPr/>
        <p:txBody>
          <a:bodyPr/>
          <a:lstStyle/>
          <a:p>
            <a:r>
              <a:rPr lang="en-US" dirty="0" smtClean="0"/>
              <a:t>SONI COMPUTER CLASSES</a:t>
            </a:r>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0" name="TextBox 9"/>
          <p:cNvSpPr txBox="1"/>
          <p:nvPr/>
        </p:nvSpPr>
        <p:spPr>
          <a:xfrm rot="-1620000">
            <a:off x="2345776" y="2844596"/>
            <a:ext cx="4648200" cy="1323439"/>
          </a:xfrm>
          <a:prstGeom prst="rect">
            <a:avLst/>
          </a:prstGeom>
          <a:noFill/>
          <a:effectLst>
            <a:outerShdw sx="156000" sy="156000" rotWithShape="0">
              <a:schemeClr val="bg2">
                <a:lumMod val="90000"/>
                <a:alpha val="27000"/>
              </a:schemeClr>
            </a:outerShdw>
          </a:effectLst>
        </p:spPr>
        <p:txBody>
          <a:bodyPr wrap="square" rtlCol="0">
            <a:spAutoFit/>
          </a:bodyPr>
          <a:lstStyle/>
          <a:p>
            <a:r>
              <a:rPr lang="en-US" sz="4000" dirty="0" smtClean="0">
                <a:solidFill>
                  <a:srgbClr val="FDE1BF"/>
                </a:solidFill>
              </a:rPr>
              <a:t> Ravi Kant </a:t>
            </a:r>
            <a:r>
              <a:rPr lang="en-US" sz="4000" dirty="0" err="1" smtClean="0">
                <a:solidFill>
                  <a:srgbClr val="FDE1BF"/>
                </a:solidFill>
              </a:rPr>
              <a:t>Soni</a:t>
            </a:r>
            <a:r>
              <a:rPr lang="en-US" sz="4000" dirty="0" smtClean="0">
                <a:solidFill>
                  <a:srgbClr val="FDE1BF"/>
                </a:solidFill>
              </a:rPr>
              <a:t> +918269000074</a:t>
            </a:r>
            <a:endParaRPr lang="en-US" sz="4000" dirty="0">
              <a:solidFill>
                <a:srgbClr val="FDE1BF"/>
              </a:solidFill>
            </a:endParaRPr>
          </a:p>
        </p:txBody>
      </p:sp>
      <p:sp>
        <p:nvSpPr>
          <p:cNvPr id="4" name="Freeform 3"/>
          <p:cNvSpPr/>
          <p:nvPr/>
        </p:nvSpPr>
        <p:spPr>
          <a:xfrm>
            <a:off x="0" y="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5" name="Picture 4" descr="images1.jpg"/>
          <p:cNvPicPr>
            <a:picLocks noChangeAspect="1"/>
          </p:cNvPicPr>
          <p:nvPr/>
        </p:nvPicPr>
        <p:blipFill>
          <a:blip r:embed="rId2"/>
          <a:stretch>
            <a:fillRect/>
          </a:stretch>
        </p:blipFill>
        <p:spPr>
          <a:xfrm>
            <a:off x="1" y="-38100"/>
            <a:ext cx="617714" cy="571500"/>
          </a:xfrm>
          <a:prstGeom prst="rect">
            <a:avLst/>
          </a:prstGeom>
        </p:spPr>
      </p:pic>
      <p:sp>
        <p:nvSpPr>
          <p:cNvPr id="6" name="Freeform 5"/>
          <p:cNvSpPr/>
          <p:nvPr/>
        </p:nvSpPr>
        <p:spPr>
          <a:xfrm>
            <a:off x="0" y="632460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TextBox 6"/>
          <p:cNvSpPr txBox="1"/>
          <p:nvPr/>
        </p:nvSpPr>
        <p:spPr>
          <a:xfrm>
            <a:off x="5257800" y="6488668"/>
            <a:ext cx="4343400" cy="369332"/>
          </a:xfrm>
          <a:custGeom>
            <a:avLst/>
            <a:gdLst>
              <a:gd name="connsiteX0" fmla="*/ 0 w 4343400"/>
              <a:gd name="connsiteY0" fmla="*/ 0 h 369332"/>
              <a:gd name="connsiteX1" fmla="*/ 4343400 w 4343400"/>
              <a:gd name="connsiteY1" fmla="*/ 0 h 369332"/>
              <a:gd name="connsiteX2" fmla="*/ 4343400 w 4343400"/>
              <a:gd name="connsiteY2" fmla="*/ 369332 h 369332"/>
              <a:gd name="connsiteX3" fmla="*/ 0 w 4343400"/>
              <a:gd name="connsiteY3" fmla="*/ 369332 h 369332"/>
              <a:gd name="connsiteX4" fmla="*/ 0 w 4343400"/>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369332">
                <a:moveTo>
                  <a:pt x="0" y="0"/>
                </a:moveTo>
                <a:lnTo>
                  <a:pt x="4343400" y="0"/>
                </a:lnTo>
                <a:lnTo>
                  <a:pt x="4343400" y="369332"/>
                </a:lnTo>
                <a:lnTo>
                  <a:pt x="0" y="369332"/>
                </a:lnTo>
                <a:lnTo>
                  <a:pt x="0" y="0"/>
                </a:lnTo>
                <a:close/>
              </a:path>
            </a:pathLst>
          </a:custGeom>
          <a:noFill/>
        </p:spPr>
        <p:txBody>
          <a:bodyPr wrap="square" rtlCol="0">
            <a:spAutoFit/>
          </a:bodyPr>
          <a:lstStyle/>
          <a:p>
            <a:r>
              <a:rPr lang="en-US" dirty="0" smtClean="0"/>
              <a:t> Ravi Kant </a:t>
            </a:r>
            <a:r>
              <a:rPr lang="en-US" dirty="0" err="1" smtClean="0"/>
              <a:t>Soni</a:t>
            </a:r>
            <a:r>
              <a:rPr lang="en-US" dirty="0" smtClean="0"/>
              <a:t> +918269000074</a:t>
            </a:r>
            <a:endParaRPr lang="en-US" dirty="0"/>
          </a:p>
        </p:txBody>
      </p:sp>
      <p:sp>
        <p:nvSpPr>
          <p:cNvPr id="9" name="TextBox 8"/>
          <p:cNvSpPr txBox="1"/>
          <p:nvPr/>
        </p:nvSpPr>
        <p:spPr>
          <a:xfrm>
            <a:off x="533400" y="609600"/>
            <a:ext cx="8153400" cy="5909310"/>
          </a:xfrm>
          <a:prstGeom prst="rect">
            <a:avLst/>
          </a:prstGeom>
          <a:noFill/>
        </p:spPr>
        <p:txBody>
          <a:bodyPr wrap="square" rtlCol="0">
            <a:spAutoFit/>
          </a:bodyPr>
          <a:lstStyle/>
          <a:p>
            <a:r>
              <a:rPr lang="en-US" dirty="0" smtClean="0"/>
              <a:t>		some combination for </a:t>
            </a:r>
            <a:r>
              <a:rPr lang="en-US" dirty="0" err="1" smtClean="0"/>
              <a:t>crontab</a:t>
            </a:r>
            <a:endParaRPr lang="en-US" dirty="0" smtClean="0"/>
          </a:p>
          <a:p>
            <a:endParaRPr lang="en-US" dirty="0" smtClean="0"/>
          </a:p>
          <a:p>
            <a:pPr marL="342900" indent="-342900"/>
            <a:r>
              <a:rPr lang="en-US" dirty="0" smtClean="0"/>
              <a:t>15		20	*	*	*	/bin/touch  /linux</a:t>
            </a:r>
          </a:p>
          <a:p>
            <a:pPr marL="342900" indent="-342900"/>
            <a:r>
              <a:rPr lang="en-US" dirty="0" smtClean="0"/>
              <a:t>	For create a file with the name /linux at 08:15 P.M on daily basis.</a:t>
            </a:r>
          </a:p>
          <a:p>
            <a:pPr marL="342900" indent="-342900"/>
            <a:endParaRPr lang="en-US" dirty="0" smtClean="0"/>
          </a:p>
          <a:p>
            <a:pPr marL="342900" indent="-342900"/>
            <a:r>
              <a:rPr lang="en-US" dirty="0" smtClean="0"/>
              <a:t>15		20	01	*	*	/bin/touch  /linux</a:t>
            </a:r>
          </a:p>
          <a:p>
            <a:pPr marL="342900" indent="-342900"/>
            <a:r>
              <a:rPr lang="en-US" dirty="0" smtClean="0"/>
              <a:t>	For create a file with the name /linux at 08:15 P.M. on 01 date of every month </a:t>
            </a:r>
          </a:p>
          <a:p>
            <a:pPr marL="342900" indent="-342900"/>
            <a:endParaRPr lang="en-US" dirty="0" smtClean="0"/>
          </a:p>
          <a:p>
            <a:pPr marL="342900" indent="-342900"/>
            <a:r>
              <a:rPr lang="en-US" dirty="0" smtClean="0"/>
              <a:t>15		20	*	01	*	/bin/touch  /linux</a:t>
            </a:r>
          </a:p>
          <a:p>
            <a:pPr marL="342900" indent="-342900"/>
            <a:r>
              <a:rPr lang="en-US" dirty="0" smtClean="0"/>
              <a:t>	For create a file with the name /linux at 08:15 P.M. on every day in </a:t>
            </a:r>
            <a:r>
              <a:rPr lang="en-US" dirty="0" err="1" smtClean="0"/>
              <a:t>january</a:t>
            </a:r>
            <a:r>
              <a:rPr lang="en-US" dirty="0" smtClean="0"/>
              <a:t> month </a:t>
            </a:r>
          </a:p>
          <a:p>
            <a:pPr marL="342900" indent="-342900"/>
            <a:endParaRPr lang="en-US" dirty="0" smtClean="0"/>
          </a:p>
          <a:p>
            <a:pPr marL="342900" indent="-342900"/>
            <a:r>
              <a:rPr lang="en-US" dirty="0" smtClean="0"/>
              <a:t>15		20	*	*	01	/bin/touch  /linux</a:t>
            </a:r>
          </a:p>
          <a:p>
            <a:pPr marL="342900" indent="-342900"/>
            <a:r>
              <a:rPr lang="en-US" dirty="0" smtClean="0"/>
              <a:t>	For create a file with the name /linux at 08:15 P.M. on every Monday  </a:t>
            </a:r>
          </a:p>
          <a:p>
            <a:pPr marL="342900" indent="-342900"/>
            <a:endParaRPr lang="en-US" dirty="0" smtClean="0"/>
          </a:p>
          <a:p>
            <a:pPr marL="342900" indent="-342900"/>
            <a:r>
              <a:rPr lang="en-US" dirty="0" smtClean="0"/>
              <a:t>15		20	*	04	01	/bin/touch  /linux</a:t>
            </a:r>
          </a:p>
          <a:p>
            <a:pPr marL="342900" indent="-342900"/>
            <a:r>
              <a:rPr lang="en-US" dirty="0" smtClean="0"/>
              <a:t>	For create a file with the name /linux at 08:15 P.M. on every </a:t>
            </a:r>
            <a:r>
              <a:rPr lang="en-US" dirty="0" err="1" smtClean="0"/>
              <a:t>monday</a:t>
            </a:r>
            <a:r>
              <a:rPr lang="en-US" dirty="0" smtClean="0"/>
              <a:t> in </a:t>
            </a:r>
            <a:r>
              <a:rPr lang="en-US" dirty="0" err="1" smtClean="0"/>
              <a:t>april</a:t>
            </a:r>
            <a:endParaRPr lang="en-US" dirty="0" smtClean="0"/>
          </a:p>
          <a:p>
            <a:endParaRPr lang="en-US" dirty="0" smtClean="0"/>
          </a:p>
          <a:p>
            <a:pPr marL="342900" indent="-342900"/>
            <a:r>
              <a:rPr lang="en-US" dirty="0" smtClean="0"/>
              <a:t>15		20	05	04	01	/bin/touch  /linux</a:t>
            </a:r>
          </a:p>
          <a:p>
            <a:pPr marL="342900" indent="-342900"/>
            <a:r>
              <a:rPr lang="en-US" dirty="0" smtClean="0"/>
              <a:t>	For create a file with the name /linux at 08:15 P.M. on every </a:t>
            </a:r>
            <a:r>
              <a:rPr lang="en-US" dirty="0" err="1" smtClean="0"/>
              <a:t>monday</a:t>
            </a:r>
            <a:r>
              <a:rPr lang="en-US" dirty="0" smtClean="0"/>
              <a:t> in </a:t>
            </a:r>
            <a:r>
              <a:rPr lang="en-US" dirty="0" err="1" smtClean="0"/>
              <a:t>april</a:t>
            </a:r>
            <a:r>
              <a:rPr lang="en-US" dirty="0" smtClean="0"/>
              <a:t>, but date also should be 5</a:t>
            </a:r>
            <a:r>
              <a:rPr lang="en-US" baseline="30000" dirty="0" smtClean="0"/>
              <a:t>th</a:t>
            </a:r>
            <a:r>
              <a:rPr lang="en-US" dirty="0" smtClean="0"/>
              <a:t> </a:t>
            </a:r>
          </a:p>
          <a:p>
            <a:r>
              <a:rPr lang="en-US" dirty="0" smtClean="0"/>
              <a:t>		</a:t>
            </a:r>
          </a:p>
        </p:txBody>
      </p:sp>
      <p:sp>
        <p:nvSpPr>
          <p:cNvPr id="8" name="Slide Number Placeholder 7"/>
          <p:cNvSpPr>
            <a:spLocks noGrp="1"/>
          </p:cNvSpPr>
          <p:nvPr>
            <p:ph type="sldNum" sz="quarter" idx="12"/>
          </p:nvPr>
        </p:nvSpPr>
        <p:spPr/>
        <p:txBody>
          <a:bodyPr/>
          <a:lstStyle/>
          <a:p>
            <a:fld id="{7278E106-62EC-41F2-90B3-FDFD6CA56EC6}" type="slidenum">
              <a:rPr lang="en-US" smtClean="0"/>
              <a:pPr/>
              <a:t>58</a:t>
            </a:fld>
            <a:endParaRPr lang="en-US" dirty="0"/>
          </a:p>
        </p:txBody>
      </p:sp>
      <p:sp>
        <p:nvSpPr>
          <p:cNvPr id="11" name="Footer Placeholder 10"/>
          <p:cNvSpPr>
            <a:spLocks noGrp="1"/>
          </p:cNvSpPr>
          <p:nvPr>
            <p:ph type="ftr" sz="quarter" idx="11"/>
          </p:nvPr>
        </p:nvSpPr>
        <p:spPr/>
        <p:txBody>
          <a:bodyPr/>
          <a:lstStyle/>
          <a:p>
            <a:r>
              <a:rPr lang="en-US" dirty="0" smtClean="0"/>
              <a:t>SONI COMPUTER CLASSES</a:t>
            </a:r>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0" name="TextBox 9"/>
          <p:cNvSpPr txBox="1"/>
          <p:nvPr/>
        </p:nvSpPr>
        <p:spPr>
          <a:xfrm rot="-1620000">
            <a:off x="2345776" y="2844596"/>
            <a:ext cx="4648200" cy="1323439"/>
          </a:xfrm>
          <a:prstGeom prst="rect">
            <a:avLst/>
          </a:prstGeom>
          <a:noFill/>
          <a:effectLst>
            <a:outerShdw sx="156000" sy="156000" rotWithShape="0">
              <a:schemeClr val="bg2">
                <a:lumMod val="90000"/>
                <a:alpha val="27000"/>
              </a:schemeClr>
            </a:outerShdw>
          </a:effectLst>
        </p:spPr>
        <p:txBody>
          <a:bodyPr wrap="square" rtlCol="0">
            <a:spAutoFit/>
          </a:bodyPr>
          <a:lstStyle/>
          <a:p>
            <a:r>
              <a:rPr lang="en-US" sz="4000" dirty="0" smtClean="0">
                <a:solidFill>
                  <a:srgbClr val="FDE1BF"/>
                </a:solidFill>
              </a:rPr>
              <a:t> Ravi Kant </a:t>
            </a:r>
            <a:r>
              <a:rPr lang="en-US" sz="4000" dirty="0" err="1" smtClean="0">
                <a:solidFill>
                  <a:srgbClr val="FDE1BF"/>
                </a:solidFill>
              </a:rPr>
              <a:t>Soni</a:t>
            </a:r>
            <a:r>
              <a:rPr lang="en-US" sz="4000" dirty="0" smtClean="0">
                <a:solidFill>
                  <a:srgbClr val="FDE1BF"/>
                </a:solidFill>
              </a:rPr>
              <a:t> +918269000074</a:t>
            </a:r>
            <a:endParaRPr lang="en-US" sz="4000" dirty="0">
              <a:solidFill>
                <a:srgbClr val="FDE1BF"/>
              </a:solidFill>
            </a:endParaRPr>
          </a:p>
        </p:txBody>
      </p:sp>
      <p:sp>
        <p:nvSpPr>
          <p:cNvPr id="4" name="Freeform 3"/>
          <p:cNvSpPr/>
          <p:nvPr/>
        </p:nvSpPr>
        <p:spPr>
          <a:xfrm>
            <a:off x="0" y="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5" name="Picture 4" descr="images1.jpg"/>
          <p:cNvPicPr>
            <a:picLocks noChangeAspect="1"/>
          </p:cNvPicPr>
          <p:nvPr/>
        </p:nvPicPr>
        <p:blipFill>
          <a:blip r:embed="rId2"/>
          <a:stretch>
            <a:fillRect/>
          </a:stretch>
        </p:blipFill>
        <p:spPr>
          <a:xfrm>
            <a:off x="1" y="-38100"/>
            <a:ext cx="617714" cy="571500"/>
          </a:xfrm>
          <a:prstGeom prst="rect">
            <a:avLst/>
          </a:prstGeom>
        </p:spPr>
      </p:pic>
      <p:sp>
        <p:nvSpPr>
          <p:cNvPr id="6" name="Freeform 5"/>
          <p:cNvSpPr/>
          <p:nvPr/>
        </p:nvSpPr>
        <p:spPr>
          <a:xfrm>
            <a:off x="0" y="632460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TextBox 6"/>
          <p:cNvSpPr txBox="1"/>
          <p:nvPr/>
        </p:nvSpPr>
        <p:spPr>
          <a:xfrm>
            <a:off x="5257800" y="6488668"/>
            <a:ext cx="4343400" cy="369332"/>
          </a:xfrm>
          <a:custGeom>
            <a:avLst/>
            <a:gdLst>
              <a:gd name="connsiteX0" fmla="*/ 0 w 4343400"/>
              <a:gd name="connsiteY0" fmla="*/ 0 h 369332"/>
              <a:gd name="connsiteX1" fmla="*/ 4343400 w 4343400"/>
              <a:gd name="connsiteY1" fmla="*/ 0 h 369332"/>
              <a:gd name="connsiteX2" fmla="*/ 4343400 w 4343400"/>
              <a:gd name="connsiteY2" fmla="*/ 369332 h 369332"/>
              <a:gd name="connsiteX3" fmla="*/ 0 w 4343400"/>
              <a:gd name="connsiteY3" fmla="*/ 369332 h 369332"/>
              <a:gd name="connsiteX4" fmla="*/ 0 w 4343400"/>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369332">
                <a:moveTo>
                  <a:pt x="0" y="0"/>
                </a:moveTo>
                <a:lnTo>
                  <a:pt x="4343400" y="0"/>
                </a:lnTo>
                <a:lnTo>
                  <a:pt x="4343400" y="369332"/>
                </a:lnTo>
                <a:lnTo>
                  <a:pt x="0" y="369332"/>
                </a:lnTo>
                <a:lnTo>
                  <a:pt x="0" y="0"/>
                </a:lnTo>
                <a:close/>
              </a:path>
            </a:pathLst>
          </a:custGeom>
          <a:noFill/>
        </p:spPr>
        <p:txBody>
          <a:bodyPr wrap="square" rtlCol="0">
            <a:spAutoFit/>
          </a:bodyPr>
          <a:lstStyle/>
          <a:p>
            <a:r>
              <a:rPr lang="en-US" dirty="0" smtClean="0"/>
              <a:t> Ravi Kant </a:t>
            </a:r>
            <a:r>
              <a:rPr lang="en-US" dirty="0" err="1" smtClean="0"/>
              <a:t>Soni</a:t>
            </a:r>
            <a:r>
              <a:rPr lang="en-US" dirty="0" smtClean="0"/>
              <a:t> +918269000074</a:t>
            </a:r>
            <a:endParaRPr lang="en-US" dirty="0"/>
          </a:p>
        </p:txBody>
      </p:sp>
      <p:sp>
        <p:nvSpPr>
          <p:cNvPr id="9" name="TextBox 8"/>
          <p:cNvSpPr txBox="1"/>
          <p:nvPr/>
        </p:nvSpPr>
        <p:spPr>
          <a:xfrm>
            <a:off x="152400" y="941487"/>
            <a:ext cx="8915400" cy="5078313"/>
          </a:xfrm>
          <a:prstGeom prst="rect">
            <a:avLst/>
          </a:prstGeom>
          <a:noFill/>
        </p:spPr>
        <p:txBody>
          <a:bodyPr wrap="square" rtlCol="0">
            <a:spAutoFit/>
          </a:bodyPr>
          <a:lstStyle/>
          <a:p>
            <a:r>
              <a:rPr lang="en-US" dirty="0" smtClean="0"/>
              <a:t>		some combination for </a:t>
            </a:r>
            <a:r>
              <a:rPr lang="en-US" dirty="0" err="1" smtClean="0"/>
              <a:t>crontab</a:t>
            </a:r>
            <a:endParaRPr lang="en-US" dirty="0" smtClean="0"/>
          </a:p>
          <a:p>
            <a:endParaRPr lang="en-US" dirty="0" smtClean="0"/>
          </a:p>
          <a:p>
            <a:pPr marL="342900" indent="-342900"/>
            <a:r>
              <a:rPr lang="en-US" dirty="0" smtClean="0"/>
              <a:t>15		20	01,15	*	*	/bin/touch  /linux</a:t>
            </a:r>
          </a:p>
          <a:p>
            <a:pPr marL="342900" indent="-342900"/>
            <a:r>
              <a:rPr lang="en-US" dirty="0" smtClean="0"/>
              <a:t>	For create a file with the name /linux at 08:15 P.M. on 01</a:t>
            </a:r>
            <a:r>
              <a:rPr lang="en-US" baseline="30000" dirty="0" smtClean="0"/>
              <a:t>st</a:t>
            </a:r>
            <a:r>
              <a:rPr lang="en-US" dirty="0" smtClean="0"/>
              <a:t>  date  &amp; 15</a:t>
            </a:r>
            <a:r>
              <a:rPr lang="en-US" baseline="30000" dirty="0" smtClean="0"/>
              <a:t>th</a:t>
            </a:r>
            <a:r>
              <a:rPr lang="en-US" dirty="0" smtClean="0"/>
              <a:t> date of the month .</a:t>
            </a:r>
          </a:p>
          <a:p>
            <a:pPr marL="342900" indent="-342900"/>
            <a:endParaRPr lang="en-US" dirty="0" smtClean="0"/>
          </a:p>
          <a:p>
            <a:pPr marL="342900" indent="-342900"/>
            <a:r>
              <a:rPr lang="en-US" dirty="0" smtClean="0"/>
              <a:t>*/5		*      	*	*	*	/</a:t>
            </a:r>
            <a:r>
              <a:rPr lang="en-US" dirty="0" err="1" smtClean="0"/>
              <a:t>sbin</a:t>
            </a:r>
            <a:r>
              <a:rPr lang="en-US" dirty="0" smtClean="0"/>
              <a:t>/init 6</a:t>
            </a:r>
          </a:p>
          <a:p>
            <a:pPr marL="342900" indent="-342900"/>
            <a:r>
              <a:rPr lang="en-US" dirty="0" smtClean="0"/>
              <a:t>	For reboot your system in every 5 minutes</a:t>
            </a:r>
          </a:p>
          <a:p>
            <a:pPr marL="342900" indent="-342900"/>
            <a:endParaRPr lang="en-US" dirty="0" smtClean="0"/>
          </a:p>
          <a:p>
            <a:pPr marL="342900" indent="-342900"/>
            <a:r>
              <a:rPr lang="en-US" dirty="0" smtClean="0"/>
              <a:t>15		20	*	*	*	/bin/echo  “message”</a:t>
            </a:r>
          </a:p>
          <a:p>
            <a:pPr marL="342900" indent="-342900"/>
            <a:r>
              <a:rPr lang="en-US" dirty="0" smtClean="0"/>
              <a:t>	For send a mail to the current user at 08:15 P.M on daily basis.</a:t>
            </a:r>
          </a:p>
          <a:p>
            <a:pPr marL="342900" indent="-342900"/>
            <a:endParaRPr lang="en-US" dirty="0" smtClean="0"/>
          </a:p>
          <a:p>
            <a:pPr marL="342900" indent="-342900"/>
            <a:r>
              <a:rPr lang="en-US" dirty="0" smtClean="0"/>
              <a:t>15		20	*	*	*	/</a:t>
            </a:r>
            <a:r>
              <a:rPr lang="en-US" dirty="0" err="1" smtClean="0"/>
              <a:t>usr</a:t>
            </a:r>
            <a:r>
              <a:rPr lang="en-US" dirty="0" smtClean="0"/>
              <a:t>/bin/wall  “</a:t>
            </a:r>
            <a:r>
              <a:rPr lang="en-US" dirty="0" err="1" smtClean="0"/>
              <a:t>plz</a:t>
            </a:r>
            <a:r>
              <a:rPr lang="en-US" dirty="0" smtClean="0"/>
              <a:t> shutdown your system”</a:t>
            </a:r>
          </a:p>
          <a:p>
            <a:pPr marL="342900" indent="-342900"/>
            <a:r>
              <a:rPr lang="en-US" dirty="0" smtClean="0"/>
              <a:t>	For send a broadcast message to all logged user at 08:15 P.M. on daily basis</a:t>
            </a:r>
          </a:p>
          <a:p>
            <a:pPr marL="342900" indent="-342900"/>
            <a:endParaRPr lang="en-US" dirty="0" smtClean="0"/>
          </a:p>
          <a:p>
            <a:pPr marL="342900" indent="-342900"/>
            <a:r>
              <a:rPr lang="en-US" dirty="0" smtClean="0"/>
              <a:t>15		20	*	*	*	/</a:t>
            </a:r>
            <a:r>
              <a:rPr lang="en-US" dirty="0" err="1" smtClean="0"/>
              <a:t>sbin</a:t>
            </a:r>
            <a:r>
              <a:rPr lang="en-US" dirty="0" smtClean="0"/>
              <a:t>/init 6</a:t>
            </a:r>
          </a:p>
          <a:p>
            <a:pPr marL="342900" indent="-342900"/>
            <a:r>
              <a:rPr lang="en-US" dirty="0" smtClean="0"/>
              <a:t>	For reboot your system via super user at 08:15 P.M. on daily basis</a:t>
            </a:r>
          </a:p>
          <a:p>
            <a:pPr marL="342900" indent="-342900"/>
            <a:endParaRPr lang="en-US" dirty="0" smtClean="0"/>
          </a:p>
        </p:txBody>
      </p:sp>
      <p:sp>
        <p:nvSpPr>
          <p:cNvPr id="8" name="Slide Number Placeholder 7"/>
          <p:cNvSpPr>
            <a:spLocks noGrp="1"/>
          </p:cNvSpPr>
          <p:nvPr>
            <p:ph type="sldNum" sz="quarter" idx="12"/>
          </p:nvPr>
        </p:nvSpPr>
        <p:spPr/>
        <p:txBody>
          <a:bodyPr/>
          <a:lstStyle/>
          <a:p>
            <a:fld id="{7278E106-62EC-41F2-90B3-FDFD6CA56EC6}" type="slidenum">
              <a:rPr lang="en-US" smtClean="0"/>
              <a:pPr/>
              <a:t>59</a:t>
            </a:fld>
            <a:endParaRPr lang="en-US" dirty="0"/>
          </a:p>
        </p:txBody>
      </p:sp>
      <p:sp>
        <p:nvSpPr>
          <p:cNvPr id="11" name="TextBox 10"/>
          <p:cNvSpPr txBox="1"/>
          <p:nvPr/>
        </p:nvSpPr>
        <p:spPr>
          <a:xfrm>
            <a:off x="8610600" y="6019800"/>
            <a:ext cx="838200" cy="307777"/>
          </a:xfrm>
          <a:prstGeom prst="rect">
            <a:avLst/>
          </a:prstGeom>
          <a:noFill/>
        </p:spPr>
        <p:txBody>
          <a:bodyPr wrap="square" rtlCol="0">
            <a:spAutoFit/>
          </a:bodyPr>
          <a:lstStyle/>
          <a:p>
            <a:r>
              <a:rPr lang="en-US" sz="1400" b="1" dirty="0" smtClean="0"/>
              <a:t>END</a:t>
            </a:r>
            <a:endParaRPr lang="en-US" sz="1400" b="1" dirty="0"/>
          </a:p>
        </p:txBody>
      </p:sp>
      <p:sp>
        <p:nvSpPr>
          <p:cNvPr id="12" name="Footer Placeholder 11"/>
          <p:cNvSpPr>
            <a:spLocks noGrp="1"/>
          </p:cNvSpPr>
          <p:nvPr>
            <p:ph type="ftr" sz="quarter" idx="11"/>
          </p:nvPr>
        </p:nvSpPr>
        <p:spPr/>
        <p:txBody>
          <a:bodyPr/>
          <a:lstStyle/>
          <a:p>
            <a:r>
              <a:rPr lang="en-US" dirty="0" smtClean="0"/>
              <a:t>SONI COMPUTER CLASSES</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a:xfrm rot="-1620000">
            <a:off x="2345776" y="2844596"/>
            <a:ext cx="4648200" cy="1323439"/>
          </a:xfrm>
          <a:prstGeom prst="rect">
            <a:avLst/>
          </a:prstGeom>
          <a:noFill/>
          <a:effectLst>
            <a:outerShdw sx="156000" sy="156000" rotWithShape="0">
              <a:schemeClr val="bg2">
                <a:lumMod val="90000"/>
                <a:alpha val="27000"/>
              </a:schemeClr>
            </a:outerShdw>
          </a:effectLst>
        </p:spPr>
        <p:txBody>
          <a:bodyPr wrap="square" rtlCol="0">
            <a:spAutoFit/>
          </a:bodyPr>
          <a:lstStyle/>
          <a:p>
            <a:r>
              <a:rPr lang="en-US" sz="4000" dirty="0" smtClean="0">
                <a:solidFill>
                  <a:srgbClr val="FDE1BF"/>
                </a:solidFill>
              </a:rPr>
              <a:t> Ravi Kant </a:t>
            </a:r>
            <a:r>
              <a:rPr lang="en-US" sz="4000" dirty="0" err="1" smtClean="0">
                <a:solidFill>
                  <a:srgbClr val="FDE1BF"/>
                </a:solidFill>
              </a:rPr>
              <a:t>Soni</a:t>
            </a:r>
            <a:r>
              <a:rPr lang="en-US" sz="4000" dirty="0" smtClean="0">
                <a:solidFill>
                  <a:srgbClr val="FDE1BF"/>
                </a:solidFill>
              </a:rPr>
              <a:t> +918269000074</a:t>
            </a:r>
            <a:endParaRPr lang="en-US" sz="4000" dirty="0">
              <a:solidFill>
                <a:srgbClr val="FDE1BF"/>
              </a:solidFill>
            </a:endParaRPr>
          </a:p>
        </p:txBody>
      </p:sp>
      <p:sp>
        <p:nvSpPr>
          <p:cNvPr id="4" name="Freeform 3"/>
          <p:cNvSpPr/>
          <p:nvPr/>
        </p:nvSpPr>
        <p:spPr>
          <a:xfrm>
            <a:off x="0" y="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5" name="Picture 4" descr="images1.jpg"/>
          <p:cNvPicPr>
            <a:picLocks noChangeAspect="1"/>
          </p:cNvPicPr>
          <p:nvPr/>
        </p:nvPicPr>
        <p:blipFill>
          <a:blip r:embed="rId2"/>
          <a:stretch>
            <a:fillRect/>
          </a:stretch>
        </p:blipFill>
        <p:spPr>
          <a:xfrm>
            <a:off x="1" y="-38100"/>
            <a:ext cx="617714" cy="571500"/>
          </a:xfrm>
          <a:prstGeom prst="rect">
            <a:avLst/>
          </a:prstGeom>
        </p:spPr>
      </p:pic>
      <p:sp>
        <p:nvSpPr>
          <p:cNvPr id="6" name="Freeform 5"/>
          <p:cNvSpPr/>
          <p:nvPr/>
        </p:nvSpPr>
        <p:spPr>
          <a:xfrm>
            <a:off x="0" y="632460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TextBox 6"/>
          <p:cNvSpPr txBox="1"/>
          <p:nvPr/>
        </p:nvSpPr>
        <p:spPr>
          <a:xfrm>
            <a:off x="5257800" y="6488668"/>
            <a:ext cx="4343400" cy="369332"/>
          </a:xfrm>
          <a:custGeom>
            <a:avLst/>
            <a:gdLst>
              <a:gd name="connsiteX0" fmla="*/ 0 w 4343400"/>
              <a:gd name="connsiteY0" fmla="*/ 0 h 369332"/>
              <a:gd name="connsiteX1" fmla="*/ 4343400 w 4343400"/>
              <a:gd name="connsiteY1" fmla="*/ 0 h 369332"/>
              <a:gd name="connsiteX2" fmla="*/ 4343400 w 4343400"/>
              <a:gd name="connsiteY2" fmla="*/ 369332 h 369332"/>
              <a:gd name="connsiteX3" fmla="*/ 0 w 4343400"/>
              <a:gd name="connsiteY3" fmla="*/ 369332 h 369332"/>
              <a:gd name="connsiteX4" fmla="*/ 0 w 4343400"/>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369332">
                <a:moveTo>
                  <a:pt x="0" y="0"/>
                </a:moveTo>
                <a:lnTo>
                  <a:pt x="4343400" y="0"/>
                </a:lnTo>
                <a:lnTo>
                  <a:pt x="4343400" y="369332"/>
                </a:lnTo>
                <a:lnTo>
                  <a:pt x="0" y="369332"/>
                </a:lnTo>
                <a:lnTo>
                  <a:pt x="0" y="0"/>
                </a:lnTo>
                <a:close/>
              </a:path>
            </a:pathLst>
          </a:custGeom>
          <a:noFill/>
        </p:spPr>
        <p:txBody>
          <a:bodyPr wrap="square" rtlCol="0">
            <a:spAutoFit/>
          </a:bodyPr>
          <a:lstStyle/>
          <a:p>
            <a:r>
              <a:rPr lang="en-US" dirty="0" smtClean="0"/>
              <a:t> Ravi Kant </a:t>
            </a:r>
            <a:r>
              <a:rPr lang="en-US" dirty="0" err="1" smtClean="0"/>
              <a:t>Soni</a:t>
            </a:r>
            <a:r>
              <a:rPr lang="en-US" dirty="0" smtClean="0"/>
              <a:t> +918269000074</a:t>
            </a:r>
            <a:endParaRPr lang="en-US" dirty="0"/>
          </a:p>
        </p:txBody>
      </p:sp>
      <p:sp>
        <p:nvSpPr>
          <p:cNvPr id="8" name="TextBox 7"/>
          <p:cNvSpPr txBox="1"/>
          <p:nvPr/>
        </p:nvSpPr>
        <p:spPr>
          <a:xfrm>
            <a:off x="0" y="742890"/>
            <a:ext cx="9144000" cy="400110"/>
          </a:xfrm>
          <a:prstGeom prst="rect">
            <a:avLst/>
          </a:prstGeom>
          <a:noFill/>
        </p:spPr>
        <p:txBody>
          <a:bodyPr wrap="square" rtlCol="0">
            <a:spAutoFit/>
          </a:bodyPr>
          <a:lstStyle/>
          <a:p>
            <a:pPr algn="ctr"/>
            <a:r>
              <a:rPr lang="en-US" sz="2000" b="1" dirty="0" smtClean="0"/>
              <a:t>Why we prefer to Linux OS</a:t>
            </a:r>
            <a:endParaRPr lang="en-US" sz="2000" b="1" dirty="0"/>
          </a:p>
        </p:txBody>
      </p:sp>
      <p:cxnSp>
        <p:nvCxnSpPr>
          <p:cNvPr id="10" name="Straight Connector 9"/>
          <p:cNvCxnSpPr/>
          <p:nvPr/>
        </p:nvCxnSpPr>
        <p:spPr>
          <a:xfrm rot="5400000">
            <a:off x="2058591" y="3810397"/>
            <a:ext cx="4875212" cy="794"/>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0" y="1447800"/>
            <a:ext cx="4572000" cy="400110"/>
          </a:xfrm>
          <a:prstGeom prst="rect">
            <a:avLst/>
          </a:prstGeom>
          <a:noFill/>
        </p:spPr>
        <p:txBody>
          <a:bodyPr wrap="square" rtlCol="0">
            <a:spAutoFit/>
          </a:bodyPr>
          <a:lstStyle/>
          <a:p>
            <a:pPr algn="ctr"/>
            <a:r>
              <a:rPr lang="en-US" sz="2000" b="1" dirty="0" smtClean="0"/>
              <a:t>Windows </a:t>
            </a:r>
            <a:endParaRPr lang="en-US" sz="2000" b="1" dirty="0"/>
          </a:p>
        </p:txBody>
      </p:sp>
      <p:sp>
        <p:nvSpPr>
          <p:cNvPr id="15" name="TextBox 14"/>
          <p:cNvSpPr txBox="1"/>
          <p:nvPr/>
        </p:nvSpPr>
        <p:spPr>
          <a:xfrm>
            <a:off x="4572000" y="1428690"/>
            <a:ext cx="4572000" cy="400110"/>
          </a:xfrm>
          <a:prstGeom prst="rect">
            <a:avLst/>
          </a:prstGeom>
          <a:noFill/>
        </p:spPr>
        <p:txBody>
          <a:bodyPr wrap="square" rtlCol="0">
            <a:spAutoFit/>
          </a:bodyPr>
          <a:lstStyle/>
          <a:p>
            <a:pPr algn="ctr"/>
            <a:r>
              <a:rPr lang="en-US" sz="2000" b="1" dirty="0" smtClean="0"/>
              <a:t>Linux</a:t>
            </a:r>
            <a:endParaRPr lang="en-US" sz="2000" b="1" dirty="0"/>
          </a:p>
        </p:txBody>
      </p:sp>
      <p:sp>
        <p:nvSpPr>
          <p:cNvPr id="24" name="Rectangle 23"/>
          <p:cNvSpPr/>
          <p:nvPr/>
        </p:nvSpPr>
        <p:spPr>
          <a:xfrm>
            <a:off x="4724400" y="2133600"/>
            <a:ext cx="4572000" cy="369332"/>
          </a:xfrm>
          <a:prstGeom prst="rect">
            <a:avLst/>
          </a:prstGeom>
        </p:spPr>
        <p:txBody>
          <a:bodyPr>
            <a:spAutoFit/>
          </a:bodyPr>
          <a:lstStyle/>
          <a:p>
            <a:pPr>
              <a:buFont typeface="Wingdings" pitchFamily="2" charset="2"/>
              <a:buChar char="Ø"/>
            </a:pPr>
            <a:r>
              <a:rPr lang="en-US" dirty="0" smtClean="0"/>
              <a:t> 	Super User  ( root )</a:t>
            </a:r>
            <a:endParaRPr lang="en-US" dirty="0"/>
          </a:p>
        </p:txBody>
      </p:sp>
      <p:sp>
        <p:nvSpPr>
          <p:cNvPr id="25" name="Rectangle 24"/>
          <p:cNvSpPr/>
          <p:nvPr/>
        </p:nvSpPr>
        <p:spPr>
          <a:xfrm>
            <a:off x="152400" y="2133600"/>
            <a:ext cx="4572000" cy="369332"/>
          </a:xfrm>
          <a:prstGeom prst="rect">
            <a:avLst/>
          </a:prstGeom>
        </p:spPr>
        <p:txBody>
          <a:bodyPr>
            <a:spAutoFit/>
          </a:bodyPr>
          <a:lstStyle/>
          <a:p>
            <a:pPr>
              <a:buFont typeface="Wingdings" pitchFamily="2" charset="2"/>
              <a:buChar char="Ø"/>
            </a:pPr>
            <a:r>
              <a:rPr lang="en-US" dirty="0" smtClean="0"/>
              <a:t> 	Super User ( administrator )</a:t>
            </a:r>
            <a:endParaRPr lang="en-US" dirty="0"/>
          </a:p>
        </p:txBody>
      </p:sp>
      <p:sp>
        <p:nvSpPr>
          <p:cNvPr id="26" name="Rectangle 25"/>
          <p:cNvSpPr/>
          <p:nvPr/>
        </p:nvSpPr>
        <p:spPr>
          <a:xfrm>
            <a:off x="152400" y="5269468"/>
            <a:ext cx="4572000" cy="369332"/>
          </a:xfrm>
          <a:prstGeom prst="rect">
            <a:avLst/>
          </a:prstGeom>
        </p:spPr>
        <p:txBody>
          <a:bodyPr>
            <a:spAutoFit/>
          </a:bodyPr>
          <a:lstStyle/>
          <a:p>
            <a:pPr>
              <a:buFont typeface="Wingdings" pitchFamily="2" charset="2"/>
              <a:buChar char="Ø"/>
            </a:pPr>
            <a:r>
              <a:rPr lang="en-US" dirty="0" smtClean="0"/>
              <a:t> 	Drive Letter C:\ </a:t>
            </a:r>
            <a:endParaRPr lang="en-US" dirty="0"/>
          </a:p>
        </p:txBody>
      </p:sp>
      <p:sp>
        <p:nvSpPr>
          <p:cNvPr id="27" name="Rectangle 26"/>
          <p:cNvSpPr/>
          <p:nvPr/>
        </p:nvSpPr>
        <p:spPr>
          <a:xfrm>
            <a:off x="4724400" y="5269468"/>
            <a:ext cx="4572000" cy="369332"/>
          </a:xfrm>
          <a:prstGeom prst="rect">
            <a:avLst/>
          </a:prstGeom>
        </p:spPr>
        <p:txBody>
          <a:bodyPr>
            <a:spAutoFit/>
          </a:bodyPr>
          <a:lstStyle/>
          <a:p>
            <a:pPr>
              <a:buFont typeface="Wingdings" pitchFamily="2" charset="2"/>
              <a:buChar char="Ø"/>
            </a:pPr>
            <a:r>
              <a:rPr lang="en-US" dirty="0" smtClean="0"/>
              <a:t> 	Mount Point   /</a:t>
            </a:r>
            <a:endParaRPr lang="en-US" dirty="0"/>
          </a:p>
        </p:txBody>
      </p:sp>
      <p:sp>
        <p:nvSpPr>
          <p:cNvPr id="28" name="Rectangle 27"/>
          <p:cNvSpPr/>
          <p:nvPr/>
        </p:nvSpPr>
        <p:spPr>
          <a:xfrm>
            <a:off x="152400" y="3516868"/>
            <a:ext cx="4572000" cy="369332"/>
          </a:xfrm>
          <a:prstGeom prst="rect">
            <a:avLst/>
          </a:prstGeom>
        </p:spPr>
        <p:txBody>
          <a:bodyPr>
            <a:spAutoFit/>
          </a:bodyPr>
          <a:lstStyle/>
          <a:p>
            <a:pPr>
              <a:buFont typeface="Wingdings" pitchFamily="2" charset="2"/>
              <a:buChar char="Ø"/>
            </a:pPr>
            <a:r>
              <a:rPr lang="en-US" dirty="0" smtClean="0"/>
              <a:t> 	File Extension support  .exe</a:t>
            </a:r>
            <a:endParaRPr lang="en-US" dirty="0"/>
          </a:p>
        </p:txBody>
      </p:sp>
      <p:sp>
        <p:nvSpPr>
          <p:cNvPr id="29" name="Rectangle 28"/>
          <p:cNvSpPr/>
          <p:nvPr/>
        </p:nvSpPr>
        <p:spPr>
          <a:xfrm>
            <a:off x="4724400" y="3452336"/>
            <a:ext cx="4572000" cy="369332"/>
          </a:xfrm>
          <a:prstGeom prst="rect">
            <a:avLst/>
          </a:prstGeom>
        </p:spPr>
        <p:txBody>
          <a:bodyPr>
            <a:spAutoFit/>
          </a:bodyPr>
          <a:lstStyle/>
          <a:p>
            <a:pPr>
              <a:buFont typeface="Wingdings" pitchFamily="2" charset="2"/>
              <a:buChar char="Ø"/>
            </a:pPr>
            <a:r>
              <a:rPr lang="en-US" dirty="0" smtClean="0"/>
              <a:t> 	File Extension support  .rpm</a:t>
            </a:r>
            <a:endParaRPr lang="en-US" dirty="0"/>
          </a:p>
        </p:txBody>
      </p:sp>
      <p:sp>
        <p:nvSpPr>
          <p:cNvPr id="30" name="Rectangle 29"/>
          <p:cNvSpPr/>
          <p:nvPr/>
        </p:nvSpPr>
        <p:spPr>
          <a:xfrm>
            <a:off x="4724400" y="2602468"/>
            <a:ext cx="4572000" cy="369332"/>
          </a:xfrm>
          <a:prstGeom prst="rect">
            <a:avLst/>
          </a:prstGeom>
        </p:spPr>
        <p:txBody>
          <a:bodyPr>
            <a:spAutoFit/>
          </a:bodyPr>
          <a:lstStyle/>
          <a:p>
            <a:pPr>
              <a:buFont typeface="Wingdings" pitchFamily="2" charset="2"/>
              <a:buChar char="Ø"/>
            </a:pPr>
            <a:r>
              <a:rPr lang="en-US" dirty="0" smtClean="0"/>
              <a:t> 	Case Sensitive O/S</a:t>
            </a:r>
            <a:endParaRPr lang="en-US" dirty="0"/>
          </a:p>
        </p:txBody>
      </p:sp>
      <p:sp>
        <p:nvSpPr>
          <p:cNvPr id="31" name="Rectangle 30"/>
          <p:cNvSpPr/>
          <p:nvPr/>
        </p:nvSpPr>
        <p:spPr>
          <a:xfrm>
            <a:off x="152400" y="2602468"/>
            <a:ext cx="4572000" cy="369332"/>
          </a:xfrm>
          <a:prstGeom prst="rect">
            <a:avLst/>
          </a:prstGeom>
        </p:spPr>
        <p:txBody>
          <a:bodyPr>
            <a:spAutoFit/>
          </a:bodyPr>
          <a:lstStyle/>
          <a:p>
            <a:pPr>
              <a:buFont typeface="Wingdings" pitchFamily="2" charset="2"/>
              <a:buChar char="Ø"/>
            </a:pPr>
            <a:r>
              <a:rPr lang="en-US" dirty="0" smtClean="0"/>
              <a:t> 	Case Insensitive O/S</a:t>
            </a:r>
            <a:endParaRPr lang="en-US" dirty="0"/>
          </a:p>
        </p:txBody>
      </p:sp>
      <p:sp>
        <p:nvSpPr>
          <p:cNvPr id="33" name="Rectangle 32"/>
          <p:cNvSpPr/>
          <p:nvPr/>
        </p:nvSpPr>
        <p:spPr>
          <a:xfrm>
            <a:off x="152400" y="4812268"/>
            <a:ext cx="4572000" cy="369332"/>
          </a:xfrm>
          <a:prstGeom prst="rect">
            <a:avLst/>
          </a:prstGeom>
        </p:spPr>
        <p:txBody>
          <a:bodyPr>
            <a:spAutoFit/>
          </a:bodyPr>
          <a:lstStyle/>
          <a:p>
            <a:pPr>
              <a:buFont typeface="Wingdings" pitchFamily="2" charset="2"/>
              <a:buChar char="Ø"/>
            </a:pPr>
            <a:r>
              <a:rPr lang="en-US" dirty="0" smtClean="0"/>
              <a:t> 	FAT16,FAT32 &amp; NTFS file system</a:t>
            </a:r>
            <a:endParaRPr lang="en-US" dirty="0"/>
          </a:p>
        </p:txBody>
      </p:sp>
      <p:sp>
        <p:nvSpPr>
          <p:cNvPr id="34" name="Rectangle 33"/>
          <p:cNvSpPr/>
          <p:nvPr/>
        </p:nvSpPr>
        <p:spPr>
          <a:xfrm>
            <a:off x="4724400" y="4812268"/>
            <a:ext cx="4572000" cy="369332"/>
          </a:xfrm>
          <a:prstGeom prst="rect">
            <a:avLst/>
          </a:prstGeom>
        </p:spPr>
        <p:txBody>
          <a:bodyPr>
            <a:spAutoFit/>
          </a:bodyPr>
          <a:lstStyle/>
          <a:p>
            <a:pPr>
              <a:buFont typeface="Wingdings" pitchFamily="2" charset="2"/>
              <a:buChar char="Ø"/>
            </a:pPr>
            <a:r>
              <a:rPr lang="en-US" dirty="0" smtClean="0"/>
              <a:t> 	EXT3 EXT2 file system</a:t>
            </a:r>
            <a:endParaRPr lang="en-US" dirty="0"/>
          </a:p>
        </p:txBody>
      </p:sp>
      <p:sp>
        <p:nvSpPr>
          <p:cNvPr id="32" name="Slide Number Placeholder 31"/>
          <p:cNvSpPr>
            <a:spLocks noGrp="1"/>
          </p:cNvSpPr>
          <p:nvPr>
            <p:ph type="sldNum" sz="quarter" idx="12"/>
          </p:nvPr>
        </p:nvSpPr>
        <p:spPr>
          <a:xfrm>
            <a:off x="6553200" y="6340475"/>
            <a:ext cx="2133600" cy="365125"/>
          </a:xfrm>
        </p:spPr>
        <p:txBody>
          <a:bodyPr/>
          <a:lstStyle/>
          <a:p>
            <a:fld id="{7278E106-62EC-41F2-90B3-FDFD6CA56EC6}" type="slidenum">
              <a:rPr lang="en-US" smtClean="0"/>
              <a:pPr/>
              <a:t>6</a:t>
            </a:fld>
            <a:endParaRPr lang="en-US" dirty="0"/>
          </a:p>
        </p:txBody>
      </p:sp>
      <p:sp>
        <p:nvSpPr>
          <p:cNvPr id="38" name="Rectangle 37"/>
          <p:cNvSpPr/>
          <p:nvPr/>
        </p:nvSpPr>
        <p:spPr>
          <a:xfrm>
            <a:off x="152400" y="4355068"/>
            <a:ext cx="4572000" cy="369332"/>
          </a:xfrm>
          <a:prstGeom prst="rect">
            <a:avLst/>
          </a:prstGeom>
        </p:spPr>
        <p:txBody>
          <a:bodyPr>
            <a:spAutoFit/>
          </a:bodyPr>
          <a:lstStyle/>
          <a:p>
            <a:pPr>
              <a:buFont typeface="Wingdings" pitchFamily="2" charset="2"/>
              <a:buChar char="Ø"/>
            </a:pPr>
            <a:r>
              <a:rPr lang="en-US" dirty="0" smtClean="0"/>
              <a:t> 	Not an open source code</a:t>
            </a:r>
            <a:endParaRPr lang="en-US" dirty="0"/>
          </a:p>
        </p:txBody>
      </p:sp>
      <p:sp>
        <p:nvSpPr>
          <p:cNvPr id="39" name="Rectangle 38"/>
          <p:cNvSpPr/>
          <p:nvPr/>
        </p:nvSpPr>
        <p:spPr>
          <a:xfrm>
            <a:off x="4724400" y="4355068"/>
            <a:ext cx="4572000" cy="369332"/>
          </a:xfrm>
          <a:prstGeom prst="rect">
            <a:avLst/>
          </a:prstGeom>
        </p:spPr>
        <p:txBody>
          <a:bodyPr>
            <a:spAutoFit/>
          </a:bodyPr>
          <a:lstStyle/>
          <a:p>
            <a:pPr>
              <a:buFont typeface="Wingdings" pitchFamily="2" charset="2"/>
              <a:buChar char="Ø"/>
            </a:pPr>
            <a:r>
              <a:rPr lang="en-US" dirty="0" smtClean="0"/>
              <a:t> 	An Open source code</a:t>
            </a:r>
            <a:endParaRPr lang="en-US" dirty="0"/>
          </a:p>
        </p:txBody>
      </p:sp>
      <p:sp>
        <p:nvSpPr>
          <p:cNvPr id="40" name="Rectangle 39"/>
          <p:cNvSpPr/>
          <p:nvPr/>
        </p:nvSpPr>
        <p:spPr>
          <a:xfrm>
            <a:off x="152400" y="3897868"/>
            <a:ext cx="4572000" cy="369332"/>
          </a:xfrm>
          <a:prstGeom prst="rect">
            <a:avLst/>
          </a:prstGeom>
        </p:spPr>
        <p:txBody>
          <a:bodyPr>
            <a:spAutoFit/>
          </a:bodyPr>
          <a:lstStyle/>
          <a:p>
            <a:pPr>
              <a:buFont typeface="Wingdings" pitchFamily="2" charset="2"/>
              <a:buChar char="Ø"/>
            </a:pPr>
            <a:r>
              <a:rPr lang="en-US" dirty="0" smtClean="0"/>
              <a:t> 	Infected by virus</a:t>
            </a:r>
            <a:endParaRPr lang="en-US" dirty="0"/>
          </a:p>
        </p:txBody>
      </p:sp>
      <p:sp>
        <p:nvSpPr>
          <p:cNvPr id="41" name="Rectangle 40"/>
          <p:cNvSpPr/>
          <p:nvPr/>
        </p:nvSpPr>
        <p:spPr>
          <a:xfrm>
            <a:off x="4724400" y="3886200"/>
            <a:ext cx="4572000" cy="369332"/>
          </a:xfrm>
          <a:prstGeom prst="rect">
            <a:avLst/>
          </a:prstGeom>
        </p:spPr>
        <p:txBody>
          <a:bodyPr>
            <a:spAutoFit/>
          </a:bodyPr>
          <a:lstStyle/>
          <a:p>
            <a:pPr>
              <a:buFont typeface="Wingdings" pitchFamily="2" charset="2"/>
              <a:buChar char="Ø"/>
            </a:pPr>
            <a:r>
              <a:rPr lang="en-US" dirty="0" smtClean="0"/>
              <a:t> 	Virus free operating system</a:t>
            </a:r>
            <a:endParaRPr lang="en-US" dirty="0"/>
          </a:p>
        </p:txBody>
      </p:sp>
      <p:sp>
        <p:nvSpPr>
          <p:cNvPr id="42" name="Rectangle 41"/>
          <p:cNvSpPr/>
          <p:nvPr/>
        </p:nvSpPr>
        <p:spPr>
          <a:xfrm>
            <a:off x="152400" y="3059668"/>
            <a:ext cx="4572000" cy="369332"/>
          </a:xfrm>
          <a:prstGeom prst="rect">
            <a:avLst/>
          </a:prstGeom>
        </p:spPr>
        <p:txBody>
          <a:bodyPr>
            <a:spAutoFit/>
          </a:bodyPr>
          <a:lstStyle/>
          <a:p>
            <a:pPr>
              <a:buFont typeface="Wingdings" pitchFamily="2" charset="2"/>
              <a:buChar char="Ø"/>
            </a:pPr>
            <a:r>
              <a:rPr lang="en-US" dirty="0" smtClean="0"/>
              <a:t> 	Licensed &amp; Pirated  O/S</a:t>
            </a:r>
            <a:endParaRPr lang="en-US" dirty="0"/>
          </a:p>
        </p:txBody>
      </p:sp>
      <p:sp>
        <p:nvSpPr>
          <p:cNvPr id="43" name="Rectangle 42"/>
          <p:cNvSpPr/>
          <p:nvPr/>
        </p:nvSpPr>
        <p:spPr>
          <a:xfrm>
            <a:off x="4724400" y="3059668"/>
            <a:ext cx="4572000" cy="369332"/>
          </a:xfrm>
          <a:prstGeom prst="rect">
            <a:avLst/>
          </a:prstGeom>
        </p:spPr>
        <p:txBody>
          <a:bodyPr>
            <a:spAutoFit/>
          </a:bodyPr>
          <a:lstStyle/>
          <a:p>
            <a:pPr>
              <a:buFont typeface="Wingdings" pitchFamily="2" charset="2"/>
              <a:buChar char="Ø"/>
            </a:pPr>
            <a:r>
              <a:rPr lang="en-US" dirty="0" smtClean="0"/>
              <a:t> 	Licensed  </a:t>
            </a:r>
            <a:r>
              <a:rPr lang="en-US" smtClean="0"/>
              <a:t>&amp;  Free  </a:t>
            </a:r>
            <a:r>
              <a:rPr lang="en-US" dirty="0" smtClean="0"/>
              <a:t>O/S </a:t>
            </a:r>
            <a:endParaRPr lang="en-US" dirty="0"/>
          </a:p>
        </p:txBody>
      </p:sp>
      <p:sp>
        <p:nvSpPr>
          <p:cNvPr id="44" name="Rectangle 43"/>
          <p:cNvSpPr/>
          <p:nvPr/>
        </p:nvSpPr>
        <p:spPr>
          <a:xfrm>
            <a:off x="152400" y="5726668"/>
            <a:ext cx="4572000" cy="369332"/>
          </a:xfrm>
          <a:prstGeom prst="rect">
            <a:avLst/>
          </a:prstGeom>
        </p:spPr>
        <p:txBody>
          <a:bodyPr>
            <a:spAutoFit/>
          </a:bodyPr>
          <a:lstStyle/>
          <a:p>
            <a:pPr>
              <a:buFont typeface="Wingdings" pitchFamily="2" charset="2"/>
              <a:buChar char="Ø"/>
            </a:pPr>
            <a:r>
              <a:rPr lang="en-US" dirty="0" smtClean="0"/>
              <a:t> 	Non secure boot loader ( NTLDR )</a:t>
            </a:r>
            <a:endParaRPr lang="en-US" dirty="0"/>
          </a:p>
        </p:txBody>
      </p:sp>
      <p:sp>
        <p:nvSpPr>
          <p:cNvPr id="45" name="Rectangle 44"/>
          <p:cNvSpPr/>
          <p:nvPr/>
        </p:nvSpPr>
        <p:spPr>
          <a:xfrm>
            <a:off x="4724400" y="5715000"/>
            <a:ext cx="4572000" cy="369332"/>
          </a:xfrm>
          <a:prstGeom prst="rect">
            <a:avLst/>
          </a:prstGeom>
        </p:spPr>
        <p:txBody>
          <a:bodyPr>
            <a:spAutoFit/>
          </a:bodyPr>
          <a:lstStyle/>
          <a:p>
            <a:pPr>
              <a:buFont typeface="Wingdings" pitchFamily="2" charset="2"/>
              <a:buChar char="Ø"/>
            </a:pPr>
            <a:r>
              <a:rPr lang="en-US" dirty="0" smtClean="0"/>
              <a:t> 	Secure boot loader ( GRUB ) , LILO</a:t>
            </a:r>
            <a:endParaRPr lang="en-US" dirty="0"/>
          </a:p>
        </p:txBody>
      </p:sp>
      <p:sp>
        <p:nvSpPr>
          <p:cNvPr id="35" name="Footer Placeholder 34"/>
          <p:cNvSpPr>
            <a:spLocks noGrp="1"/>
          </p:cNvSpPr>
          <p:nvPr>
            <p:ph type="ftr" sz="quarter" idx="11"/>
          </p:nvPr>
        </p:nvSpPr>
        <p:spPr/>
        <p:txBody>
          <a:bodyPr/>
          <a:lstStyle/>
          <a:p>
            <a:r>
              <a:rPr lang="en-US" dirty="0" smtClean="0"/>
              <a:t>SONI COMPUTER CLASSES</a:t>
            </a:r>
            <a:endParaRPr lang="en-US" dirty="0"/>
          </a:p>
        </p:txBody>
      </p:sp>
      <mc:AlternateContent xmlns:mc="http://schemas.openxmlformats.org/markup-compatibility/2006">
        <mc:Choice xmlns:p14="http://schemas.microsoft.com/office/powerpoint/2010/main" xmlns="" Requires="p14">
          <p:contentPart p14:bwMode="auto" r:id="rId3">
            <p14:nvContentPartPr>
              <p14:cNvPr id="1026" name="Ink 2"/>
              <p14:cNvContentPartPr>
                <a14:cpLocks xmlns:a14="http://schemas.microsoft.com/office/drawing/2010/main" noRot="1" noChangeAspect="1" noEditPoints="1" noChangeArrowheads="1" noChangeShapeType="1"/>
              </p14:cNvContentPartPr>
              <p14:nvPr/>
            </p14:nvContentPartPr>
            <p14:xfrm>
              <a:off x="7707313" y="5907088"/>
              <a:ext cx="496887" cy="25400"/>
            </p14:xfrm>
          </p:contentPart>
        </mc:Choice>
        <mc:Fallback>
          <p:pic>
            <p:nvPicPr>
              <p:cNvPr id="1026" name="Ink 2"/>
              <p:cNvPicPr>
                <a:picLocks noRot="1" noChangeAspect="1" noEditPoints="1" noChangeArrowheads="1" noChangeShapeType="1"/>
              </p:cNvPicPr>
              <p:nvPr/>
            </p:nvPicPr>
            <p:blipFill>
              <a:blip r:embed="rId4"/>
              <a:stretch>
                <a:fillRect/>
              </a:stretch>
            </p:blipFill>
            <p:spPr>
              <a:xfrm>
                <a:off x="7691505" y="5857684"/>
                <a:ext cx="528504" cy="124209"/>
              </a:xfrm>
              <a:prstGeom prst="rect">
                <a:avLst/>
              </a:prstGeom>
            </p:spPr>
          </p:pic>
        </mc:Fallback>
      </mc:AlternateContent>
      <mc:AlternateContent xmlns:mc="http://schemas.openxmlformats.org/markup-compatibility/2006">
        <mc:Choice xmlns:p14="http://schemas.microsoft.com/office/powerpoint/2010/main" xmlns="" Requires="p14">
          <p:contentPart p14:bwMode="auto" r:id="rId5">
            <p14:nvContentPartPr>
              <p14:cNvPr id="1027" name="Ink 3"/>
              <p14:cNvContentPartPr>
                <a14:cpLocks xmlns:a14="http://schemas.microsoft.com/office/drawing/2010/main" noRot="1" noChangeAspect="1" noEditPoints="1" noChangeArrowheads="1" noChangeShapeType="1"/>
              </p14:cNvContentPartPr>
              <p14:nvPr/>
            </p14:nvContentPartPr>
            <p14:xfrm>
              <a:off x="8512175" y="5872163"/>
              <a:ext cx="352425" cy="34925"/>
            </p14:xfrm>
          </p:contentPart>
        </mc:Choice>
        <mc:Fallback>
          <p:pic>
            <p:nvPicPr>
              <p:cNvPr id="1027" name="Ink 3"/>
              <p:cNvPicPr>
                <a:picLocks noRot="1" noChangeAspect="1" noEditPoints="1" noChangeArrowheads="1" noChangeShapeType="1"/>
              </p:cNvPicPr>
              <p:nvPr/>
            </p:nvPicPr>
            <p:blipFill>
              <a:blip r:embed="rId6"/>
              <a:stretch>
                <a:fillRect/>
              </a:stretch>
            </p:blipFill>
            <p:spPr>
              <a:xfrm>
                <a:off x="8496303" y="5815965"/>
                <a:ext cx="384169" cy="147003"/>
              </a:xfrm>
              <a:prstGeom prst="rect">
                <a:avLst/>
              </a:prstGeom>
            </p:spPr>
          </p:pic>
        </mc:Fallback>
      </mc:AlternateContent>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rot="-1620000">
            <a:off x="2345776" y="2844596"/>
            <a:ext cx="4648200" cy="1323439"/>
          </a:xfrm>
          <a:prstGeom prst="rect">
            <a:avLst/>
          </a:prstGeom>
          <a:noFill/>
          <a:effectLst>
            <a:outerShdw sx="156000" sy="156000" rotWithShape="0">
              <a:schemeClr val="bg2">
                <a:lumMod val="90000"/>
                <a:alpha val="27000"/>
              </a:schemeClr>
            </a:outerShdw>
          </a:effectLst>
        </p:spPr>
        <p:txBody>
          <a:bodyPr wrap="square" rtlCol="0">
            <a:spAutoFit/>
          </a:bodyPr>
          <a:lstStyle/>
          <a:p>
            <a:r>
              <a:rPr lang="en-US" sz="4000" dirty="0" smtClean="0">
                <a:solidFill>
                  <a:srgbClr val="FDE1BF"/>
                </a:solidFill>
              </a:rPr>
              <a:t> Ravi Kant </a:t>
            </a:r>
            <a:r>
              <a:rPr lang="en-US" sz="4000" dirty="0" err="1" smtClean="0">
                <a:solidFill>
                  <a:srgbClr val="FDE1BF"/>
                </a:solidFill>
              </a:rPr>
              <a:t>Soni</a:t>
            </a:r>
            <a:r>
              <a:rPr lang="en-US" sz="4000" dirty="0" smtClean="0">
                <a:solidFill>
                  <a:srgbClr val="FDE1BF"/>
                </a:solidFill>
              </a:rPr>
              <a:t> +918269000074</a:t>
            </a:r>
            <a:endParaRPr lang="en-US" sz="4000" dirty="0">
              <a:solidFill>
                <a:srgbClr val="FDE1BF"/>
              </a:solidFill>
            </a:endParaRPr>
          </a:p>
        </p:txBody>
      </p:sp>
      <p:sp>
        <p:nvSpPr>
          <p:cNvPr id="4" name="Freeform 3"/>
          <p:cNvSpPr/>
          <p:nvPr/>
        </p:nvSpPr>
        <p:spPr>
          <a:xfrm>
            <a:off x="0" y="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5" name="Picture 4" descr="images1.jpg"/>
          <p:cNvPicPr>
            <a:picLocks noChangeAspect="1"/>
          </p:cNvPicPr>
          <p:nvPr/>
        </p:nvPicPr>
        <p:blipFill>
          <a:blip r:embed="rId2"/>
          <a:stretch>
            <a:fillRect/>
          </a:stretch>
        </p:blipFill>
        <p:spPr>
          <a:xfrm>
            <a:off x="1" y="-38100"/>
            <a:ext cx="617714" cy="571500"/>
          </a:xfrm>
          <a:prstGeom prst="rect">
            <a:avLst/>
          </a:prstGeom>
        </p:spPr>
      </p:pic>
      <p:sp>
        <p:nvSpPr>
          <p:cNvPr id="6" name="Freeform 5"/>
          <p:cNvSpPr/>
          <p:nvPr/>
        </p:nvSpPr>
        <p:spPr>
          <a:xfrm>
            <a:off x="0" y="632460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TextBox 6"/>
          <p:cNvSpPr txBox="1"/>
          <p:nvPr/>
        </p:nvSpPr>
        <p:spPr>
          <a:xfrm>
            <a:off x="5257800" y="6488668"/>
            <a:ext cx="4343400" cy="369332"/>
          </a:xfrm>
          <a:custGeom>
            <a:avLst/>
            <a:gdLst>
              <a:gd name="connsiteX0" fmla="*/ 0 w 4343400"/>
              <a:gd name="connsiteY0" fmla="*/ 0 h 369332"/>
              <a:gd name="connsiteX1" fmla="*/ 4343400 w 4343400"/>
              <a:gd name="connsiteY1" fmla="*/ 0 h 369332"/>
              <a:gd name="connsiteX2" fmla="*/ 4343400 w 4343400"/>
              <a:gd name="connsiteY2" fmla="*/ 369332 h 369332"/>
              <a:gd name="connsiteX3" fmla="*/ 0 w 4343400"/>
              <a:gd name="connsiteY3" fmla="*/ 369332 h 369332"/>
              <a:gd name="connsiteX4" fmla="*/ 0 w 4343400"/>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369332">
                <a:moveTo>
                  <a:pt x="0" y="0"/>
                </a:moveTo>
                <a:lnTo>
                  <a:pt x="4343400" y="0"/>
                </a:lnTo>
                <a:lnTo>
                  <a:pt x="4343400" y="369332"/>
                </a:lnTo>
                <a:lnTo>
                  <a:pt x="0" y="369332"/>
                </a:lnTo>
                <a:lnTo>
                  <a:pt x="0" y="0"/>
                </a:lnTo>
                <a:close/>
              </a:path>
            </a:pathLst>
          </a:custGeom>
          <a:noFill/>
        </p:spPr>
        <p:txBody>
          <a:bodyPr wrap="square" rtlCol="0">
            <a:spAutoFit/>
          </a:bodyPr>
          <a:lstStyle/>
          <a:p>
            <a:r>
              <a:rPr lang="en-US" dirty="0" smtClean="0"/>
              <a:t> Ravi Kant </a:t>
            </a:r>
            <a:r>
              <a:rPr lang="en-US" dirty="0" err="1" smtClean="0"/>
              <a:t>Soni</a:t>
            </a:r>
            <a:r>
              <a:rPr lang="en-US" dirty="0" smtClean="0"/>
              <a:t> +918269000074</a:t>
            </a:r>
            <a:endParaRPr lang="en-US" dirty="0"/>
          </a:p>
        </p:txBody>
      </p:sp>
      <p:sp>
        <p:nvSpPr>
          <p:cNvPr id="18" name="TextBox 17"/>
          <p:cNvSpPr txBox="1"/>
          <p:nvPr/>
        </p:nvSpPr>
        <p:spPr>
          <a:xfrm>
            <a:off x="533400" y="685800"/>
            <a:ext cx="8153400" cy="923330"/>
          </a:xfrm>
          <a:prstGeom prst="rect">
            <a:avLst/>
          </a:prstGeom>
          <a:noFill/>
        </p:spPr>
        <p:txBody>
          <a:bodyPr wrap="square" rtlCol="0">
            <a:spAutoFit/>
          </a:bodyPr>
          <a:lstStyle/>
          <a:p>
            <a:pPr algn="ctr"/>
            <a:r>
              <a:rPr lang="en-US" b="1" u="sng" dirty="0" smtClean="0"/>
              <a:t>LINKS / SHORTCUT</a:t>
            </a:r>
          </a:p>
          <a:p>
            <a:pPr algn="ctr"/>
            <a:endParaRPr lang="en-US" b="1" u="sng" dirty="0" smtClean="0"/>
          </a:p>
          <a:p>
            <a:r>
              <a:rPr lang="en-US" dirty="0" smtClean="0"/>
              <a:t>Links is create for easy access of data. Two types of links are available in linux</a:t>
            </a:r>
          </a:p>
        </p:txBody>
      </p:sp>
      <p:graphicFrame>
        <p:nvGraphicFramePr>
          <p:cNvPr id="24" name="Table 23"/>
          <p:cNvGraphicFramePr>
            <a:graphicFrameLocks noGrp="1"/>
          </p:cNvGraphicFramePr>
          <p:nvPr/>
        </p:nvGraphicFramePr>
        <p:xfrm>
          <a:off x="609600" y="1752600"/>
          <a:ext cx="8305800" cy="3307080"/>
        </p:xfrm>
        <a:graphic>
          <a:graphicData uri="http://schemas.openxmlformats.org/drawingml/2006/table">
            <a:tbl>
              <a:tblPr firstRow="1" bandRow="1">
                <a:tableStyleId>{5C22544A-7EE6-4342-B048-85BDC9FD1C3A}</a:tableStyleId>
              </a:tblPr>
              <a:tblGrid>
                <a:gridCol w="4152900"/>
                <a:gridCol w="4152900"/>
              </a:tblGrid>
              <a:tr h="370840">
                <a:tc>
                  <a:txBody>
                    <a:bodyPr/>
                    <a:lstStyle/>
                    <a:p>
                      <a:pPr algn="ctr"/>
                      <a:r>
                        <a:rPr lang="en-US" dirty="0" smtClean="0"/>
                        <a:t>SOFT</a:t>
                      </a:r>
                      <a:endParaRPr lang="en-US" dirty="0"/>
                    </a:p>
                  </a:txBody>
                  <a:tcPr/>
                </a:tc>
                <a:tc>
                  <a:txBody>
                    <a:bodyPr/>
                    <a:lstStyle/>
                    <a:p>
                      <a:pPr algn="ctr"/>
                      <a:r>
                        <a:rPr lang="en-US" dirty="0" smtClean="0"/>
                        <a:t>HARD</a:t>
                      </a:r>
                    </a:p>
                  </a:txBody>
                  <a:tcPr/>
                </a:tc>
              </a:tr>
              <a:tr h="370840">
                <a:tc>
                  <a:txBody>
                    <a:bodyPr/>
                    <a:lstStyle/>
                    <a:p>
                      <a:r>
                        <a:rPr lang="en-US" dirty="0" smtClean="0"/>
                        <a:t>Soft link is also know as symbolic/</a:t>
                      </a:r>
                      <a:r>
                        <a:rPr lang="en-US" dirty="0" err="1" smtClean="0"/>
                        <a:t>symlink</a:t>
                      </a:r>
                      <a:r>
                        <a:rPr lang="en-US" dirty="0" smtClean="0"/>
                        <a:t> also</a:t>
                      </a:r>
                      <a:endParaRPr lang="en-US" dirty="0"/>
                    </a:p>
                  </a:txBody>
                  <a:tcPr/>
                </a:tc>
                <a:tc>
                  <a:txBody>
                    <a:bodyPr/>
                    <a:lstStyle/>
                    <a:p>
                      <a:r>
                        <a:rPr lang="en-US" dirty="0" smtClean="0"/>
                        <a:t>Hard links</a:t>
                      </a:r>
                      <a:r>
                        <a:rPr lang="en-US" baseline="0" dirty="0" smtClean="0"/>
                        <a:t> known as only by the name hard link</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You can create a </a:t>
                      </a:r>
                      <a:r>
                        <a:rPr lang="en-US" dirty="0" err="1" smtClean="0"/>
                        <a:t>symlink</a:t>
                      </a:r>
                      <a:r>
                        <a:rPr lang="en-US" dirty="0" smtClean="0"/>
                        <a:t> for a directory &amp; file both</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You cannot create a </a:t>
                      </a:r>
                      <a:r>
                        <a:rPr lang="en-US" dirty="0" err="1" smtClean="0"/>
                        <a:t>hardlink</a:t>
                      </a:r>
                      <a:r>
                        <a:rPr lang="en-US" dirty="0" smtClean="0"/>
                        <a:t> for a directory</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If you remove the original file of  </a:t>
                      </a:r>
                      <a:r>
                        <a:rPr lang="en-US" dirty="0" err="1" smtClean="0"/>
                        <a:t>symlinks</a:t>
                      </a:r>
                      <a:r>
                        <a:rPr lang="en-US" dirty="0" smtClean="0"/>
                        <a:t> the link will not show you the content of the file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If you remove the original file of hard links the link will still show you the content of the file</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Softlink</a:t>
                      </a:r>
                      <a:r>
                        <a:rPr lang="en-US" dirty="0" smtClean="0"/>
                        <a:t> can cross the </a:t>
                      </a:r>
                      <a:r>
                        <a:rPr lang="en-US" dirty="0" err="1" smtClean="0"/>
                        <a:t>filesystem</a:t>
                      </a: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Hardlink</a:t>
                      </a:r>
                      <a:r>
                        <a:rPr lang="en-US" dirty="0" smtClean="0"/>
                        <a:t> cannot cross the </a:t>
                      </a:r>
                      <a:r>
                        <a:rPr lang="en-US" dirty="0" err="1" smtClean="0"/>
                        <a:t>filesystem</a:t>
                      </a:r>
                      <a:endParaRPr lang="en-US" dirty="0" smtClean="0"/>
                    </a:p>
                  </a:txBody>
                  <a:tcPr/>
                </a:tc>
              </a:tr>
              <a:tr h="370840">
                <a:tc>
                  <a:txBody>
                    <a:bodyPr/>
                    <a:lstStyle/>
                    <a:p>
                      <a:r>
                        <a:rPr lang="en-US" dirty="0" err="1" smtClean="0"/>
                        <a:t>Softlink</a:t>
                      </a:r>
                      <a:r>
                        <a:rPr lang="en-US" dirty="0" smtClean="0"/>
                        <a:t> is</a:t>
                      </a:r>
                      <a:r>
                        <a:rPr lang="en-US" baseline="0" dirty="0" smtClean="0"/>
                        <a:t> create different </a:t>
                      </a:r>
                      <a:r>
                        <a:rPr lang="en-US" baseline="0" dirty="0" err="1" smtClean="0"/>
                        <a:t>inode</a:t>
                      </a:r>
                      <a:r>
                        <a:rPr lang="en-US" baseline="0" dirty="0" smtClean="0"/>
                        <a:t> no.</a:t>
                      </a:r>
                      <a:endParaRPr lang="en-US" dirty="0"/>
                    </a:p>
                  </a:txBody>
                  <a:tcPr/>
                </a:tc>
                <a:tc>
                  <a:txBody>
                    <a:bodyPr/>
                    <a:lstStyle/>
                    <a:p>
                      <a:r>
                        <a:rPr lang="en-US" dirty="0" err="1" smtClean="0"/>
                        <a:t>Hardlink</a:t>
                      </a:r>
                      <a:r>
                        <a:rPr lang="en-US" dirty="0" smtClean="0"/>
                        <a:t> is create</a:t>
                      </a:r>
                      <a:r>
                        <a:rPr lang="en-US" baseline="0" dirty="0" smtClean="0"/>
                        <a:t> same </a:t>
                      </a:r>
                      <a:r>
                        <a:rPr lang="en-US" baseline="0" dirty="0" err="1" smtClean="0"/>
                        <a:t>inode</a:t>
                      </a:r>
                      <a:r>
                        <a:rPr lang="en-US" baseline="0" dirty="0" smtClean="0"/>
                        <a:t> no.</a:t>
                      </a:r>
                      <a:endParaRPr lang="en-US" dirty="0"/>
                    </a:p>
                  </a:txBody>
                  <a:tcPr/>
                </a:tc>
              </a:tr>
            </a:tbl>
          </a:graphicData>
        </a:graphic>
      </p:graphicFrame>
      <p:sp>
        <p:nvSpPr>
          <p:cNvPr id="25" name="Slide Number Placeholder 24"/>
          <p:cNvSpPr>
            <a:spLocks noGrp="1"/>
          </p:cNvSpPr>
          <p:nvPr>
            <p:ph type="sldNum" sz="quarter" idx="12"/>
          </p:nvPr>
        </p:nvSpPr>
        <p:spPr/>
        <p:txBody>
          <a:bodyPr/>
          <a:lstStyle/>
          <a:p>
            <a:fld id="{7278E106-62EC-41F2-90B3-FDFD6CA56EC6}" type="slidenum">
              <a:rPr lang="en-US" smtClean="0"/>
              <a:pPr/>
              <a:t>60</a:t>
            </a:fld>
            <a:endParaRPr lang="en-US" dirty="0"/>
          </a:p>
        </p:txBody>
      </p:sp>
      <p:sp>
        <p:nvSpPr>
          <p:cNvPr id="10" name="TextBox 9"/>
          <p:cNvSpPr txBox="1"/>
          <p:nvPr/>
        </p:nvSpPr>
        <p:spPr>
          <a:xfrm>
            <a:off x="304800" y="5486400"/>
            <a:ext cx="8382000" cy="646331"/>
          </a:xfrm>
          <a:prstGeom prst="rect">
            <a:avLst/>
          </a:prstGeom>
          <a:noFill/>
        </p:spPr>
        <p:txBody>
          <a:bodyPr wrap="square" rtlCol="0">
            <a:spAutoFit/>
          </a:bodyPr>
          <a:lstStyle/>
          <a:p>
            <a:r>
              <a:rPr lang="en-US" dirty="0" smtClean="0"/>
              <a:t>[root@station1 /]# </a:t>
            </a:r>
            <a:r>
              <a:rPr lang="en-US" dirty="0" err="1" smtClean="0"/>
              <a:t>ls</a:t>
            </a:r>
            <a:r>
              <a:rPr lang="en-US" dirty="0" smtClean="0"/>
              <a:t>  -</a:t>
            </a:r>
            <a:r>
              <a:rPr lang="en-US" dirty="0" err="1" smtClean="0"/>
              <a:t>il</a:t>
            </a:r>
            <a:r>
              <a:rPr lang="en-US" dirty="0" smtClean="0"/>
              <a:t>  filename</a:t>
            </a:r>
          </a:p>
          <a:p>
            <a:r>
              <a:rPr lang="en-US" dirty="0" smtClean="0"/>
              <a:t>		For view the </a:t>
            </a:r>
            <a:r>
              <a:rPr lang="en-US" dirty="0" err="1" smtClean="0"/>
              <a:t>inode</a:t>
            </a:r>
            <a:r>
              <a:rPr lang="en-US" dirty="0" smtClean="0"/>
              <a:t> no. of file / directory</a:t>
            </a:r>
            <a:endParaRPr lang="en-US" dirty="0"/>
          </a:p>
        </p:txBody>
      </p:sp>
      <p:sp>
        <p:nvSpPr>
          <p:cNvPr id="11" name="Footer Placeholder 10"/>
          <p:cNvSpPr>
            <a:spLocks noGrp="1"/>
          </p:cNvSpPr>
          <p:nvPr>
            <p:ph type="ftr" sz="quarter" idx="11"/>
          </p:nvPr>
        </p:nvSpPr>
        <p:spPr/>
        <p:txBody>
          <a:bodyPr/>
          <a:lstStyle/>
          <a:p>
            <a:r>
              <a:rPr lang="en-US" dirty="0" smtClean="0"/>
              <a:t>SONI COMPUTER CLASSES</a:t>
            </a:r>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rot="-1620000">
            <a:off x="2345776" y="2844596"/>
            <a:ext cx="4648200" cy="1323439"/>
          </a:xfrm>
          <a:prstGeom prst="rect">
            <a:avLst/>
          </a:prstGeom>
          <a:noFill/>
          <a:effectLst>
            <a:outerShdw sx="156000" sy="156000" rotWithShape="0">
              <a:schemeClr val="bg2">
                <a:lumMod val="90000"/>
                <a:alpha val="27000"/>
              </a:schemeClr>
            </a:outerShdw>
          </a:effectLst>
        </p:spPr>
        <p:txBody>
          <a:bodyPr wrap="square" rtlCol="0">
            <a:spAutoFit/>
          </a:bodyPr>
          <a:lstStyle/>
          <a:p>
            <a:r>
              <a:rPr lang="en-US" sz="4000" dirty="0" smtClean="0">
                <a:solidFill>
                  <a:srgbClr val="FDE1BF"/>
                </a:solidFill>
              </a:rPr>
              <a:t> Ravi Kant </a:t>
            </a:r>
            <a:r>
              <a:rPr lang="en-US" sz="4000" dirty="0" err="1" smtClean="0">
                <a:solidFill>
                  <a:srgbClr val="FDE1BF"/>
                </a:solidFill>
              </a:rPr>
              <a:t>Soni</a:t>
            </a:r>
            <a:r>
              <a:rPr lang="en-US" sz="4000" dirty="0" smtClean="0">
                <a:solidFill>
                  <a:srgbClr val="FDE1BF"/>
                </a:solidFill>
              </a:rPr>
              <a:t> +918269000074</a:t>
            </a:r>
            <a:endParaRPr lang="en-US" sz="4000" dirty="0">
              <a:solidFill>
                <a:srgbClr val="FDE1BF"/>
              </a:solidFill>
            </a:endParaRPr>
          </a:p>
        </p:txBody>
      </p:sp>
      <p:sp>
        <p:nvSpPr>
          <p:cNvPr id="4" name="Freeform 3"/>
          <p:cNvSpPr/>
          <p:nvPr/>
        </p:nvSpPr>
        <p:spPr>
          <a:xfrm>
            <a:off x="0" y="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5" name="Picture 4" descr="images1.jpg"/>
          <p:cNvPicPr>
            <a:picLocks noChangeAspect="1"/>
          </p:cNvPicPr>
          <p:nvPr/>
        </p:nvPicPr>
        <p:blipFill>
          <a:blip r:embed="rId3"/>
          <a:stretch>
            <a:fillRect/>
          </a:stretch>
        </p:blipFill>
        <p:spPr>
          <a:xfrm>
            <a:off x="1" y="-38100"/>
            <a:ext cx="617714" cy="571500"/>
          </a:xfrm>
          <a:prstGeom prst="rect">
            <a:avLst/>
          </a:prstGeom>
        </p:spPr>
      </p:pic>
      <p:sp>
        <p:nvSpPr>
          <p:cNvPr id="6" name="Freeform 5"/>
          <p:cNvSpPr/>
          <p:nvPr/>
        </p:nvSpPr>
        <p:spPr>
          <a:xfrm>
            <a:off x="0" y="632460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9" name="TextBox 8"/>
          <p:cNvSpPr txBox="1"/>
          <p:nvPr/>
        </p:nvSpPr>
        <p:spPr>
          <a:xfrm>
            <a:off x="533400" y="670679"/>
            <a:ext cx="8153400" cy="5632311"/>
          </a:xfrm>
          <a:prstGeom prst="rect">
            <a:avLst/>
          </a:prstGeom>
          <a:noFill/>
        </p:spPr>
        <p:txBody>
          <a:bodyPr wrap="square" rtlCol="0">
            <a:spAutoFit/>
          </a:bodyPr>
          <a:lstStyle/>
          <a:p>
            <a:pPr algn="ctr"/>
            <a:r>
              <a:rPr lang="en-US" b="1" u="sng" dirty="0" smtClean="0"/>
              <a:t>SYMBOLIC LINKS</a:t>
            </a:r>
          </a:p>
          <a:p>
            <a:pPr algn="ctr"/>
            <a:endParaRPr lang="en-US" b="1" u="sng" dirty="0" smtClean="0"/>
          </a:p>
          <a:p>
            <a:r>
              <a:rPr lang="en-US" dirty="0" smtClean="0"/>
              <a:t>[root@station1 /]# </a:t>
            </a:r>
            <a:r>
              <a:rPr lang="en-US" dirty="0" err="1" smtClean="0"/>
              <a:t>mkdir</a:t>
            </a:r>
            <a:r>
              <a:rPr lang="en-US" dirty="0" smtClean="0"/>
              <a:t>  -p  /world/</a:t>
            </a:r>
            <a:r>
              <a:rPr lang="en-US" dirty="0" err="1" smtClean="0"/>
              <a:t>india</a:t>
            </a:r>
            <a:r>
              <a:rPr lang="en-US" dirty="0" smtClean="0"/>
              <a:t>/cg/</a:t>
            </a:r>
            <a:r>
              <a:rPr lang="en-US" dirty="0" err="1" smtClean="0"/>
              <a:t>raipur</a:t>
            </a:r>
            <a:r>
              <a:rPr lang="en-US" dirty="0" smtClean="0"/>
              <a:t>/</a:t>
            </a:r>
            <a:r>
              <a:rPr lang="en-US" dirty="0" err="1" smtClean="0"/>
              <a:t>iant</a:t>
            </a:r>
            <a:endParaRPr lang="en-US" dirty="0" smtClean="0"/>
          </a:p>
          <a:p>
            <a:r>
              <a:rPr lang="en-US" dirty="0" smtClean="0"/>
              <a:t>		For create a directory &amp; subdirectory</a:t>
            </a:r>
          </a:p>
          <a:p>
            <a:endParaRPr lang="en-US" dirty="0" smtClean="0"/>
          </a:p>
          <a:p>
            <a:r>
              <a:rPr lang="en-US" dirty="0" smtClean="0"/>
              <a:t>[root@station1 /]# vim  /world/</a:t>
            </a:r>
            <a:r>
              <a:rPr lang="en-US" dirty="0" err="1" smtClean="0"/>
              <a:t>india</a:t>
            </a:r>
            <a:r>
              <a:rPr lang="en-US" dirty="0" smtClean="0"/>
              <a:t>/cg/</a:t>
            </a:r>
            <a:r>
              <a:rPr lang="en-US" dirty="0" err="1" smtClean="0"/>
              <a:t>raipur</a:t>
            </a:r>
            <a:r>
              <a:rPr lang="en-US" dirty="0" smtClean="0"/>
              <a:t>/</a:t>
            </a:r>
            <a:r>
              <a:rPr lang="en-US" dirty="0" err="1" smtClean="0"/>
              <a:t>iant</a:t>
            </a:r>
            <a:r>
              <a:rPr lang="en-US" dirty="0" smtClean="0"/>
              <a:t>/lab3</a:t>
            </a:r>
          </a:p>
          <a:p>
            <a:r>
              <a:rPr lang="en-US" dirty="0" smtClean="0"/>
              <a:t>		create a new file in</a:t>
            </a:r>
          </a:p>
          <a:p>
            <a:endParaRPr lang="en-US" dirty="0" smtClean="0"/>
          </a:p>
          <a:p>
            <a:r>
              <a:rPr lang="en-US" dirty="0" smtClean="0"/>
              <a:t>[root@station1 /]# </a:t>
            </a:r>
            <a:r>
              <a:rPr lang="en-US" dirty="0" err="1" smtClean="0"/>
              <a:t>ln</a:t>
            </a:r>
            <a:r>
              <a:rPr lang="en-US" dirty="0" smtClean="0"/>
              <a:t>  -s /world/</a:t>
            </a:r>
            <a:r>
              <a:rPr lang="en-US" dirty="0" err="1" smtClean="0"/>
              <a:t>india</a:t>
            </a:r>
            <a:r>
              <a:rPr lang="en-US" dirty="0" smtClean="0"/>
              <a:t>/cg/</a:t>
            </a:r>
            <a:r>
              <a:rPr lang="en-US" dirty="0" err="1" smtClean="0"/>
              <a:t>raipur</a:t>
            </a:r>
            <a:r>
              <a:rPr lang="en-US" dirty="0" smtClean="0"/>
              <a:t>/</a:t>
            </a:r>
            <a:r>
              <a:rPr lang="en-US" dirty="0" err="1" smtClean="0"/>
              <a:t>iant</a:t>
            </a:r>
            <a:r>
              <a:rPr lang="en-US" dirty="0" smtClean="0"/>
              <a:t>/lab3  /</a:t>
            </a:r>
          </a:p>
          <a:p>
            <a:r>
              <a:rPr lang="en-US" dirty="0" smtClean="0"/>
              <a:t>		for create a soft link at / location</a:t>
            </a:r>
          </a:p>
          <a:p>
            <a:r>
              <a:rPr lang="en-US" dirty="0" smtClean="0"/>
              <a:t>	</a:t>
            </a:r>
          </a:p>
          <a:p>
            <a:r>
              <a:rPr lang="en-US" dirty="0" smtClean="0"/>
              <a:t>[root@station1 /]# </a:t>
            </a:r>
            <a:r>
              <a:rPr lang="en-US" dirty="0" err="1" smtClean="0"/>
              <a:t>ls</a:t>
            </a:r>
            <a:endParaRPr lang="en-US" dirty="0" smtClean="0"/>
          </a:p>
          <a:p>
            <a:r>
              <a:rPr lang="en-US" dirty="0" smtClean="0"/>
              <a:t>		For view the soft link at / location</a:t>
            </a:r>
          </a:p>
          <a:p>
            <a:endParaRPr lang="en-US" dirty="0" smtClean="0"/>
          </a:p>
          <a:p>
            <a:r>
              <a:rPr lang="en-US" dirty="0" smtClean="0"/>
              <a:t>[root@station1 /]# vim /lab3</a:t>
            </a:r>
          </a:p>
          <a:p>
            <a:r>
              <a:rPr lang="en-US" dirty="0" smtClean="0"/>
              <a:t>		For view the content of link file</a:t>
            </a:r>
          </a:p>
          <a:p>
            <a:endParaRPr lang="en-US" dirty="0" smtClean="0"/>
          </a:p>
          <a:p>
            <a:r>
              <a:rPr lang="en-US" dirty="0" smtClean="0"/>
              <a:t>[root@station1 /]# </a:t>
            </a:r>
            <a:r>
              <a:rPr lang="en-US" dirty="0" err="1" smtClean="0"/>
              <a:t>rm</a:t>
            </a:r>
            <a:r>
              <a:rPr lang="en-US" dirty="0" smtClean="0"/>
              <a:t>  -</a:t>
            </a:r>
            <a:r>
              <a:rPr lang="en-US" dirty="0" err="1" smtClean="0"/>
              <a:t>rf</a:t>
            </a:r>
            <a:r>
              <a:rPr lang="en-US" dirty="0" smtClean="0"/>
              <a:t>  /world/</a:t>
            </a:r>
            <a:r>
              <a:rPr lang="en-US" dirty="0" err="1" smtClean="0"/>
              <a:t>india</a:t>
            </a:r>
            <a:r>
              <a:rPr lang="en-US" dirty="0" smtClean="0"/>
              <a:t>/cg/</a:t>
            </a:r>
            <a:r>
              <a:rPr lang="en-US" dirty="0" err="1" smtClean="0"/>
              <a:t>raipur</a:t>
            </a:r>
            <a:r>
              <a:rPr lang="en-US" dirty="0" smtClean="0"/>
              <a:t>/</a:t>
            </a:r>
            <a:r>
              <a:rPr lang="en-US" dirty="0" err="1" smtClean="0"/>
              <a:t>iant</a:t>
            </a:r>
            <a:r>
              <a:rPr lang="en-US" dirty="0" smtClean="0"/>
              <a:t>/lab3 </a:t>
            </a:r>
          </a:p>
          <a:p>
            <a:r>
              <a:rPr lang="en-US" dirty="0" smtClean="0"/>
              <a:t>		For remove the original file than you cannot recover from link</a:t>
            </a:r>
          </a:p>
          <a:p>
            <a:endParaRPr lang="en-US" dirty="0" smtClean="0"/>
          </a:p>
        </p:txBody>
      </p:sp>
      <p:sp>
        <p:nvSpPr>
          <p:cNvPr id="8" name="Slide Number Placeholder 7"/>
          <p:cNvSpPr>
            <a:spLocks noGrp="1"/>
          </p:cNvSpPr>
          <p:nvPr>
            <p:ph type="sldNum" sz="quarter" idx="12"/>
          </p:nvPr>
        </p:nvSpPr>
        <p:spPr/>
        <p:txBody>
          <a:bodyPr/>
          <a:lstStyle/>
          <a:p>
            <a:fld id="{7278E106-62EC-41F2-90B3-FDFD6CA56EC6}" type="slidenum">
              <a:rPr lang="en-US" smtClean="0"/>
              <a:pPr/>
              <a:t>61</a:t>
            </a:fld>
            <a:endParaRPr lang="en-US" dirty="0"/>
          </a:p>
        </p:txBody>
      </p:sp>
      <p:sp>
        <p:nvSpPr>
          <p:cNvPr id="11" name="Footer Placeholder 10"/>
          <p:cNvSpPr>
            <a:spLocks noGrp="1"/>
          </p:cNvSpPr>
          <p:nvPr>
            <p:ph type="ftr" sz="quarter" idx="11"/>
          </p:nvPr>
        </p:nvSpPr>
        <p:spPr/>
        <p:txBody>
          <a:bodyPr/>
          <a:lstStyle/>
          <a:p>
            <a:r>
              <a:rPr lang="en-US" dirty="0" smtClean="0"/>
              <a:t>SONI COMPUTER CLASSES</a:t>
            </a:r>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rot="-1620000">
            <a:off x="2345776" y="2844596"/>
            <a:ext cx="4648200" cy="1323439"/>
          </a:xfrm>
          <a:prstGeom prst="rect">
            <a:avLst/>
          </a:prstGeom>
          <a:noFill/>
          <a:effectLst>
            <a:outerShdw sx="156000" sy="156000" rotWithShape="0">
              <a:schemeClr val="bg2">
                <a:lumMod val="90000"/>
                <a:alpha val="27000"/>
              </a:schemeClr>
            </a:outerShdw>
          </a:effectLst>
        </p:spPr>
        <p:txBody>
          <a:bodyPr wrap="square" rtlCol="0">
            <a:spAutoFit/>
          </a:bodyPr>
          <a:lstStyle/>
          <a:p>
            <a:r>
              <a:rPr lang="en-US" sz="4000" dirty="0" smtClean="0">
                <a:solidFill>
                  <a:srgbClr val="FDE1BF"/>
                </a:solidFill>
              </a:rPr>
              <a:t> Ravi Kant </a:t>
            </a:r>
            <a:r>
              <a:rPr lang="en-US" sz="4000" dirty="0" err="1" smtClean="0">
                <a:solidFill>
                  <a:srgbClr val="FDE1BF"/>
                </a:solidFill>
              </a:rPr>
              <a:t>Soni</a:t>
            </a:r>
            <a:r>
              <a:rPr lang="en-US" sz="4000" dirty="0" smtClean="0">
                <a:solidFill>
                  <a:srgbClr val="FDE1BF"/>
                </a:solidFill>
              </a:rPr>
              <a:t> +918269000074</a:t>
            </a:r>
            <a:endParaRPr lang="en-US" sz="4000" dirty="0">
              <a:solidFill>
                <a:srgbClr val="FDE1BF"/>
              </a:solidFill>
            </a:endParaRPr>
          </a:p>
        </p:txBody>
      </p:sp>
      <p:sp>
        <p:nvSpPr>
          <p:cNvPr id="4" name="Freeform 3"/>
          <p:cNvSpPr/>
          <p:nvPr/>
        </p:nvSpPr>
        <p:spPr>
          <a:xfrm>
            <a:off x="0" y="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5" name="Picture 4" descr="images1.jpg"/>
          <p:cNvPicPr>
            <a:picLocks noChangeAspect="1"/>
          </p:cNvPicPr>
          <p:nvPr/>
        </p:nvPicPr>
        <p:blipFill>
          <a:blip r:embed="rId3"/>
          <a:stretch>
            <a:fillRect/>
          </a:stretch>
        </p:blipFill>
        <p:spPr>
          <a:xfrm>
            <a:off x="1" y="-38100"/>
            <a:ext cx="617714" cy="571500"/>
          </a:xfrm>
          <a:prstGeom prst="rect">
            <a:avLst/>
          </a:prstGeom>
        </p:spPr>
      </p:pic>
      <p:sp>
        <p:nvSpPr>
          <p:cNvPr id="6" name="Freeform 5"/>
          <p:cNvSpPr/>
          <p:nvPr/>
        </p:nvSpPr>
        <p:spPr>
          <a:xfrm>
            <a:off x="0" y="632460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TextBox 6"/>
          <p:cNvSpPr txBox="1"/>
          <p:nvPr/>
        </p:nvSpPr>
        <p:spPr>
          <a:xfrm>
            <a:off x="5257800" y="6488668"/>
            <a:ext cx="4343400" cy="369332"/>
          </a:xfrm>
          <a:custGeom>
            <a:avLst/>
            <a:gdLst>
              <a:gd name="connsiteX0" fmla="*/ 0 w 4343400"/>
              <a:gd name="connsiteY0" fmla="*/ 0 h 369332"/>
              <a:gd name="connsiteX1" fmla="*/ 4343400 w 4343400"/>
              <a:gd name="connsiteY1" fmla="*/ 0 h 369332"/>
              <a:gd name="connsiteX2" fmla="*/ 4343400 w 4343400"/>
              <a:gd name="connsiteY2" fmla="*/ 369332 h 369332"/>
              <a:gd name="connsiteX3" fmla="*/ 0 w 4343400"/>
              <a:gd name="connsiteY3" fmla="*/ 369332 h 369332"/>
              <a:gd name="connsiteX4" fmla="*/ 0 w 4343400"/>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369332">
                <a:moveTo>
                  <a:pt x="0" y="0"/>
                </a:moveTo>
                <a:lnTo>
                  <a:pt x="4343400" y="0"/>
                </a:lnTo>
                <a:lnTo>
                  <a:pt x="4343400" y="369332"/>
                </a:lnTo>
                <a:lnTo>
                  <a:pt x="0" y="369332"/>
                </a:lnTo>
                <a:lnTo>
                  <a:pt x="0" y="0"/>
                </a:lnTo>
                <a:close/>
              </a:path>
            </a:pathLst>
          </a:custGeom>
          <a:noFill/>
        </p:spPr>
        <p:txBody>
          <a:bodyPr wrap="square" rtlCol="0">
            <a:spAutoFit/>
          </a:bodyPr>
          <a:lstStyle/>
          <a:p>
            <a:r>
              <a:rPr lang="en-US" dirty="0" smtClean="0"/>
              <a:t> Ravi Kant </a:t>
            </a:r>
            <a:r>
              <a:rPr lang="en-US" dirty="0" err="1" smtClean="0"/>
              <a:t>Soni</a:t>
            </a:r>
            <a:r>
              <a:rPr lang="en-US" dirty="0" smtClean="0"/>
              <a:t> +918269000074</a:t>
            </a:r>
            <a:endParaRPr lang="en-US" dirty="0"/>
          </a:p>
        </p:txBody>
      </p:sp>
      <p:sp>
        <p:nvSpPr>
          <p:cNvPr id="9" name="TextBox 8"/>
          <p:cNvSpPr txBox="1"/>
          <p:nvPr/>
        </p:nvSpPr>
        <p:spPr>
          <a:xfrm>
            <a:off x="533400" y="670679"/>
            <a:ext cx="8153400" cy="5632311"/>
          </a:xfrm>
          <a:prstGeom prst="rect">
            <a:avLst/>
          </a:prstGeom>
          <a:noFill/>
        </p:spPr>
        <p:txBody>
          <a:bodyPr wrap="square" rtlCol="0">
            <a:spAutoFit/>
          </a:bodyPr>
          <a:lstStyle/>
          <a:p>
            <a:pPr algn="ctr"/>
            <a:r>
              <a:rPr lang="en-US" b="1" u="sng" dirty="0" smtClean="0"/>
              <a:t>HARD LINKS</a:t>
            </a:r>
          </a:p>
          <a:p>
            <a:pPr algn="ctr"/>
            <a:endParaRPr lang="en-US" b="1" u="sng" dirty="0" smtClean="0"/>
          </a:p>
          <a:p>
            <a:r>
              <a:rPr lang="en-US" dirty="0" smtClean="0"/>
              <a:t>[root@station1 /]# </a:t>
            </a:r>
            <a:r>
              <a:rPr lang="en-US" dirty="0" err="1" smtClean="0"/>
              <a:t>mkdir</a:t>
            </a:r>
            <a:r>
              <a:rPr lang="en-US" dirty="0" smtClean="0"/>
              <a:t>  -p  /world/</a:t>
            </a:r>
            <a:r>
              <a:rPr lang="en-US" dirty="0" err="1" smtClean="0"/>
              <a:t>india</a:t>
            </a:r>
            <a:r>
              <a:rPr lang="en-US" dirty="0" smtClean="0"/>
              <a:t>/cg/</a:t>
            </a:r>
            <a:r>
              <a:rPr lang="en-US" dirty="0" err="1" smtClean="0"/>
              <a:t>raipur</a:t>
            </a:r>
            <a:r>
              <a:rPr lang="en-US" dirty="0" smtClean="0"/>
              <a:t>/</a:t>
            </a:r>
            <a:r>
              <a:rPr lang="en-US" dirty="0" err="1" smtClean="0"/>
              <a:t>iant</a:t>
            </a:r>
            <a:endParaRPr lang="en-US" dirty="0" smtClean="0"/>
          </a:p>
          <a:p>
            <a:r>
              <a:rPr lang="en-US" dirty="0" smtClean="0"/>
              <a:t>		For create a directory &amp; subdirectory</a:t>
            </a:r>
          </a:p>
          <a:p>
            <a:endParaRPr lang="en-US" dirty="0" smtClean="0"/>
          </a:p>
          <a:p>
            <a:r>
              <a:rPr lang="en-US" dirty="0" smtClean="0"/>
              <a:t>[root@station1 /]# vim  /world/</a:t>
            </a:r>
            <a:r>
              <a:rPr lang="en-US" dirty="0" err="1" smtClean="0"/>
              <a:t>india</a:t>
            </a:r>
            <a:r>
              <a:rPr lang="en-US" dirty="0" smtClean="0"/>
              <a:t>/cg/</a:t>
            </a:r>
            <a:r>
              <a:rPr lang="en-US" dirty="0" err="1" smtClean="0"/>
              <a:t>raipur</a:t>
            </a:r>
            <a:r>
              <a:rPr lang="en-US" dirty="0" smtClean="0"/>
              <a:t>/</a:t>
            </a:r>
            <a:r>
              <a:rPr lang="en-US" dirty="0" err="1" smtClean="0"/>
              <a:t>iant</a:t>
            </a:r>
            <a:r>
              <a:rPr lang="en-US" dirty="0" smtClean="0"/>
              <a:t>/lab3</a:t>
            </a:r>
          </a:p>
          <a:p>
            <a:r>
              <a:rPr lang="en-US" dirty="0" smtClean="0"/>
              <a:t>		create a new file in</a:t>
            </a:r>
          </a:p>
          <a:p>
            <a:endParaRPr lang="en-US" dirty="0" smtClean="0"/>
          </a:p>
          <a:p>
            <a:r>
              <a:rPr lang="en-US" dirty="0" smtClean="0"/>
              <a:t>[root@station1 /]# </a:t>
            </a:r>
            <a:r>
              <a:rPr lang="en-US" dirty="0" err="1" smtClean="0"/>
              <a:t>ln</a:t>
            </a:r>
            <a:r>
              <a:rPr lang="en-US" dirty="0" smtClean="0"/>
              <a:t>  /world/</a:t>
            </a:r>
            <a:r>
              <a:rPr lang="en-US" dirty="0" err="1" smtClean="0"/>
              <a:t>india</a:t>
            </a:r>
            <a:r>
              <a:rPr lang="en-US" dirty="0" smtClean="0"/>
              <a:t>/cg/</a:t>
            </a:r>
            <a:r>
              <a:rPr lang="en-US" dirty="0" err="1" smtClean="0"/>
              <a:t>raipur</a:t>
            </a:r>
            <a:r>
              <a:rPr lang="en-US" dirty="0" smtClean="0"/>
              <a:t>/</a:t>
            </a:r>
            <a:r>
              <a:rPr lang="en-US" dirty="0" err="1" smtClean="0"/>
              <a:t>iant</a:t>
            </a:r>
            <a:r>
              <a:rPr lang="en-US" smtClean="0"/>
              <a:t>/lab3 </a:t>
            </a:r>
            <a:endParaRPr lang="en-US" dirty="0" smtClean="0"/>
          </a:p>
          <a:p>
            <a:r>
              <a:rPr lang="en-US" dirty="0" smtClean="0"/>
              <a:t>		for create a hard link at / location</a:t>
            </a:r>
          </a:p>
          <a:p>
            <a:r>
              <a:rPr lang="en-US" dirty="0" smtClean="0"/>
              <a:t>	</a:t>
            </a:r>
          </a:p>
          <a:p>
            <a:r>
              <a:rPr lang="en-US" dirty="0" smtClean="0"/>
              <a:t>[root@station1 /]# </a:t>
            </a:r>
            <a:r>
              <a:rPr lang="en-US" dirty="0" err="1" smtClean="0"/>
              <a:t>ls</a:t>
            </a:r>
            <a:endParaRPr lang="en-US" dirty="0" smtClean="0"/>
          </a:p>
          <a:p>
            <a:r>
              <a:rPr lang="en-US" dirty="0" smtClean="0"/>
              <a:t>		For view the hard link at / location</a:t>
            </a:r>
          </a:p>
          <a:p>
            <a:endParaRPr lang="en-US" dirty="0" smtClean="0"/>
          </a:p>
          <a:p>
            <a:r>
              <a:rPr lang="en-US" dirty="0" smtClean="0"/>
              <a:t>[root@station1 /]# vim /lab3</a:t>
            </a:r>
          </a:p>
          <a:p>
            <a:r>
              <a:rPr lang="en-US" dirty="0" smtClean="0"/>
              <a:t>		For view the content of link file</a:t>
            </a:r>
          </a:p>
          <a:p>
            <a:endParaRPr lang="en-US" dirty="0" smtClean="0"/>
          </a:p>
          <a:p>
            <a:r>
              <a:rPr lang="en-US" dirty="0" smtClean="0"/>
              <a:t>[root@station1 /]# </a:t>
            </a:r>
            <a:r>
              <a:rPr lang="en-US" dirty="0" err="1" smtClean="0"/>
              <a:t>rm</a:t>
            </a:r>
            <a:r>
              <a:rPr lang="en-US" dirty="0" smtClean="0"/>
              <a:t>  -</a:t>
            </a:r>
            <a:r>
              <a:rPr lang="en-US" dirty="0" err="1" smtClean="0"/>
              <a:t>rf</a:t>
            </a:r>
            <a:r>
              <a:rPr lang="en-US" dirty="0" smtClean="0"/>
              <a:t>  /world/</a:t>
            </a:r>
            <a:r>
              <a:rPr lang="en-US" dirty="0" err="1" smtClean="0"/>
              <a:t>india</a:t>
            </a:r>
            <a:r>
              <a:rPr lang="en-US" dirty="0" smtClean="0"/>
              <a:t>/cg/</a:t>
            </a:r>
            <a:r>
              <a:rPr lang="en-US" dirty="0" err="1" smtClean="0"/>
              <a:t>raipur</a:t>
            </a:r>
            <a:r>
              <a:rPr lang="en-US" dirty="0" smtClean="0"/>
              <a:t>/</a:t>
            </a:r>
            <a:r>
              <a:rPr lang="en-US" dirty="0" err="1" smtClean="0"/>
              <a:t>iant</a:t>
            </a:r>
            <a:r>
              <a:rPr lang="en-US" dirty="0" smtClean="0"/>
              <a:t>/lab3 </a:t>
            </a:r>
          </a:p>
          <a:p>
            <a:r>
              <a:rPr lang="en-US" dirty="0" smtClean="0"/>
              <a:t>		For remove the original file than you can recover from link</a:t>
            </a:r>
          </a:p>
          <a:p>
            <a:endParaRPr lang="en-US" dirty="0" smtClean="0"/>
          </a:p>
        </p:txBody>
      </p:sp>
      <p:sp>
        <p:nvSpPr>
          <p:cNvPr id="8" name="Slide Number Placeholder 7"/>
          <p:cNvSpPr>
            <a:spLocks noGrp="1"/>
          </p:cNvSpPr>
          <p:nvPr>
            <p:ph type="sldNum" sz="quarter" idx="12"/>
          </p:nvPr>
        </p:nvSpPr>
        <p:spPr/>
        <p:txBody>
          <a:bodyPr/>
          <a:lstStyle/>
          <a:p>
            <a:fld id="{7278E106-62EC-41F2-90B3-FDFD6CA56EC6}" type="slidenum">
              <a:rPr lang="en-US" smtClean="0"/>
              <a:pPr/>
              <a:t>62</a:t>
            </a:fld>
            <a:endParaRPr lang="en-US" dirty="0"/>
          </a:p>
        </p:txBody>
      </p:sp>
      <p:sp>
        <p:nvSpPr>
          <p:cNvPr id="11" name="TextBox 10"/>
          <p:cNvSpPr txBox="1"/>
          <p:nvPr/>
        </p:nvSpPr>
        <p:spPr>
          <a:xfrm>
            <a:off x="8610600" y="6019800"/>
            <a:ext cx="838200" cy="307777"/>
          </a:xfrm>
          <a:prstGeom prst="rect">
            <a:avLst/>
          </a:prstGeom>
          <a:noFill/>
        </p:spPr>
        <p:txBody>
          <a:bodyPr wrap="square" rtlCol="0">
            <a:spAutoFit/>
          </a:bodyPr>
          <a:lstStyle/>
          <a:p>
            <a:r>
              <a:rPr lang="en-US" sz="1400" b="1" dirty="0" smtClean="0"/>
              <a:t>END</a:t>
            </a:r>
            <a:endParaRPr lang="en-US" sz="1400" b="1" dirty="0"/>
          </a:p>
        </p:txBody>
      </p:sp>
      <p:sp>
        <p:nvSpPr>
          <p:cNvPr id="12" name="Footer Placeholder 11"/>
          <p:cNvSpPr>
            <a:spLocks noGrp="1"/>
          </p:cNvSpPr>
          <p:nvPr>
            <p:ph type="ftr" sz="quarter" idx="11"/>
          </p:nvPr>
        </p:nvSpPr>
        <p:spPr/>
        <p:txBody>
          <a:bodyPr/>
          <a:lstStyle/>
          <a:p>
            <a:r>
              <a:rPr lang="en-US" dirty="0" smtClean="0"/>
              <a:t>SONI COMPUTER CLASSES</a:t>
            </a:r>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rot="-1620000">
            <a:off x="2345776" y="2844596"/>
            <a:ext cx="4648200" cy="1323439"/>
          </a:xfrm>
          <a:prstGeom prst="rect">
            <a:avLst/>
          </a:prstGeom>
          <a:noFill/>
          <a:effectLst>
            <a:outerShdw sx="156000" sy="156000" rotWithShape="0">
              <a:schemeClr val="bg2">
                <a:lumMod val="90000"/>
                <a:alpha val="27000"/>
              </a:schemeClr>
            </a:outerShdw>
          </a:effectLst>
        </p:spPr>
        <p:txBody>
          <a:bodyPr wrap="square" rtlCol="0">
            <a:spAutoFit/>
          </a:bodyPr>
          <a:lstStyle/>
          <a:p>
            <a:r>
              <a:rPr lang="en-US" sz="4000" dirty="0" smtClean="0">
                <a:solidFill>
                  <a:srgbClr val="FDE1BF"/>
                </a:solidFill>
              </a:rPr>
              <a:t> Ravi Kant </a:t>
            </a:r>
            <a:r>
              <a:rPr lang="en-US" sz="4000" dirty="0" err="1" smtClean="0">
                <a:solidFill>
                  <a:srgbClr val="FDE1BF"/>
                </a:solidFill>
              </a:rPr>
              <a:t>Soni</a:t>
            </a:r>
            <a:r>
              <a:rPr lang="en-US" sz="4000" dirty="0" smtClean="0">
                <a:solidFill>
                  <a:srgbClr val="FDE1BF"/>
                </a:solidFill>
              </a:rPr>
              <a:t> +918269000074</a:t>
            </a:r>
            <a:endParaRPr lang="en-US" sz="4000" dirty="0">
              <a:solidFill>
                <a:srgbClr val="FDE1BF"/>
              </a:solidFill>
            </a:endParaRPr>
          </a:p>
        </p:txBody>
      </p:sp>
      <p:sp>
        <p:nvSpPr>
          <p:cNvPr id="4" name="Freeform 3"/>
          <p:cNvSpPr/>
          <p:nvPr/>
        </p:nvSpPr>
        <p:spPr>
          <a:xfrm>
            <a:off x="0" y="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5" name="Picture 4" descr="images1.jpg"/>
          <p:cNvPicPr>
            <a:picLocks noChangeAspect="1"/>
          </p:cNvPicPr>
          <p:nvPr/>
        </p:nvPicPr>
        <p:blipFill>
          <a:blip r:embed="rId3"/>
          <a:stretch>
            <a:fillRect/>
          </a:stretch>
        </p:blipFill>
        <p:spPr>
          <a:xfrm>
            <a:off x="1" y="-38100"/>
            <a:ext cx="617714" cy="571500"/>
          </a:xfrm>
          <a:prstGeom prst="rect">
            <a:avLst/>
          </a:prstGeom>
        </p:spPr>
      </p:pic>
      <p:sp>
        <p:nvSpPr>
          <p:cNvPr id="6" name="Freeform 5"/>
          <p:cNvSpPr/>
          <p:nvPr/>
        </p:nvSpPr>
        <p:spPr>
          <a:xfrm>
            <a:off x="0" y="632460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TextBox 6"/>
          <p:cNvSpPr txBox="1"/>
          <p:nvPr/>
        </p:nvSpPr>
        <p:spPr>
          <a:xfrm>
            <a:off x="5257800" y="6488668"/>
            <a:ext cx="4343400" cy="369332"/>
          </a:xfrm>
          <a:custGeom>
            <a:avLst/>
            <a:gdLst>
              <a:gd name="connsiteX0" fmla="*/ 0 w 4343400"/>
              <a:gd name="connsiteY0" fmla="*/ 0 h 369332"/>
              <a:gd name="connsiteX1" fmla="*/ 4343400 w 4343400"/>
              <a:gd name="connsiteY1" fmla="*/ 0 h 369332"/>
              <a:gd name="connsiteX2" fmla="*/ 4343400 w 4343400"/>
              <a:gd name="connsiteY2" fmla="*/ 369332 h 369332"/>
              <a:gd name="connsiteX3" fmla="*/ 0 w 4343400"/>
              <a:gd name="connsiteY3" fmla="*/ 369332 h 369332"/>
              <a:gd name="connsiteX4" fmla="*/ 0 w 4343400"/>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369332">
                <a:moveTo>
                  <a:pt x="0" y="0"/>
                </a:moveTo>
                <a:lnTo>
                  <a:pt x="4343400" y="0"/>
                </a:lnTo>
                <a:lnTo>
                  <a:pt x="4343400" y="369332"/>
                </a:lnTo>
                <a:lnTo>
                  <a:pt x="0" y="369332"/>
                </a:lnTo>
                <a:lnTo>
                  <a:pt x="0" y="0"/>
                </a:lnTo>
                <a:close/>
              </a:path>
            </a:pathLst>
          </a:custGeom>
          <a:noFill/>
        </p:spPr>
        <p:txBody>
          <a:bodyPr wrap="square" rtlCol="0">
            <a:spAutoFit/>
          </a:bodyPr>
          <a:lstStyle/>
          <a:p>
            <a:r>
              <a:rPr lang="en-US" dirty="0" smtClean="0"/>
              <a:t> Ravi Kant </a:t>
            </a:r>
            <a:r>
              <a:rPr lang="en-US" dirty="0" err="1" smtClean="0"/>
              <a:t>Soni</a:t>
            </a:r>
            <a:r>
              <a:rPr lang="en-US" dirty="0" smtClean="0"/>
              <a:t> +918269000074</a:t>
            </a:r>
            <a:endParaRPr lang="en-US" dirty="0"/>
          </a:p>
        </p:txBody>
      </p:sp>
      <p:sp>
        <p:nvSpPr>
          <p:cNvPr id="9" name="TextBox 8"/>
          <p:cNvSpPr txBox="1"/>
          <p:nvPr/>
        </p:nvSpPr>
        <p:spPr>
          <a:xfrm>
            <a:off x="533400" y="670679"/>
            <a:ext cx="8610600" cy="5632311"/>
          </a:xfrm>
          <a:prstGeom prst="rect">
            <a:avLst/>
          </a:prstGeom>
          <a:noFill/>
        </p:spPr>
        <p:txBody>
          <a:bodyPr wrap="square" rtlCol="0">
            <a:spAutoFit/>
          </a:bodyPr>
          <a:lstStyle/>
          <a:p>
            <a:pPr algn="ctr"/>
            <a:r>
              <a:rPr lang="en-US" b="1" u="sng" dirty="0" smtClean="0"/>
              <a:t>NETWORK CONFIGURATION</a:t>
            </a:r>
          </a:p>
          <a:p>
            <a:pPr algn="ctr"/>
            <a:endParaRPr lang="en-US" b="1" u="sng" dirty="0" smtClean="0"/>
          </a:p>
          <a:p>
            <a:r>
              <a:rPr lang="en-US" dirty="0" smtClean="0"/>
              <a:t>we will cover in this :-  how to configure IP Address , Subnet Mask, </a:t>
            </a:r>
          </a:p>
          <a:p>
            <a:r>
              <a:rPr lang="en-US" dirty="0" smtClean="0"/>
              <a:t>		      Gateway Address, DNS Address &amp; Hostname</a:t>
            </a:r>
            <a:endParaRPr lang="en-US" b="1" u="sng" dirty="0" smtClean="0"/>
          </a:p>
          <a:p>
            <a:endParaRPr lang="en-US" dirty="0" smtClean="0"/>
          </a:p>
          <a:p>
            <a:r>
              <a:rPr lang="en-US" dirty="0" smtClean="0"/>
              <a:t>[root@station1 /]# </a:t>
            </a:r>
            <a:r>
              <a:rPr lang="en-US" dirty="0" err="1" smtClean="0"/>
              <a:t>ifconfig</a:t>
            </a:r>
            <a:endParaRPr lang="en-US" dirty="0" smtClean="0"/>
          </a:p>
          <a:p>
            <a:r>
              <a:rPr lang="en-US" dirty="0" smtClean="0"/>
              <a:t>		For view the interface information of ethernet0 ( eth0 ) loopback ( lo )</a:t>
            </a:r>
          </a:p>
          <a:p>
            <a:r>
              <a:rPr lang="en-US" dirty="0" smtClean="0"/>
              <a:t>		(</a:t>
            </a:r>
            <a:r>
              <a:rPr lang="en-US" dirty="0" err="1" smtClean="0"/>
              <a:t>ip</a:t>
            </a:r>
            <a:r>
              <a:rPr lang="en-US" dirty="0" smtClean="0"/>
              <a:t> address, </a:t>
            </a:r>
            <a:r>
              <a:rPr lang="en-US" dirty="0" err="1" smtClean="0"/>
              <a:t>subnetmask</a:t>
            </a:r>
            <a:r>
              <a:rPr lang="en-US" dirty="0" smtClean="0"/>
              <a:t>, broadcast address, </a:t>
            </a:r>
            <a:r>
              <a:rPr lang="en-US" dirty="0" err="1" smtClean="0"/>
              <a:t>mac</a:t>
            </a:r>
            <a:r>
              <a:rPr lang="en-US" dirty="0" smtClean="0"/>
              <a:t> address)</a:t>
            </a:r>
          </a:p>
          <a:p>
            <a:endParaRPr lang="en-US" dirty="0" smtClean="0"/>
          </a:p>
          <a:p>
            <a:r>
              <a:rPr lang="en-US" dirty="0" smtClean="0"/>
              <a:t>[root@station1 /]# </a:t>
            </a:r>
            <a:r>
              <a:rPr lang="en-US" dirty="0" err="1" smtClean="0"/>
              <a:t>ifconfig</a:t>
            </a:r>
            <a:r>
              <a:rPr lang="en-US" dirty="0" smtClean="0"/>
              <a:t>   eth0</a:t>
            </a:r>
          </a:p>
          <a:p>
            <a:r>
              <a:rPr lang="en-US" dirty="0" smtClean="0"/>
              <a:t>		For view the </a:t>
            </a:r>
            <a:r>
              <a:rPr lang="en-US" dirty="0" err="1" smtClean="0"/>
              <a:t>informations</a:t>
            </a:r>
            <a:r>
              <a:rPr lang="en-US" dirty="0" smtClean="0"/>
              <a:t> of only eth0</a:t>
            </a:r>
          </a:p>
          <a:p>
            <a:r>
              <a:rPr lang="en-US" dirty="0" smtClean="0"/>
              <a:t>		</a:t>
            </a:r>
          </a:p>
          <a:p>
            <a:r>
              <a:rPr lang="en-US" dirty="0" smtClean="0"/>
              <a:t>[root@station1 /]# </a:t>
            </a:r>
            <a:r>
              <a:rPr lang="en-US" dirty="0" err="1" smtClean="0"/>
              <a:t>ifconfig</a:t>
            </a:r>
            <a:r>
              <a:rPr lang="en-US" dirty="0" smtClean="0"/>
              <a:t>   lo</a:t>
            </a:r>
          </a:p>
          <a:p>
            <a:r>
              <a:rPr lang="en-US" dirty="0" smtClean="0"/>
              <a:t>		For view the </a:t>
            </a:r>
            <a:r>
              <a:rPr lang="en-US" dirty="0" err="1" smtClean="0"/>
              <a:t>informations</a:t>
            </a:r>
            <a:r>
              <a:rPr lang="en-US" dirty="0" smtClean="0"/>
              <a:t> of only lo</a:t>
            </a:r>
          </a:p>
          <a:p>
            <a:endParaRPr lang="en-US" dirty="0" smtClean="0"/>
          </a:p>
          <a:p>
            <a:r>
              <a:rPr lang="en-US" dirty="0" smtClean="0"/>
              <a:t>[root@station1 /]# </a:t>
            </a:r>
            <a:r>
              <a:rPr lang="en-US" dirty="0" err="1" smtClean="0"/>
              <a:t>ifdown</a:t>
            </a:r>
            <a:r>
              <a:rPr lang="en-US" dirty="0" smtClean="0"/>
              <a:t>  eth0</a:t>
            </a:r>
          </a:p>
          <a:p>
            <a:r>
              <a:rPr lang="en-US" dirty="0" smtClean="0"/>
              <a:t>		For disable the interface eth0</a:t>
            </a:r>
          </a:p>
          <a:p>
            <a:endParaRPr lang="en-US" dirty="0" smtClean="0"/>
          </a:p>
          <a:p>
            <a:r>
              <a:rPr lang="en-US" dirty="0" smtClean="0"/>
              <a:t>[root@station1 /]# </a:t>
            </a:r>
            <a:r>
              <a:rPr lang="en-US" dirty="0" err="1" smtClean="0"/>
              <a:t>ifdown</a:t>
            </a:r>
            <a:r>
              <a:rPr lang="en-US" dirty="0" smtClean="0"/>
              <a:t>  lo</a:t>
            </a:r>
          </a:p>
          <a:p>
            <a:r>
              <a:rPr lang="en-US" dirty="0" smtClean="0"/>
              <a:t>		For disable the interface lo</a:t>
            </a:r>
          </a:p>
        </p:txBody>
      </p:sp>
      <p:sp>
        <p:nvSpPr>
          <p:cNvPr id="8" name="Slide Number Placeholder 7"/>
          <p:cNvSpPr>
            <a:spLocks noGrp="1"/>
          </p:cNvSpPr>
          <p:nvPr>
            <p:ph type="sldNum" sz="quarter" idx="12"/>
          </p:nvPr>
        </p:nvSpPr>
        <p:spPr/>
        <p:txBody>
          <a:bodyPr/>
          <a:lstStyle/>
          <a:p>
            <a:fld id="{7278E106-62EC-41F2-90B3-FDFD6CA56EC6}" type="slidenum">
              <a:rPr lang="en-US" smtClean="0"/>
              <a:pPr/>
              <a:t>63</a:t>
            </a:fld>
            <a:endParaRPr lang="en-US" dirty="0"/>
          </a:p>
        </p:txBody>
      </p:sp>
      <p:sp>
        <p:nvSpPr>
          <p:cNvPr id="11" name="Footer Placeholder 10"/>
          <p:cNvSpPr>
            <a:spLocks noGrp="1"/>
          </p:cNvSpPr>
          <p:nvPr>
            <p:ph type="ftr" sz="quarter" idx="11"/>
          </p:nvPr>
        </p:nvSpPr>
        <p:spPr/>
        <p:txBody>
          <a:bodyPr/>
          <a:lstStyle/>
          <a:p>
            <a:r>
              <a:rPr lang="en-US" dirty="0" smtClean="0"/>
              <a:t>SONI COMPUTER CLASSES</a:t>
            </a:r>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rot="-1620000">
            <a:off x="2345776" y="2844596"/>
            <a:ext cx="4648200" cy="1323439"/>
          </a:xfrm>
          <a:prstGeom prst="rect">
            <a:avLst/>
          </a:prstGeom>
          <a:noFill/>
          <a:effectLst>
            <a:outerShdw sx="156000" sy="156000" rotWithShape="0">
              <a:schemeClr val="bg2">
                <a:lumMod val="90000"/>
                <a:alpha val="27000"/>
              </a:schemeClr>
            </a:outerShdw>
          </a:effectLst>
        </p:spPr>
        <p:txBody>
          <a:bodyPr wrap="square" rtlCol="0">
            <a:spAutoFit/>
          </a:bodyPr>
          <a:lstStyle/>
          <a:p>
            <a:r>
              <a:rPr lang="en-US" sz="4000" dirty="0" smtClean="0">
                <a:solidFill>
                  <a:srgbClr val="FDE1BF"/>
                </a:solidFill>
              </a:rPr>
              <a:t> Ravi Kant </a:t>
            </a:r>
            <a:r>
              <a:rPr lang="en-US" sz="4000" dirty="0" err="1" smtClean="0">
                <a:solidFill>
                  <a:srgbClr val="FDE1BF"/>
                </a:solidFill>
              </a:rPr>
              <a:t>Soni</a:t>
            </a:r>
            <a:r>
              <a:rPr lang="en-US" sz="4000" dirty="0" smtClean="0">
                <a:solidFill>
                  <a:srgbClr val="FDE1BF"/>
                </a:solidFill>
              </a:rPr>
              <a:t> +918269000074</a:t>
            </a:r>
            <a:endParaRPr lang="en-US" sz="4000" dirty="0">
              <a:solidFill>
                <a:srgbClr val="FDE1BF"/>
              </a:solidFill>
            </a:endParaRPr>
          </a:p>
        </p:txBody>
      </p:sp>
      <p:sp>
        <p:nvSpPr>
          <p:cNvPr id="4" name="Freeform 3"/>
          <p:cNvSpPr/>
          <p:nvPr/>
        </p:nvSpPr>
        <p:spPr>
          <a:xfrm>
            <a:off x="0" y="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5" name="Picture 4" descr="images1.jpg"/>
          <p:cNvPicPr>
            <a:picLocks noChangeAspect="1"/>
          </p:cNvPicPr>
          <p:nvPr/>
        </p:nvPicPr>
        <p:blipFill>
          <a:blip r:embed="rId3"/>
          <a:stretch>
            <a:fillRect/>
          </a:stretch>
        </p:blipFill>
        <p:spPr>
          <a:xfrm>
            <a:off x="1" y="-38100"/>
            <a:ext cx="617714" cy="571500"/>
          </a:xfrm>
          <a:prstGeom prst="rect">
            <a:avLst/>
          </a:prstGeom>
        </p:spPr>
      </p:pic>
      <p:sp>
        <p:nvSpPr>
          <p:cNvPr id="6" name="Freeform 5"/>
          <p:cNvSpPr/>
          <p:nvPr/>
        </p:nvSpPr>
        <p:spPr>
          <a:xfrm>
            <a:off x="0" y="632460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TextBox 6"/>
          <p:cNvSpPr txBox="1"/>
          <p:nvPr/>
        </p:nvSpPr>
        <p:spPr>
          <a:xfrm>
            <a:off x="5257800" y="6488668"/>
            <a:ext cx="4343400" cy="369332"/>
          </a:xfrm>
          <a:custGeom>
            <a:avLst/>
            <a:gdLst>
              <a:gd name="connsiteX0" fmla="*/ 0 w 4343400"/>
              <a:gd name="connsiteY0" fmla="*/ 0 h 369332"/>
              <a:gd name="connsiteX1" fmla="*/ 4343400 w 4343400"/>
              <a:gd name="connsiteY1" fmla="*/ 0 h 369332"/>
              <a:gd name="connsiteX2" fmla="*/ 4343400 w 4343400"/>
              <a:gd name="connsiteY2" fmla="*/ 369332 h 369332"/>
              <a:gd name="connsiteX3" fmla="*/ 0 w 4343400"/>
              <a:gd name="connsiteY3" fmla="*/ 369332 h 369332"/>
              <a:gd name="connsiteX4" fmla="*/ 0 w 4343400"/>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369332">
                <a:moveTo>
                  <a:pt x="0" y="0"/>
                </a:moveTo>
                <a:lnTo>
                  <a:pt x="4343400" y="0"/>
                </a:lnTo>
                <a:lnTo>
                  <a:pt x="4343400" y="369332"/>
                </a:lnTo>
                <a:lnTo>
                  <a:pt x="0" y="369332"/>
                </a:lnTo>
                <a:lnTo>
                  <a:pt x="0" y="0"/>
                </a:lnTo>
                <a:close/>
              </a:path>
            </a:pathLst>
          </a:custGeom>
          <a:noFill/>
        </p:spPr>
        <p:txBody>
          <a:bodyPr wrap="square" rtlCol="0">
            <a:spAutoFit/>
          </a:bodyPr>
          <a:lstStyle/>
          <a:p>
            <a:r>
              <a:rPr lang="en-US" dirty="0" smtClean="0"/>
              <a:t> Ravi Kant </a:t>
            </a:r>
            <a:r>
              <a:rPr lang="en-US" dirty="0" err="1" smtClean="0"/>
              <a:t>Soni</a:t>
            </a:r>
            <a:r>
              <a:rPr lang="en-US" dirty="0" smtClean="0"/>
              <a:t> +918269000074</a:t>
            </a:r>
            <a:endParaRPr lang="en-US" dirty="0"/>
          </a:p>
        </p:txBody>
      </p:sp>
      <p:sp>
        <p:nvSpPr>
          <p:cNvPr id="9" name="TextBox 8"/>
          <p:cNvSpPr txBox="1"/>
          <p:nvPr/>
        </p:nvSpPr>
        <p:spPr>
          <a:xfrm>
            <a:off x="533400" y="609600"/>
            <a:ext cx="8153400" cy="5632311"/>
          </a:xfrm>
          <a:prstGeom prst="rect">
            <a:avLst/>
          </a:prstGeom>
          <a:noFill/>
        </p:spPr>
        <p:txBody>
          <a:bodyPr wrap="square" rtlCol="0">
            <a:spAutoFit/>
          </a:bodyPr>
          <a:lstStyle/>
          <a:p>
            <a:r>
              <a:rPr lang="en-US" dirty="0" smtClean="0"/>
              <a:t>[root@station1 /]# </a:t>
            </a:r>
            <a:r>
              <a:rPr lang="en-US" dirty="0" err="1" smtClean="0"/>
              <a:t>ifconfig</a:t>
            </a:r>
            <a:endParaRPr lang="en-US" dirty="0" smtClean="0"/>
          </a:p>
          <a:p>
            <a:r>
              <a:rPr lang="en-US" dirty="0" smtClean="0"/>
              <a:t>		You will be see all interface has been disabled</a:t>
            </a:r>
          </a:p>
          <a:p>
            <a:endParaRPr lang="en-US" dirty="0" smtClean="0"/>
          </a:p>
          <a:p>
            <a:r>
              <a:rPr lang="en-US" dirty="0" smtClean="0"/>
              <a:t>[root@station1 /]# </a:t>
            </a:r>
            <a:r>
              <a:rPr lang="en-US" dirty="0" err="1" smtClean="0"/>
              <a:t>ifup</a:t>
            </a:r>
            <a:r>
              <a:rPr lang="en-US" dirty="0" smtClean="0"/>
              <a:t>  eth0</a:t>
            </a:r>
          </a:p>
          <a:p>
            <a:r>
              <a:rPr lang="en-US" dirty="0" smtClean="0"/>
              <a:t>		For enable interface eth0</a:t>
            </a:r>
          </a:p>
          <a:p>
            <a:endParaRPr lang="en-US" dirty="0" smtClean="0"/>
          </a:p>
          <a:p>
            <a:r>
              <a:rPr lang="en-US" dirty="0" smtClean="0"/>
              <a:t>[root@station1 /]# </a:t>
            </a:r>
            <a:r>
              <a:rPr lang="en-US" dirty="0" err="1" smtClean="0"/>
              <a:t>ifup</a:t>
            </a:r>
            <a:r>
              <a:rPr lang="en-US" dirty="0" smtClean="0"/>
              <a:t>  lo</a:t>
            </a:r>
          </a:p>
          <a:p>
            <a:r>
              <a:rPr lang="en-US" dirty="0" smtClean="0"/>
              <a:t>		For enable interface lo</a:t>
            </a:r>
          </a:p>
          <a:p>
            <a:endParaRPr lang="en-US" dirty="0" smtClean="0"/>
          </a:p>
          <a:p>
            <a:r>
              <a:rPr lang="en-US" dirty="0" smtClean="0"/>
              <a:t>[root@station1 /]# </a:t>
            </a:r>
            <a:r>
              <a:rPr lang="en-US" dirty="0" err="1" smtClean="0"/>
              <a:t>ifconfig</a:t>
            </a:r>
            <a:endParaRPr lang="en-US" dirty="0" smtClean="0"/>
          </a:p>
          <a:p>
            <a:r>
              <a:rPr lang="en-US" dirty="0" smtClean="0"/>
              <a:t>		You will be see all interface has been disabled</a:t>
            </a:r>
          </a:p>
          <a:p>
            <a:endParaRPr lang="en-US" dirty="0" smtClean="0"/>
          </a:p>
          <a:p>
            <a:r>
              <a:rPr lang="en-US" dirty="0" smtClean="0"/>
              <a:t>[root@station1 /]# route  -n</a:t>
            </a:r>
          </a:p>
          <a:p>
            <a:r>
              <a:rPr lang="en-US" dirty="0" smtClean="0"/>
              <a:t>		For check gateway address</a:t>
            </a:r>
          </a:p>
          <a:p>
            <a:endParaRPr lang="en-US" dirty="0" smtClean="0"/>
          </a:p>
          <a:p>
            <a:r>
              <a:rPr lang="en-US" dirty="0" smtClean="0"/>
              <a:t>[root@station1 /]# cat  /etc/</a:t>
            </a:r>
            <a:r>
              <a:rPr lang="en-US" dirty="0" err="1" smtClean="0"/>
              <a:t>resolv.conf</a:t>
            </a:r>
            <a:endParaRPr lang="en-US" dirty="0" smtClean="0"/>
          </a:p>
          <a:p>
            <a:r>
              <a:rPr lang="en-US" dirty="0" smtClean="0"/>
              <a:t>		For check </a:t>
            </a:r>
            <a:r>
              <a:rPr lang="en-US" dirty="0" err="1" smtClean="0"/>
              <a:t>dns</a:t>
            </a:r>
            <a:r>
              <a:rPr lang="en-US" dirty="0" smtClean="0"/>
              <a:t> address</a:t>
            </a:r>
          </a:p>
          <a:p>
            <a:endParaRPr lang="en-US" dirty="0" smtClean="0"/>
          </a:p>
          <a:p>
            <a:r>
              <a:rPr lang="en-US" dirty="0" smtClean="0"/>
              <a:t>[root@station1 /]# hostname</a:t>
            </a:r>
          </a:p>
          <a:p>
            <a:r>
              <a:rPr lang="en-US" dirty="0" smtClean="0"/>
              <a:t>		For check current name of this system</a:t>
            </a:r>
          </a:p>
        </p:txBody>
      </p:sp>
      <p:sp>
        <p:nvSpPr>
          <p:cNvPr id="8" name="Slide Number Placeholder 7"/>
          <p:cNvSpPr>
            <a:spLocks noGrp="1"/>
          </p:cNvSpPr>
          <p:nvPr>
            <p:ph type="sldNum" sz="quarter" idx="12"/>
          </p:nvPr>
        </p:nvSpPr>
        <p:spPr/>
        <p:txBody>
          <a:bodyPr/>
          <a:lstStyle/>
          <a:p>
            <a:fld id="{7278E106-62EC-41F2-90B3-FDFD6CA56EC6}" type="slidenum">
              <a:rPr lang="en-US" smtClean="0"/>
              <a:pPr/>
              <a:t>64</a:t>
            </a:fld>
            <a:endParaRPr lang="en-US" dirty="0"/>
          </a:p>
        </p:txBody>
      </p:sp>
      <p:sp>
        <p:nvSpPr>
          <p:cNvPr id="12" name="Footer Placeholder 11"/>
          <p:cNvSpPr>
            <a:spLocks noGrp="1"/>
          </p:cNvSpPr>
          <p:nvPr>
            <p:ph type="ftr" sz="quarter" idx="11"/>
          </p:nvPr>
        </p:nvSpPr>
        <p:spPr/>
        <p:txBody>
          <a:bodyPr/>
          <a:lstStyle/>
          <a:p>
            <a:r>
              <a:rPr lang="en-US" dirty="0" smtClean="0"/>
              <a:t>SONI COMPUTER CLASSES</a:t>
            </a:r>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rot="-1620000">
            <a:off x="2345776" y="2844596"/>
            <a:ext cx="4648200" cy="1323439"/>
          </a:xfrm>
          <a:prstGeom prst="rect">
            <a:avLst/>
          </a:prstGeom>
          <a:noFill/>
          <a:effectLst>
            <a:outerShdw sx="156000" sy="156000" rotWithShape="0">
              <a:schemeClr val="bg2">
                <a:lumMod val="90000"/>
                <a:alpha val="27000"/>
              </a:schemeClr>
            </a:outerShdw>
          </a:effectLst>
        </p:spPr>
        <p:txBody>
          <a:bodyPr wrap="square" rtlCol="0">
            <a:spAutoFit/>
          </a:bodyPr>
          <a:lstStyle/>
          <a:p>
            <a:r>
              <a:rPr lang="en-US" sz="4000" dirty="0" smtClean="0">
                <a:solidFill>
                  <a:srgbClr val="FDE1BF"/>
                </a:solidFill>
              </a:rPr>
              <a:t> Ravi Kant </a:t>
            </a:r>
            <a:r>
              <a:rPr lang="en-US" sz="4000" dirty="0" err="1" smtClean="0">
                <a:solidFill>
                  <a:srgbClr val="FDE1BF"/>
                </a:solidFill>
              </a:rPr>
              <a:t>Soni</a:t>
            </a:r>
            <a:r>
              <a:rPr lang="en-US" sz="4000" dirty="0" smtClean="0">
                <a:solidFill>
                  <a:srgbClr val="FDE1BF"/>
                </a:solidFill>
              </a:rPr>
              <a:t> +918269000074</a:t>
            </a:r>
            <a:endParaRPr lang="en-US" sz="4000" dirty="0">
              <a:solidFill>
                <a:srgbClr val="FDE1BF"/>
              </a:solidFill>
            </a:endParaRPr>
          </a:p>
        </p:txBody>
      </p:sp>
      <p:sp>
        <p:nvSpPr>
          <p:cNvPr id="4" name="Freeform 3"/>
          <p:cNvSpPr/>
          <p:nvPr/>
        </p:nvSpPr>
        <p:spPr>
          <a:xfrm>
            <a:off x="0" y="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5" name="Picture 4" descr="images1.jpg"/>
          <p:cNvPicPr>
            <a:picLocks noChangeAspect="1"/>
          </p:cNvPicPr>
          <p:nvPr/>
        </p:nvPicPr>
        <p:blipFill>
          <a:blip r:embed="rId3"/>
          <a:stretch>
            <a:fillRect/>
          </a:stretch>
        </p:blipFill>
        <p:spPr>
          <a:xfrm>
            <a:off x="1" y="-38100"/>
            <a:ext cx="617714" cy="571500"/>
          </a:xfrm>
          <a:prstGeom prst="rect">
            <a:avLst/>
          </a:prstGeom>
        </p:spPr>
      </p:pic>
      <p:sp>
        <p:nvSpPr>
          <p:cNvPr id="6" name="Freeform 5"/>
          <p:cNvSpPr/>
          <p:nvPr/>
        </p:nvSpPr>
        <p:spPr>
          <a:xfrm>
            <a:off x="0" y="632460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TextBox 6"/>
          <p:cNvSpPr txBox="1"/>
          <p:nvPr/>
        </p:nvSpPr>
        <p:spPr>
          <a:xfrm>
            <a:off x="5257800" y="6488668"/>
            <a:ext cx="4343400" cy="369332"/>
          </a:xfrm>
          <a:custGeom>
            <a:avLst/>
            <a:gdLst>
              <a:gd name="connsiteX0" fmla="*/ 0 w 4343400"/>
              <a:gd name="connsiteY0" fmla="*/ 0 h 369332"/>
              <a:gd name="connsiteX1" fmla="*/ 4343400 w 4343400"/>
              <a:gd name="connsiteY1" fmla="*/ 0 h 369332"/>
              <a:gd name="connsiteX2" fmla="*/ 4343400 w 4343400"/>
              <a:gd name="connsiteY2" fmla="*/ 369332 h 369332"/>
              <a:gd name="connsiteX3" fmla="*/ 0 w 4343400"/>
              <a:gd name="connsiteY3" fmla="*/ 369332 h 369332"/>
              <a:gd name="connsiteX4" fmla="*/ 0 w 4343400"/>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369332">
                <a:moveTo>
                  <a:pt x="0" y="0"/>
                </a:moveTo>
                <a:lnTo>
                  <a:pt x="4343400" y="0"/>
                </a:lnTo>
                <a:lnTo>
                  <a:pt x="4343400" y="369332"/>
                </a:lnTo>
                <a:lnTo>
                  <a:pt x="0" y="369332"/>
                </a:lnTo>
                <a:lnTo>
                  <a:pt x="0" y="0"/>
                </a:lnTo>
                <a:close/>
              </a:path>
            </a:pathLst>
          </a:custGeom>
          <a:noFill/>
        </p:spPr>
        <p:txBody>
          <a:bodyPr wrap="square" rtlCol="0">
            <a:spAutoFit/>
          </a:bodyPr>
          <a:lstStyle/>
          <a:p>
            <a:r>
              <a:rPr lang="en-US" dirty="0" smtClean="0"/>
              <a:t> Ravi Kant </a:t>
            </a:r>
            <a:r>
              <a:rPr lang="en-US" dirty="0" err="1" smtClean="0"/>
              <a:t>Soni</a:t>
            </a:r>
            <a:r>
              <a:rPr lang="en-US" dirty="0" smtClean="0"/>
              <a:t> +918269000074</a:t>
            </a:r>
            <a:endParaRPr lang="en-US" dirty="0"/>
          </a:p>
        </p:txBody>
      </p:sp>
      <p:sp>
        <p:nvSpPr>
          <p:cNvPr id="9" name="TextBox 8"/>
          <p:cNvSpPr txBox="1"/>
          <p:nvPr/>
        </p:nvSpPr>
        <p:spPr>
          <a:xfrm>
            <a:off x="533400" y="692289"/>
            <a:ext cx="8153400" cy="5632311"/>
          </a:xfrm>
          <a:prstGeom prst="rect">
            <a:avLst/>
          </a:prstGeom>
          <a:noFill/>
        </p:spPr>
        <p:txBody>
          <a:bodyPr wrap="square" rtlCol="0">
            <a:spAutoFit/>
          </a:bodyPr>
          <a:lstStyle/>
          <a:p>
            <a:r>
              <a:rPr lang="en-US" dirty="0" smtClean="0"/>
              <a:t>[root@station1 /]# </a:t>
            </a:r>
            <a:r>
              <a:rPr lang="en-US" dirty="0" err="1" smtClean="0"/>
              <a:t>mii</a:t>
            </a:r>
            <a:r>
              <a:rPr lang="en-US" dirty="0" smtClean="0"/>
              <a:t>-tool</a:t>
            </a:r>
          </a:p>
          <a:p>
            <a:r>
              <a:rPr lang="en-US" dirty="0" smtClean="0"/>
              <a:t>		For check cable status</a:t>
            </a:r>
          </a:p>
          <a:p>
            <a:r>
              <a:rPr lang="en-US" dirty="0" smtClean="0"/>
              <a:t>		(or)</a:t>
            </a:r>
          </a:p>
          <a:p>
            <a:r>
              <a:rPr lang="en-US" dirty="0" smtClean="0"/>
              <a:t>[root@station1 /]# </a:t>
            </a:r>
            <a:r>
              <a:rPr lang="en-US" dirty="0" err="1" smtClean="0"/>
              <a:t>ethtool</a:t>
            </a:r>
            <a:r>
              <a:rPr lang="en-US" dirty="0" smtClean="0"/>
              <a:t>  eth0</a:t>
            </a:r>
          </a:p>
          <a:p>
            <a:r>
              <a:rPr lang="en-US" dirty="0" smtClean="0"/>
              <a:t>		For check cable status</a:t>
            </a:r>
          </a:p>
          <a:p>
            <a:endParaRPr lang="en-US" dirty="0" smtClean="0"/>
          </a:p>
          <a:p>
            <a:r>
              <a:rPr lang="en-US" dirty="0" smtClean="0"/>
              <a:t>[root@station1 /]# </a:t>
            </a:r>
            <a:r>
              <a:rPr lang="en-US" dirty="0" err="1" smtClean="0"/>
              <a:t>ifconfig</a:t>
            </a:r>
            <a:r>
              <a:rPr lang="en-US" dirty="0" smtClean="0"/>
              <a:t>  eth0  172.24.0.100</a:t>
            </a:r>
          </a:p>
          <a:p>
            <a:r>
              <a:rPr lang="en-US" dirty="0" smtClean="0"/>
              <a:t>		For change the IP Address of eth0 is 172.24.0.100 			Subnet Mask will automatically assign but it will set temporary</a:t>
            </a:r>
          </a:p>
          <a:p>
            <a:endParaRPr lang="en-US" dirty="0" smtClean="0"/>
          </a:p>
          <a:p>
            <a:r>
              <a:rPr lang="en-US" dirty="0" smtClean="0"/>
              <a:t>[root@station1 /]# route  add  default  </a:t>
            </a:r>
            <a:r>
              <a:rPr lang="en-US" dirty="0" err="1" smtClean="0"/>
              <a:t>gw</a:t>
            </a:r>
            <a:r>
              <a:rPr lang="en-US" dirty="0" smtClean="0"/>
              <a:t>  172.24.254.254</a:t>
            </a:r>
          </a:p>
          <a:p>
            <a:r>
              <a:rPr lang="en-US" dirty="0" smtClean="0"/>
              <a:t>		For change the Gateway address</a:t>
            </a:r>
          </a:p>
          <a:p>
            <a:endParaRPr lang="en-US" dirty="0" smtClean="0"/>
          </a:p>
          <a:p>
            <a:r>
              <a:rPr lang="en-US" dirty="0" smtClean="0"/>
              <a:t>[root@station1 /]# system-</a:t>
            </a:r>
            <a:r>
              <a:rPr lang="en-US" dirty="0" err="1" smtClean="0"/>
              <a:t>config</a:t>
            </a:r>
            <a:r>
              <a:rPr lang="en-US" dirty="0" smtClean="0"/>
              <a:t>-network</a:t>
            </a:r>
          </a:p>
          <a:p>
            <a:r>
              <a:rPr lang="en-US" dirty="0" smtClean="0"/>
              <a:t>		For change the IP Address &amp; Gateway Address permanently</a:t>
            </a:r>
          </a:p>
          <a:p>
            <a:r>
              <a:rPr lang="en-US" dirty="0" smtClean="0"/>
              <a:t>		(or)</a:t>
            </a:r>
          </a:p>
          <a:p>
            <a:r>
              <a:rPr lang="en-US" dirty="0" smtClean="0"/>
              <a:t>[root@station1 /]# neat-</a:t>
            </a:r>
            <a:r>
              <a:rPr lang="en-US" dirty="0" err="1" smtClean="0"/>
              <a:t>tui</a:t>
            </a:r>
            <a:endParaRPr lang="en-US" dirty="0" smtClean="0"/>
          </a:p>
          <a:p>
            <a:r>
              <a:rPr lang="en-US" dirty="0" smtClean="0"/>
              <a:t>		For change the IP Address &amp; Gateway Address permanently</a:t>
            </a:r>
          </a:p>
          <a:p>
            <a:r>
              <a:rPr lang="en-US" dirty="0" smtClean="0"/>
              <a:t>		(or)</a:t>
            </a:r>
          </a:p>
          <a:p>
            <a:r>
              <a:rPr lang="en-US" dirty="0" smtClean="0"/>
              <a:t>[root@station1 /]# setup</a:t>
            </a:r>
          </a:p>
        </p:txBody>
      </p:sp>
      <p:sp>
        <p:nvSpPr>
          <p:cNvPr id="8" name="Slide Number Placeholder 7"/>
          <p:cNvSpPr>
            <a:spLocks noGrp="1"/>
          </p:cNvSpPr>
          <p:nvPr>
            <p:ph type="sldNum" sz="quarter" idx="12"/>
          </p:nvPr>
        </p:nvSpPr>
        <p:spPr/>
        <p:txBody>
          <a:bodyPr/>
          <a:lstStyle/>
          <a:p>
            <a:fld id="{7278E106-62EC-41F2-90B3-FDFD6CA56EC6}" type="slidenum">
              <a:rPr lang="en-US" smtClean="0"/>
              <a:pPr/>
              <a:t>65</a:t>
            </a:fld>
            <a:endParaRPr lang="en-US" dirty="0"/>
          </a:p>
        </p:txBody>
      </p:sp>
      <p:sp>
        <p:nvSpPr>
          <p:cNvPr id="11" name="Footer Placeholder 10"/>
          <p:cNvSpPr>
            <a:spLocks noGrp="1"/>
          </p:cNvSpPr>
          <p:nvPr>
            <p:ph type="ftr" sz="quarter" idx="11"/>
          </p:nvPr>
        </p:nvSpPr>
        <p:spPr/>
        <p:txBody>
          <a:bodyPr/>
          <a:lstStyle/>
          <a:p>
            <a:r>
              <a:rPr lang="en-US" dirty="0" smtClean="0"/>
              <a:t>SONI COMPUTER CLASSES</a:t>
            </a:r>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rot="-1620000">
            <a:off x="2345776" y="2844596"/>
            <a:ext cx="4648200" cy="1323439"/>
          </a:xfrm>
          <a:prstGeom prst="rect">
            <a:avLst/>
          </a:prstGeom>
          <a:noFill/>
          <a:effectLst>
            <a:outerShdw sx="156000" sy="156000" rotWithShape="0">
              <a:schemeClr val="bg2">
                <a:lumMod val="90000"/>
                <a:alpha val="27000"/>
              </a:schemeClr>
            </a:outerShdw>
          </a:effectLst>
        </p:spPr>
        <p:txBody>
          <a:bodyPr wrap="square" rtlCol="0">
            <a:spAutoFit/>
          </a:bodyPr>
          <a:lstStyle/>
          <a:p>
            <a:r>
              <a:rPr lang="en-US" sz="4000" dirty="0" smtClean="0">
                <a:solidFill>
                  <a:srgbClr val="FDE1BF"/>
                </a:solidFill>
              </a:rPr>
              <a:t> Ravi Kant </a:t>
            </a:r>
            <a:r>
              <a:rPr lang="en-US" sz="4000" dirty="0" err="1" smtClean="0">
                <a:solidFill>
                  <a:srgbClr val="FDE1BF"/>
                </a:solidFill>
              </a:rPr>
              <a:t>Soni</a:t>
            </a:r>
            <a:r>
              <a:rPr lang="en-US" sz="4000" dirty="0" smtClean="0">
                <a:solidFill>
                  <a:srgbClr val="FDE1BF"/>
                </a:solidFill>
              </a:rPr>
              <a:t> +918269000074</a:t>
            </a:r>
            <a:endParaRPr lang="en-US" sz="4000" dirty="0">
              <a:solidFill>
                <a:srgbClr val="FDE1BF"/>
              </a:solidFill>
            </a:endParaRPr>
          </a:p>
        </p:txBody>
      </p:sp>
      <p:sp>
        <p:nvSpPr>
          <p:cNvPr id="4" name="Freeform 3"/>
          <p:cNvSpPr/>
          <p:nvPr/>
        </p:nvSpPr>
        <p:spPr>
          <a:xfrm>
            <a:off x="0" y="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5" name="Picture 4" descr="images1.jpg"/>
          <p:cNvPicPr>
            <a:picLocks noChangeAspect="1"/>
          </p:cNvPicPr>
          <p:nvPr/>
        </p:nvPicPr>
        <p:blipFill>
          <a:blip r:embed="rId3"/>
          <a:stretch>
            <a:fillRect/>
          </a:stretch>
        </p:blipFill>
        <p:spPr>
          <a:xfrm>
            <a:off x="1" y="-38100"/>
            <a:ext cx="617714" cy="571500"/>
          </a:xfrm>
          <a:prstGeom prst="rect">
            <a:avLst/>
          </a:prstGeom>
        </p:spPr>
      </p:pic>
      <p:sp>
        <p:nvSpPr>
          <p:cNvPr id="6" name="Freeform 5"/>
          <p:cNvSpPr/>
          <p:nvPr/>
        </p:nvSpPr>
        <p:spPr>
          <a:xfrm>
            <a:off x="0" y="632460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TextBox 6"/>
          <p:cNvSpPr txBox="1"/>
          <p:nvPr/>
        </p:nvSpPr>
        <p:spPr>
          <a:xfrm>
            <a:off x="5257800" y="6488668"/>
            <a:ext cx="4343400" cy="369332"/>
          </a:xfrm>
          <a:custGeom>
            <a:avLst/>
            <a:gdLst>
              <a:gd name="connsiteX0" fmla="*/ 0 w 4343400"/>
              <a:gd name="connsiteY0" fmla="*/ 0 h 369332"/>
              <a:gd name="connsiteX1" fmla="*/ 4343400 w 4343400"/>
              <a:gd name="connsiteY1" fmla="*/ 0 h 369332"/>
              <a:gd name="connsiteX2" fmla="*/ 4343400 w 4343400"/>
              <a:gd name="connsiteY2" fmla="*/ 369332 h 369332"/>
              <a:gd name="connsiteX3" fmla="*/ 0 w 4343400"/>
              <a:gd name="connsiteY3" fmla="*/ 369332 h 369332"/>
              <a:gd name="connsiteX4" fmla="*/ 0 w 4343400"/>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369332">
                <a:moveTo>
                  <a:pt x="0" y="0"/>
                </a:moveTo>
                <a:lnTo>
                  <a:pt x="4343400" y="0"/>
                </a:lnTo>
                <a:lnTo>
                  <a:pt x="4343400" y="369332"/>
                </a:lnTo>
                <a:lnTo>
                  <a:pt x="0" y="369332"/>
                </a:lnTo>
                <a:lnTo>
                  <a:pt x="0" y="0"/>
                </a:lnTo>
                <a:close/>
              </a:path>
            </a:pathLst>
          </a:custGeom>
          <a:noFill/>
        </p:spPr>
        <p:txBody>
          <a:bodyPr wrap="square" rtlCol="0">
            <a:spAutoFit/>
          </a:bodyPr>
          <a:lstStyle/>
          <a:p>
            <a:r>
              <a:rPr lang="en-US" dirty="0" smtClean="0"/>
              <a:t> Ravi Kant </a:t>
            </a:r>
            <a:r>
              <a:rPr lang="en-US" dirty="0" err="1" smtClean="0"/>
              <a:t>Soni</a:t>
            </a:r>
            <a:r>
              <a:rPr lang="en-US" dirty="0" smtClean="0"/>
              <a:t> +918269000074</a:t>
            </a:r>
            <a:endParaRPr lang="en-US" dirty="0"/>
          </a:p>
        </p:txBody>
      </p:sp>
      <p:sp>
        <p:nvSpPr>
          <p:cNvPr id="9" name="TextBox 8"/>
          <p:cNvSpPr txBox="1"/>
          <p:nvPr/>
        </p:nvSpPr>
        <p:spPr>
          <a:xfrm>
            <a:off x="533400" y="685800"/>
            <a:ext cx="8153400" cy="5632311"/>
          </a:xfrm>
          <a:prstGeom prst="rect">
            <a:avLst/>
          </a:prstGeom>
          <a:noFill/>
        </p:spPr>
        <p:txBody>
          <a:bodyPr wrap="square" rtlCol="0">
            <a:spAutoFit/>
          </a:bodyPr>
          <a:lstStyle/>
          <a:p>
            <a:r>
              <a:rPr lang="en-US" dirty="0" smtClean="0"/>
              <a:t>[root@station1 /]# service  network  restart</a:t>
            </a:r>
          </a:p>
          <a:p>
            <a:r>
              <a:rPr lang="en-US" dirty="0" smtClean="0"/>
              <a:t>		For restart your network service (for update your IP information)</a:t>
            </a:r>
          </a:p>
          <a:p>
            <a:endParaRPr lang="en-US" dirty="0" smtClean="0"/>
          </a:p>
          <a:p>
            <a:r>
              <a:rPr lang="en-US" dirty="0" smtClean="0"/>
              <a:t>[root@station1 /]# </a:t>
            </a:r>
            <a:r>
              <a:rPr lang="en-US" dirty="0" err="1" smtClean="0"/>
              <a:t>ifconfig</a:t>
            </a:r>
            <a:endParaRPr lang="en-US" dirty="0" smtClean="0"/>
          </a:p>
          <a:p>
            <a:r>
              <a:rPr lang="en-US" dirty="0" smtClean="0"/>
              <a:t>		Than you will be see your IP Address &amp; Subnet Mask has changed</a:t>
            </a:r>
          </a:p>
          <a:p>
            <a:endParaRPr lang="en-US" dirty="0" smtClean="0"/>
          </a:p>
          <a:p>
            <a:r>
              <a:rPr lang="en-US" dirty="0" smtClean="0"/>
              <a:t>		For change the </a:t>
            </a:r>
            <a:r>
              <a:rPr lang="en-US" dirty="0" err="1" smtClean="0"/>
              <a:t>dns</a:t>
            </a:r>
            <a:r>
              <a:rPr lang="en-US" dirty="0" smtClean="0"/>
              <a:t> address</a:t>
            </a:r>
          </a:p>
          <a:p>
            <a:r>
              <a:rPr lang="en-US" dirty="0" smtClean="0"/>
              <a:t>[root@station1 /]# vim  /etc/</a:t>
            </a:r>
            <a:r>
              <a:rPr lang="en-US" dirty="0" err="1" smtClean="0"/>
              <a:t>resolv.conf</a:t>
            </a:r>
            <a:endParaRPr lang="en-US" dirty="0" smtClean="0"/>
          </a:p>
          <a:p>
            <a:r>
              <a:rPr lang="en-US" b="1" dirty="0" err="1" smtClean="0"/>
              <a:t>nameserver</a:t>
            </a:r>
            <a:r>
              <a:rPr lang="en-US" b="1" dirty="0" smtClean="0"/>
              <a:t>  172.24.254.254</a:t>
            </a:r>
          </a:p>
          <a:p>
            <a:r>
              <a:rPr lang="en-US" dirty="0" smtClean="0"/>
              <a:t>esc :</a:t>
            </a:r>
            <a:r>
              <a:rPr lang="en-US" dirty="0" err="1" smtClean="0"/>
              <a:t>wq</a:t>
            </a:r>
            <a:r>
              <a:rPr lang="en-US" dirty="0" smtClean="0"/>
              <a:t>		save &amp; exit</a:t>
            </a:r>
          </a:p>
          <a:p>
            <a:endParaRPr lang="en-US" dirty="0" smtClean="0"/>
          </a:p>
          <a:p>
            <a:r>
              <a:rPr lang="en-US" dirty="0" smtClean="0"/>
              <a:t>[root@station1 /]# </a:t>
            </a:r>
            <a:r>
              <a:rPr lang="en-US" dirty="0" err="1" smtClean="0"/>
              <a:t>dhclient</a:t>
            </a:r>
            <a:r>
              <a:rPr lang="en-US" dirty="0" smtClean="0"/>
              <a:t>  -r</a:t>
            </a:r>
          </a:p>
          <a:p>
            <a:r>
              <a:rPr lang="en-US" dirty="0" smtClean="0"/>
              <a:t>		For release to your current IP Address </a:t>
            </a:r>
          </a:p>
          <a:p>
            <a:endParaRPr lang="en-US" dirty="0" smtClean="0"/>
          </a:p>
          <a:p>
            <a:r>
              <a:rPr lang="en-US" dirty="0" smtClean="0"/>
              <a:t>[root@station1 /]# </a:t>
            </a:r>
            <a:r>
              <a:rPr lang="en-US" dirty="0" err="1" smtClean="0"/>
              <a:t>dhclient</a:t>
            </a:r>
            <a:r>
              <a:rPr lang="en-US" dirty="0" smtClean="0"/>
              <a:t> </a:t>
            </a:r>
          </a:p>
          <a:p>
            <a:r>
              <a:rPr lang="en-US" dirty="0" smtClean="0"/>
              <a:t>		If you want to Dynamic IP Address from DHCP Server</a:t>
            </a:r>
          </a:p>
          <a:p>
            <a:endParaRPr lang="en-US" dirty="0" smtClean="0"/>
          </a:p>
          <a:p>
            <a:r>
              <a:rPr lang="en-US" dirty="0" smtClean="0"/>
              <a:t>[root@station1 /]# hostname  station100.example.com</a:t>
            </a:r>
          </a:p>
          <a:p>
            <a:r>
              <a:rPr lang="en-US" dirty="0" smtClean="0"/>
              <a:t>		For change the hostname of your machine</a:t>
            </a:r>
          </a:p>
          <a:p>
            <a:endParaRPr lang="en-US" dirty="0" smtClean="0"/>
          </a:p>
        </p:txBody>
      </p:sp>
      <p:sp>
        <p:nvSpPr>
          <p:cNvPr id="8" name="Slide Number Placeholder 7"/>
          <p:cNvSpPr>
            <a:spLocks noGrp="1"/>
          </p:cNvSpPr>
          <p:nvPr>
            <p:ph type="sldNum" sz="quarter" idx="12"/>
          </p:nvPr>
        </p:nvSpPr>
        <p:spPr/>
        <p:txBody>
          <a:bodyPr/>
          <a:lstStyle/>
          <a:p>
            <a:fld id="{7278E106-62EC-41F2-90B3-FDFD6CA56EC6}" type="slidenum">
              <a:rPr lang="en-US" smtClean="0"/>
              <a:pPr/>
              <a:t>66</a:t>
            </a:fld>
            <a:endParaRPr lang="en-US" dirty="0"/>
          </a:p>
        </p:txBody>
      </p:sp>
      <p:sp>
        <p:nvSpPr>
          <p:cNvPr id="11" name="Footer Placeholder 10"/>
          <p:cNvSpPr>
            <a:spLocks noGrp="1"/>
          </p:cNvSpPr>
          <p:nvPr>
            <p:ph type="ftr" sz="quarter" idx="11"/>
          </p:nvPr>
        </p:nvSpPr>
        <p:spPr/>
        <p:txBody>
          <a:bodyPr/>
          <a:lstStyle/>
          <a:p>
            <a:r>
              <a:rPr lang="en-US" dirty="0" smtClean="0"/>
              <a:t>SONI COMPUTER CLASSES</a:t>
            </a:r>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rot="-1620000">
            <a:off x="2345776" y="2844596"/>
            <a:ext cx="4648200" cy="1323439"/>
          </a:xfrm>
          <a:prstGeom prst="rect">
            <a:avLst/>
          </a:prstGeom>
          <a:noFill/>
          <a:effectLst>
            <a:outerShdw sx="156000" sy="156000" rotWithShape="0">
              <a:schemeClr val="bg2">
                <a:lumMod val="90000"/>
                <a:alpha val="27000"/>
              </a:schemeClr>
            </a:outerShdw>
          </a:effectLst>
        </p:spPr>
        <p:txBody>
          <a:bodyPr wrap="square" rtlCol="0">
            <a:spAutoFit/>
          </a:bodyPr>
          <a:lstStyle/>
          <a:p>
            <a:r>
              <a:rPr lang="en-US" sz="4000" dirty="0" smtClean="0">
                <a:solidFill>
                  <a:srgbClr val="FDE1BF"/>
                </a:solidFill>
              </a:rPr>
              <a:t> Ravi Kant </a:t>
            </a:r>
            <a:r>
              <a:rPr lang="en-US" sz="4000" dirty="0" err="1" smtClean="0">
                <a:solidFill>
                  <a:srgbClr val="FDE1BF"/>
                </a:solidFill>
              </a:rPr>
              <a:t>Soni</a:t>
            </a:r>
            <a:r>
              <a:rPr lang="en-US" sz="4000" dirty="0" smtClean="0">
                <a:solidFill>
                  <a:srgbClr val="FDE1BF"/>
                </a:solidFill>
              </a:rPr>
              <a:t> +918269000074</a:t>
            </a:r>
            <a:endParaRPr lang="en-US" sz="4000" dirty="0">
              <a:solidFill>
                <a:srgbClr val="FDE1BF"/>
              </a:solidFill>
            </a:endParaRPr>
          </a:p>
        </p:txBody>
      </p:sp>
      <p:sp>
        <p:nvSpPr>
          <p:cNvPr id="4" name="Freeform 3"/>
          <p:cNvSpPr/>
          <p:nvPr/>
        </p:nvSpPr>
        <p:spPr>
          <a:xfrm>
            <a:off x="0" y="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5" name="Picture 4" descr="images1.jpg"/>
          <p:cNvPicPr>
            <a:picLocks noChangeAspect="1"/>
          </p:cNvPicPr>
          <p:nvPr/>
        </p:nvPicPr>
        <p:blipFill>
          <a:blip r:embed="rId3"/>
          <a:stretch>
            <a:fillRect/>
          </a:stretch>
        </p:blipFill>
        <p:spPr>
          <a:xfrm>
            <a:off x="1" y="-38100"/>
            <a:ext cx="617714" cy="571500"/>
          </a:xfrm>
          <a:prstGeom prst="rect">
            <a:avLst/>
          </a:prstGeom>
        </p:spPr>
      </p:pic>
      <p:sp>
        <p:nvSpPr>
          <p:cNvPr id="6" name="Freeform 5"/>
          <p:cNvSpPr/>
          <p:nvPr/>
        </p:nvSpPr>
        <p:spPr>
          <a:xfrm>
            <a:off x="0" y="632460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TextBox 6"/>
          <p:cNvSpPr txBox="1"/>
          <p:nvPr/>
        </p:nvSpPr>
        <p:spPr>
          <a:xfrm>
            <a:off x="5257800" y="6488668"/>
            <a:ext cx="4343400" cy="369332"/>
          </a:xfrm>
          <a:custGeom>
            <a:avLst/>
            <a:gdLst>
              <a:gd name="connsiteX0" fmla="*/ 0 w 4343400"/>
              <a:gd name="connsiteY0" fmla="*/ 0 h 369332"/>
              <a:gd name="connsiteX1" fmla="*/ 4343400 w 4343400"/>
              <a:gd name="connsiteY1" fmla="*/ 0 h 369332"/>
              <a:gd name="connsiteX2" fmla="*/ 4343400 w 4343400"/>
              <a:gd name="connsiteY2" fmla="*/ 369332 h 369332"/>
              <a:gd name="connsiteX3" fmla="*/ 0 w 4343400"/>
              <a:gd name="connsiteY3" fmla="*/ 369332 h 369332"/>
              <a:gd name="connsiteX4" fmla="*/ 0 w 4343400"/>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369332">
                <a:moveTo>
                  <a:pt x="0" y="0"/>
                </a:moveTo>
                <a:lnTo>
                  <a:pt x="4343400" y="0"/>
                </a:lnTo>
                <a:lnTo>
                  <a:pt x="4343400" y="369332"/>
                </a:lnTo>
                <a:lnTo>
                  <a:pt x="0" y="369332"/>
                </a:lnTo>
                <a:lnTo>
                  <a:pt x="0" y="0"/>
                </a:lnTo>
                <a:close/>
              </a:path>
            </a:pathLst>
          </a:custGeom>
          <a:noFill/>
        </p:spPr>
        <p:txBody>
          <a:bodyPr wrap="square" rtlCol="0">
            <a:spAutoFit/>
          </a:bodyPr>
          <a:lstStyle/>
          <a:p>
            <a:r>
              <a:rPr lang="en-US" dirty="0" smtClean="0"/>
              <a:t> Ravi Kant </a:t>
            </a:r>
            <a:r>
              <a:rPr lang="en-US" dirty="0" err="1" smtClean="0"/>
              <a:t>Soni</a:t>
            </a:r>
            <a:r>
              <a:rPr lang="en-US" dirty="0" smtClean="0"/>
              <a:t> +918269000074</a:t>
            </a:r>
            <a:endParaRPr lang="en-US" dirty="0"/>
          </a:p>
        </p:txBody>
      </p:sp>
      <p:sp>
        <p:nvSpPr>
          <p:cNvPr id="9" name="TextBox 8"/>
          <p:cNvSpPr txBox="1"/>
          <p:nvPr/>
        </p:nvSpPr>
        <p:spPr>
          <a:xfrm>
            <a:off x="533400" y="837486"/>
            <a:ext cx="8153400" cy="5632311"/>
          </a:xfrm>
          <a:prstGeom prst="rect">
            <a:avLst/>
          </a:prstGeom>
          <a:noFill/>
        </p:spPr>
        <p:txBody>
          <a:bodyPr wrap="square" rtlCol="0">
            <a:spAutoFit/>
          </a:bodyPr>
          <a:lstStyle/>
          <a:p>
            <a:r>
              <a:rPr lang="en-US" dirty="0" smtClean="0"/>
              <a:t>[root@station1 /]# vim  /etc/</a:t>
            </a:r>
            <a:r>
              <a:rPr lang="en-US" dirty="0" err="1" smtClean="0"/>
              <a:t>sysconfig</a:t>
            </a:r>
            <a:r>
              <a:rPr lang="en-US" dirty="0" smtClean="0"/>
              <a:t>/network</a:t>
            </a:r>
          </a:p>
          <a:p>
            <a:r>
              <a:rPr lang="en-US" dirty="0" smtClean="0"/>
              <a:t>		For save your computer name permanently</a:t>
            </a:r>
          </a:p>
          <a:p>
            <a:endParaRPr lang="en-US" dirty="0" smtClean="0"/>
          </a:p>
          <a:p>
            <a:r>
              <a:rPr lang="en-US" dirty="0" smtClean="0"/>
              <a:t>[root@station1 /]# ping  172.24.254.254</a:t>
            </a:r>
          </a:p>
          <a:p>
            <a:r>
              <a:rPr lang="en-US" dirty="0" smtClean="0"/>
              <a:t>		For ping to 172.24.254.254 ( server IP ) </a:t>
            </a:r>
          </a:p>
          <a:p>
            <a:r>
              <a:rPr lang="en-US" dirty="0" smtClean="0"/>
              <a:t>		it will continue ping for break press ctrl + c</a:t>
            </a:r>
          </a:p>
          <a:p>
            <a:endParaRPr lang="en-US" dirty="0" smtClean="0"/>
          </a:p>
          <a:p>
            <a:r>
              <a:rPr lang="en-US" dirty="0" smtClean="0"/>
              <a:t>[root@station1 /]# ping  -c  4  172.24.254.254</a:t>
            </a:r>
          </a:p>
          <a:p>
            <a:r>
              <a:rPr lang="en-US" dirty="0" smtClean="0"/>
              <a:t>		For ping with server IP it will send only 4 packet</a:t>
            </a:r>
          </a:p>
          <a:p>
            <a:endParaRPr lang="en-US" dirty="0" smtClean="0"/>
          </a:p>
          <a:p>
            <a:r>
              <a:rPr lang="en-US" dirty="0" smtClean="0"/>
              <a:t>[root@station1 /]# ping 172.25.254.254</a:t>
            </a:r>
          </a:p>
          <a:p>
            <a:r>
              <a:rPr lang="en-US" dirty="0" smtClean="0"/>
              <a:t>		For identify your machine is properly configured with gateway </a:t>
            </a:r>
          </a:p>
          <a:p>
            <a:r>
              <a:rPr lang="en-US" dirty="0" smtClean="0"/>
              <a:t>		</a:t>
            </a:r>
            <a:r>
              <a:rPr lang="en-US" dirty="0" err="1" smtClean="0"/>
              <a:t>b’coz</a:t>
            </a:r>
            <a:r>
              <a:rPr lang="en-US" dirty="0" smtClean="0"/>
              <a:t> this IP is belong to other network so your gateway will use</a:t>
            </a:r>
          </a:p>
          <a:p>
            <a:endParaRPr lang="en-US" dirty="0" smtClean="0"/>
          </a:p>
          <a:p>
            <a:r>
              <a:rPr lang="en-US" dirty="0" smtClean="0"/>
              <a:t>[root@station1 /]# </a:t>
            </a:r>
            <a:r>
              <a:rPr lang="en-US" dirty="0" err="1" smtClean="0"/>
              <a:t>nslookup</a:t>
            </a:r>
            <a:r>
              <a:rPr lang="en-US" dirty="0" smtClean="0"/>
              <a:t>  station100.example.com</a:t>
            </a:r>
          </a:p>
          <a:p>
            <a:r>
              <a:rPr lang="en-US" dirty="0" smtClean="0"/>
              <a:t>		For resolving name to IP (For check your connectivity with DNS)</a:t>
            </a:r>
          </a:p>
          <a:p>
            <a:endParaRPr lang="en-US" dirty="0" smtClean="0"/>
          </a:p>
          <a:p>
            <a:r>
              <a:rPr lang="en-US" dirty="0" smtClean="0"/>
              <a:t>[root@station1 /]# </a:t>
            </a:r>
            <a:r>
              <a:rPr lang="en-US" dirty="0" err="1" smtClean="0"/>
              <a:t>nslookup</a:t>
            </a:r>
            <a:r>
              <a:rPr lang="en-US" dirty="0" smtClean="0"/>
              <a:t>  172.24.0.100</a:t>
            </a:r>
          </a:p>
          <a:p>
            <a:r>
              <a:rPr lang="en-US" dirty="0" smtClean="0"/>
              <a:t>		For resolving IP to name (For check your connectivity with DNS)</a:t>
            </a:r>
          </a:p>
          <a:p>
            <a:endParaRPr lang="en-US" dirty="0" smtClean="0"/>
          </a:p>
        </p:txBody>
      </p:sp>
      <p:sp>
        <p:nvSpPr>
          <p:cNvPr id="8" name="Slide Number Placeholder 7"/>
          <p:cNvSpPr>
            <a:spLocks noGrp="1"/>
          </p:cNvSpPr>
          <p:nvPr>
            <p:ph type="sldNum" sz="quarter" idx="12"/>
          </p:nvPr>
        </p:nvSpPr>
        <p:spPr/>
        <p:txBody>
          <a:bodyPr/>
          <a:lstStyle/>
          <a:p>
            <a:fld id="{7278E106-62EC-41F2-90B3-FDFD6CA56EC6}" type="slidenum">
              <a:rPr lang="en-US" smtClean="0"/>
              <a:pPr/>
              <a:t>67</a:t>
            </a:fld>
            <a:endParaRPr lang="en-US" dirty="0"/>
          </a:p>
        </p:txBody>
      </p:sp>
      <p:sp>
        <p:nvSpPr>
          <p:cNvPr id="11" name="Footer Placeholder 10"/>
          <p:cNvSpPr>
            <a:spLocks noGrp="1"/>
          </p:cNvSpPr>
          <p:nvPr>
            <p:ph type="ftr" sz="quarter" idx="11"/>
          </p:nvPr>
        </p:nvSpPr>
        <p:spPr/>
        <p:txBody>
          <a:bodyPr/>
          <a:lstStyle/>
          <a:p>
            <a:r>
              <a:rPr lang="en-US" dirty="0" smtClean="0"/>
              <a:t>SONI COMPUTER CLASSES</a:t>
            </a:r>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rot="-1620000">
            <a:off x="2345776" y="2844596"/>
            <a:ext cx="4648200" cy="1323439"/>
          </a:xfrm>
          <a:prstGeom prst="rect">
            <a:avLst/>
          </a:prstGeom>
          <a:noFill/>
          <a:effectLst>
            <a:outerShdw sx="156000" sy="156000" rotWithShape="0">
              <a:schemeClr val="bg2">
                <a:lumMod val="90000"/>
                <a:alpha val="27000"/>
              </a:schemeClr>
            </a:outerShdw>
          </a:effectLst>
        </p:spPr>
        <p:txBody>
          <a:bodyPr wrap="square" rtlCol="0">
            <a:spAutoFit/>
          </a:bodyPr>
          <a:lstStyle/>
          <a:p>
            <a:r>
              <a:rPr lang="en-US" sz="4000" dirty="0" smtClean="0">
                <a:solidFill>
                  <a:srgbClr val="FDE1BF"/>
                </a:solidFill>
              </a:rPr>
              <a:t> Ravi Kant </a:t>
            </a:r>
            <a:r>
              <a:rPr lang="en-US" sz="4000" dirty="0" err="1" smtClean="0">
                <a:solidFill>
                  <a:srgbClr val="FDE1BF"/>
                </a:solidFill>
              </a:rPr>
              <a:t>Soni</a:t>
            </a:r>
            <a:r>
              <a:rPr lang="en-US" sz="4000" dirty="0" smtClean="0">
                <a:solidFill>
                  <a:srgbClr val="FDE1BF"/>
                </a:solidFill>
              </a:rPr>
              <a:t> +918269000074</a:t>
            </a:r>
            <a:endParaRPr lang="en-US" sz="4000" dirty="0">
              <a:solidFill>
                <a:srgbClr val="FDE1BF"/>
              </a:solidFill>
            </a:endParaRPr>
          </a:p>
        </p:txBody>
      </p:sp>
      <p:sp>
        <p:nvSpPr>
          <p:cNvPr id="4" name="Freeform 3"/>
          <p:cNvSpPr/>
          <p:nvPr/>
        </p:nvSpPr>
        <p:spPr>
          <a:xfrm>
            <a:off x="0" y="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5" name="Picture 4" descr="images1.jpg"/>
          <p:cNvPicPr>
            <a:picLocks noChangeAspect="1"/>
          </p:cNvPicPr>
          <p:nvPr/>
        </p:nvPicPr>
        <p:blipFill>
          <a:blip r:embed="rId3"/>
          <a:stretch>
            <a:fillRect/>
          </a:stretch>
        </p:blipFill>
        <p:spPr>
          <a:xfrm>
            <a:off x="1" y="-38100"/>
            <a:ext cx="617714" cy="571500"/>
          </a:xfrm>
          <a:prstGeom prst="rect">
            <a:avLst/>
          </a:prstGeom>
        </p:spPr>
      </p:pic>
      <p:sp>
        <p:nvSpPr>
          <p:cNvPr id="6" name="Freeform 5"/>
          <p:cNvSpPr/>
          <p:nvPr/>
        </p:nvSpPr>
        <p:spPr>
          <a:xfrm>
            <a:off x="0" y="632460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TextBox 6"/>
          <p:cNvSpPr txBox="1"/>
          <p:nvPr/>
        </p:nvSpPr>
        <p:spPr>
          <a:xfrm>
            <a:off x="5257800" y="6488668"/>
            <a:ext cx="4343400" cy="369332"/>
          </a:xfrm>
          <a:custGeom>
            <a:avLst/>
            <a:gdLst>
              <a:gd name="connsiteX0" fmla="*/ 0 w 4343400"/>
              <a:gd name="connsiteY0" fmla="*/ 0 h 369332"/>
              <a:gd name="connsiteX1" fmla="*/ 4343400 w 4343400"/>
              <a:gd name="connsiteY1" fmla="*/ 0 h 369332"/>
              <a:gd name="connsiteX2" fmla="*/ 4343400 w 4343400"/>
              <a:gd name="connsiteY2" fmla="*/ 369332 h 369332"/>
              <a:gd name="connsiteX3" fmla="*/ 0 w 4343400"/>
              <a:gd name="connsiteY3" fmla="*/ 369332 h 369332"/>
              <a:gd name="connsiteX4" fmla="*/ 0 w 4343400"/>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369332">
                <a:moveTo>
                  <a:pt x="0" y="0"/>
                </a:moveTo>
                <a:lnTo>
                  <a:pt x="4343400" y="0"/>
                </a:lnTo>
                <a:lnTo>
                  <a:pt x="4343400" y="369332"/>
                </a:lnTo>
                <a:lnTo>
                  <a:pt x="0" y="369332"/>
                </a:lnTo>
                <a:lnTo>
                  <a:pt x="0" y="0"/>
                </a:lnTo>
                <a:close/>
              </a:path>
            </a:pathLst>
          </a:custGeom>
          <a:noFill/>
        </p:spPr>
        <p:txBody>
          <a:bodyPr wrap="square" rtlCol="0">
            <a:spAutoFit/>
          </a:bodyPr>
          <a:lstStyle/>
          <a:p>
            <a:r>
              <a:rPr lang="en-US" dirty="0" smtClean="0"/>
              <a:t> Ravi Kant </a:t>
            </a:r>
            <a:r>
              <a:rPr lang="en-US" dirty="0" err="1" smtClean="0"/>
              <a:t>Soni</a:t>
            </a:r>
            <a:r>
              <a:rPr lang="en-US" dirty="0" smtClean="0"/>
              <a:t> +918269000074</a:t>
            </a:r>
            <a:endParaRPr lang="en-US" dirty="0"/>
          </a:p>
        </p:txBody>
      </p:sp>
      <p:sp>
        <p:nvSpPr>
          <p:cNvPr id="9" name="TextBox 8"/>
          <p:cNvSpPr txBox="1"/>
          <p:nvPr/>
        </p:nvSpPr>
        <p:spPr>
          <a:xfrm>
            <a:off x="533400" y="643890"/>
            <a:ext cx="8153400" cy="5632311"/>
          </a:xfrm>
          <a:prstGeom prst="rect">
            <a:avLst/>
          </a:prstGeom>
          <a:noFill/>
        </p:spPr>
        <p:txBody>
          <a:bodyPr wrap="square" rtlCol="0">
            <a:spAutoFit/>
          </a:bodyPr>
          <a:lstStyle/>
          <a:p>
            <a:r>
              <a:rPr lang="en-US" dirty="0" smtClean="0"/>
              <a:t>[root@station1 /]# system-</a:t>
            </a:r>
            <a:r>
              <a:rPr lang="en-US" dirty="0" err="1" smtClean="0"/>
              <a:t>config</a:t>
            </a:r>
            <a:r>
              <a:rPr lang="en-US" dirty="0" smtClean="0"/>
              <a:t>-network</a:t>
            </a:r>
          </a:p>
          <a:p>
            <a:r>
              <a:rPr lang="en-US" dirty="0" smtClean="0"/>
              <a:t>		(or)</a:t>
            </a:r>
          </a:p>
          <a:p>
            <a:r>
              <a:rPr lang="en-US" dirty="0" smtClean="0"/>
              <a:t>[root@station1 /]# neat-</a:t>
            </a:r>
            <a:r>
              <a:rPr lang="en-US" dirty="0" err="1" smtClean="0"/>
              <a:t>tui</a:t>
            </a:r>
            <a:endParaRPr lang="en-US" dirty="0" smtClean="0"/>
          </a:p>
          <a:p>
            <a:r>
              <a:rPr lang="en-US" dirty="0" smtClean="0"/>
              <a:t>		This command is also use for assigning multiple IP Address</a:t>
            </a:r>
          </a:p>
          <a:p>
            <a:r>
              <a:rPr lang="en-US" dirty="0" smtClean="0"/>
              <a:t>Enter on &lt;New Devices&gt;</a:t>
            </a:r>
          </a:p>
          <a:p>
            <a:r>
              <a:rPr lang="en-US" dirty="0" smtClean="0"/>
              <a:t>Name 	eth0:0</a:t>
            </a:r>
          </a:p>
          <a:p>
            <a:r>
              <a:rPr lang="en-US" dirty="0" smtClean="0"/>
              <a:t>Device	eth0:0		and other so on</a:t>
            </a:r>
          </a:p>
          <a:p>
            <a:endParaRPr lang="en-US" dirty="0" smtClean="0"/>
          </a:p>
          <a:p>
            <a:r>
              <a:rPr lang="en-US" dirty="0" smtClean="0"/>
              <a:t>[root@station1 /]# service  network  restart</a:t>
            </a:r>
          </a:p>
          <a:p>
            <a:r>
              <a:rPr lang="en-US" dirty="0" smtClean="0"/>
              <a:t>		For restart your network service (for update your IP information)</a:t>
            </a:r>
          </a:p>
          <a:p>
            <a:endParaRPr lang="en-US" dirty="0" smtClean="0"/>
          </a:p>
          <a:p>
            <a:r>
              <a:rPr lang="en-US" dirty="0" smtClean="0"/>
              <a:t>[root@station1 /]# </a:t>
            </a:r>
            <a:r>
              <a:rPr lang="en-US" dirty="0" err="1" smtClean="0"/>
              <a:t>ifconfig</a:t>
            </a:r>
            <a:endParaRPr lang="en-US" dirty="0" smtClean="0"/>
          </a:p>
          <a:p>
            <a:r>
              <a:rPr lang="en-US" dirty="0" smtClean="0"/>
              <a:t>		Than you will be see your IP Address &amp; Subnet Mask has Added</a:t>
            </a:r>
          </a:p>
          <a:p>
            <a:r>
              <a:rPr lang="en-US" dirty="0" smtClean="0"/>
              <a:t>If you have multiple NIC so your first NIC will be eth0 &amp; second will be eth1 and so on</a:t>
            </a:r>
          </a:p>
          <a:p>
            <a:endParaRPr lang="en-US" dirty="0" smtClean="0"/>
          </a:p>
          <a:p>
            <a:r>
              <a:rPr lang="en-US" dirty="0" smtClean="0"/>
              <a:t>[root@station1 /]# </a:t>
            </a:r>
            <a:r>
              <a:rPr lang="en-US" dirty="0" err="1" smtClean="0"/>
              <a:t>cd</a:t>
            </a:r>
            <a:r>
              <a:rPr lang="en-US" dirty="0" smtClean="0"/>
              <a:t>  /etc/</a:t>
            </a:r>
            <a:r>
              <a:rPr lang="en-US" dirty="0" err="1" smtClean="0"/>
              <a:t>sysconfig</a:t>
            </a:r>
            <a:r>
              <a:rPr lang="en-US" dirty="0" smtClean="0"/>
              <a:t>/network-scripts</a:t>
            </a:r>
          </a:p>
          <a:p>
            <a:r>
              <a:rPr lang="en-US" dirty="0" smtClean="0"/>
              <a:t>		For see where store your IP information </a:t>
            </a:r>
            <a:r>
              <a:rPr lang="en-US" dirty="0" err="1" smtClean="0"/>
              <a:t>filles</a:t>
            </a:r>
            <a:endParaRPr lang="en-US" dirty="0" smtClean="0"/>
          </a:p>
          <a:p>
            <a:endParaRPr lang="en-US" dirty="0" smtClean="0"/>
          </a:p>
          <a:p>
            <a:r>
              <a:rPr lang="en-US" dirty="0" smtClean="0"/>
              <a:t>[root@station1 network-scripts]# </a:t>
            </a:r>
            <a:r>
              <a:rPr lang="en-US" dirty="0" err="1" smtClean="0"/>
              <a:t>ls</a:t>
            </a:r>
            <a:r>
              <a:rPr lang="en-US" dirty="0" smtClean="0"/>
              <a:t> </a:t>
            </a:r>
          </a:p>
          <a:p>
            <a:r>
              <a:rPr lang="en-US" dirty="0" smtClean="0"/>
              <a:t>		You will be see the file ifcfg-eth0, where IP information is stored</a:t>
            </a:r>
          </a:p>
        </p:txBody>
      </p:sp>
      <p:sp>
        <p:nvSpPr>
          <p:cNvPr id="8" name="Slide Number Placeholder 7"/>
          <p:cNvSpPr>
            <a:spLocks noGrp="1"/>
          </p:cNvSpPr>
          <p:nvPr>
            <p:ph type="sldNum" sz="quarter" idx="12"/>
          </p:nvPr>
        </p:nvSpPr>
        <p:spPr/>
        <p:txBody>
          <a:bodyPr/>
          <a:lstStyle/>
          <a:p>
            <a:fld id="{7278E106-62EC-41F2-90B3-FDFD6CA56EC6}" type="slidenum">
              <a:rPr lang="en-US" smtClean="0"/>
              <a:pPr/>
              <a:t>68</a:t>
            </a:fld>
            <a:endParaRPr lang="en-US" dirty="0"/>
          </a:p>
        </p:txBody>
      </p:sp>
      <p:sp>
        <p:nvSpPr>
          <p:cNvPr id="11" name="TextBox 10"/>
          <p:cNvSpPr txBox="1"/>
          <p:nvPr/>
        </p:nvSpPr>
        <p:spPr>
          <a:xfrm>
            <a:off x="8610600" y="6019800"/>
            <a:ext cx="838200" cy="307777"/>
          </a:xfrm>
          <a:prstGeom prst="rect">
            <a:avLst/>
          </a:prstGeom>
          <a:noFill/>
        </p:spPr>
        <p:txBody>
          <a:bodyPr wrap="square" rtlCol="0">
            <a:spAutoFit/>
          </a:bodyPr>
          <a:lstStyle/>
          <a:p>
            <a:r>
              <a:rPr lang="en-US" sz="1400" b="1" dirty="0" smtClean="0"/>
              <a:t>END</a:t>
            </a:r>
            <a:endParaRPr lang="en-US" sz="1400" b="1" dirty="0"/>
          </a:p>
        </p:txBody>
      </p:sp>
      <p:sp>
        <p:nvSpPr>
          <p:cNvPr id="12" name="Footer Placeholder 11"/>
          <p:cNvSpPr>
            <a:spLocks noGrp="1"/>
          </p:cNvSpPr>
          <p:nvPr>
            <p:ph type="ftr" sz="quarter" idx="11"/>
          </p:nvPr>
        </p:nvSpPr>
        <p:spPr/>
        <p:txBody>
          <a:bodyPr/>
          <a:lstStyle/>
          <a:p>
            <a:r>
              <a:rPr lang="en-US" dirty="0" smtClean="0"/>
              <a:t>SONI COMPUTER CLASSES</a:t>
            </a:r>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rot="-1620000">
            <a:off x="2345776" y="2844596"/>
            <a:ext cx="4648200" cy="1323439"/>
          </a:xfrm>
          <a:prstGeom prst="rect">
            <a:avLst/>
          </a:prstGeom>
          <a:noFill/>
          <a:effectLst>
            <a:outerShdw sx="156000" sy="156000" rotWithShape="0">
              <a:schemeClr val="bg2">
                <a:lumMod val="90000"/>
                <a:alpha val="27000"/>
              </a:schemeClr>
            </a:outerShdw>
          </a:effectLst>
        </p:spPr>
        <p:txBody>
          <a:bodyPr wrap="square" rtlCol="0">
            <a:spAutoFit/>
          </a:bodyPr>
          <a:lstStyle/>
          <a:p>
            <a:r>
              <a:rPr lang="en-US" sz="4000" dirty="0" smtClean="0">
                <a:solidFill>
                  <a:srgbClr val="FDE1BF"/>
                </a:solidFill>
              </a:rPr>
              <a:t> Ravi Kant </a:t>
            </a:r>
            <a:r>
              <a:rPr lang="en-US" sz="4000" dirty="0" err="1" smtClean="0">
                <a:solidFill>
                  <a:srgbClr val="FDE1BF"/>
                </a:solidFill>
              </a:rPr>
              <a:t>Soni</a:t>
            </a:r>
            <a:r>
              <a:rPr lang="en-US" sz="4000" dirty="0" smtClean="0">
                <a:solidFill>
                  <a:srgbClr val="FDE1BF"/>
                </a:solidFill>
              </a:rPr>
              <a:t> +918269000074</a:t>
            </a:r>
            <a:endParaRPr lang="en-US" sz="4000" dirty="0">
              <a:solidFill>
                <a:srgbClr val="FDE1BF"/>
              </a:solidFill>
            </a:endParaRPr>
          </a:p>
        </p:txBody>
      </p:sp>
      <p:sp>
        <p:nvSpPr>
          <p:cNvPr id="4" name="Freeform 3"/>
          <p:cNvSpPr/>
          <p:nvPr/>
        </p:nvSpPr>
        <p:spPr>
          <a:xfrm>
            <a:off x="0" y="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5" name="Picture 4" descr="images1.jpg"/>
          <p:cNvPicPr>
            <a:picLocks noChangeAspect="1"/>
          </p:cNvPicPr>
          <p:nvPr/>
        </p:nvPicPr>
        <p:blipFill>
          <a:blip r:embed="rId3"/>
          <a:stretch>
            <a:fillRect/>
          </a:stretch>
        </p:blipFill>
        <p:spPr>
          <a:xfrm>
            <a:off x="1" y="-38100"/>
            <a:ext cx="617714" cy="571500"/>
          </a:xfrm>
          <a:prstGeom prst="rect">
            <a:avLst/>
          </a:prstGeom>
        </p:spPr>
      </p:pic>
      <p:sp>
        <p:nvSpPr>
          <p:cNvPr id="6" name="Freeform 5"/>
          <p:cNvSpPr/>
          <p:nvPr/>
        </p:nvSpPr>
        <p:spPr>
          <a:xfrm>
            <a:off x="0" y="632460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TextBox 6"/>
          <p:cNvSpPr txBox="1"/>
          <p:nvPr/>
        </p:nvSpPr>
        <p:spPr>
          <a:xfrm>
            <a:off x="5257800" y="6488668"/>
            <a:ext cx="4343400" cy="369332"/>
          </a:xfrm>
          <a:custGeom>
            <a:avLst/>
            <a:gdLst>
              <a:gd name="connsiteX0" fmla="*/ 0 w 4343400"/>
              <a:gd name="connsiteY0" fmla="*/ 0 h 369332"/>
              <a:gd name="connsiteX1" fmla="*/ 4343400 w 4343400"/>
              <a:gd name="connsiteY1" fmla="*/ 0 h 369332"/>
              <a:gd name="connsiteX2" fmla="*/ 4343400 w 4343400"/>
              <a:gd name="connsiteY2" fmla="*/ 369332 h 369332"/>
              <a:gd name="connsiteX3" fmla="*/ 0 w 4343400"/>
              <a:gd name="connsiteY3" fmla="*/ 369332 h 369332"/>
              <a:gd name="connsiteX4" fmla="*/ 0 w 4343400"/>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369332">
                <a:moveTo>
                  <a:pt x="0" y="0"/>
                </a:moveTo>
                <a:lnTo>
                  <a:pt x="4343400" y="0"/>
                </a:lnTo>
                <a:lnTo>
                  <a:pt x="4343400" y="369332"/>
                </a:lnTo>
                <a:lnTo>
                  <a:pt x="0" y="369332"/>
                </a:lnTo>
                <a:lnTo>
                  <a:pt x="0" y="0"/>
                </a:lnTo>
                <a:close/>
              </a:path>
            </a:pathLst>
          </a:custGeom>
          <a:noFill/>
        </p:spPr>
        <p:txBody>
          <a:bodyPr wrap="square" rtlCol="0">
            <a:spAutoFit/>
          </a:bodyPr>
          <a:lstStyle/>
          <a:p>
            <a:r>
              <a:rPr lang="en-US" dirty="0" smtClean="0"/>
              <a:t> Ravi Kant </a:t>
            </a:r>
            <a:r>
              <a:rPr lang="en-US" dirty="0" err="1" smtClean="0"/>
              <a:t>Soni</a:t>
            </a:r>
            <a:r>
              <a:rPr lang="en-US" dirty="0" smtClean="0"/>
              <a:t> +918269000074</a:t>
            </a:r>
            <a:endParaRPr lang="en-US" dirty="0"/>
          </a:p>
        </p:txBody>
      </p:sp>
      <p:sp>
        <p:nvSpPr>
          <p:cNvPr id="9" name="TextBox 8"/>
          <p:cNvSpPr txBox="1"/>
          <p:nvPr/>
        </p:nvSpPr>
        <p:spPr>
          <a:xfrm>
            <a:off x="533400" y="643890"/>
            <a:ext cx="8153400" cy="2062103"/>
          </a:xfrm>
          <a:prstGeom prst="rect">
            <a:avLst/>
          </a:prstGeom>
          <a:noFill/>
        </p:spPr>
        <p:txBody>
          <a:bodyPr wrap="square" rtlCol="0">
            <a:spAutoFit/>
          </a:bodyPr>
          <a:lstStyle/>
          <a:p>
            <a:pPr algn="ctr"/>
            <a:r>
              <a:rPr lang="en-US" sz="2000" b="1" dirty="0" smtClean="0"/>
              <a:t>IP ROUTING / LAN ROUTING</a:t>
            </a:r>
          </a:p>
          <a:p>
            <a:endParaRPr lang="en-US" dirty="0" smtClean="0"/>
          </a:p>
          <a:p>
            <a:endParaRPr lang="en-US" dirty="0" smtClean="0"/>
          </a:p>
          <a:p>
            <a:r>
              <a:rPr lang="en-US" dirty="0" smtClean="0"/>
              <a:t>For connectivity between two different network</a:t>
            </a:r>
          </a:p>
          <a:p>
            <a:endParaRPr lang="en-US" dirty="0" smtClean="0"/>
          </a:p>
          <a:p>
            <a:endParaRPr lang="en-US" dirty="0" smtClean="0"/>
          </a:p>
          <a:p>
            <a:endParaRPr lang="en-US" dirty="0" smtClean="0"/>
          </a:p>
        </p:txBody>
      </p:sp>
      <p:sp>
        <p:nvSpPr>
          <p:cNvPr id="8" name="Slide Number Placeholder 7"/>
          <p:cNvSpPr>
            <a:spLocks noGrp="1"/>
          </p:cNvSpPr>
          <p:nvPr>
            <p:ph type="sldNum" sz="quarter" idx="12"/>
          </p:nvPr>
        </p:nvSpPr>
        <p:spPr/>
        <p:txBody>
          <a:bodyPr/>
          <a:lstStyle/>
          <a:p>
            <a:fld id="{7278E106-62EC-41F2-90B3-FDFD6CA56EC6}" type="slidenum">
              <a:rPr lang="en-US" smtClean="0"/>
              <a:pPr/>
              <a:t>69</a:t>
            </a:fld>
            <a:endParaRPr lang="en-US" dirty="0"/>
          </a:p>
        </p:txBody>
      </p:sp>
      <p:sp>
        <p:nvSpPr>
          <p:cNvPr id="12" name="Down Arrow Callout 11"/>
          <p:cNvSpPr/>
          <p:nvPr/>
        </p:nvSpPr>
        <p:spPr>
          <a:xfrm>
            <a:off x="2209800" y="3657600"/>
            <a:ext cx="990600" cy="838200"/>
          </a:xfrm>
          <a:prstGeom prst="downArrowCallout">
            <a:avLst>
              <a:gd name="adj1" fmla="val 0"/>
              <a:gd name="adj2" fmla="val 6331"/>
              <a:gd name="adj3" fmla="val 25000"/>
              <a:gd name="adj4" fmla="val 6497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SYS1</a:t>
            </a:r>
            <a:endParaRPr lang="en-US" dirty="0">
              <a:solidFill>
                <a:schemeClr val="tx1"/>
              </a:solidFill>
            </a:endParaRPr>
          </a:p>
        </p:txBody>
      </p:sp>
      <p:sp>
        <p:nvSpPr>
          <p:cNvPr id="13" name="Down Arrow Callout 12"/>
          <p:cNvSpPr/>
          <p:nvPr/>
        </p:nvSpPr>
        <p:spPr>
          <a:xfrm>
            <a:off x="2209800" y="5029200"/>
            <a:ext cx="990600" cy="838200"/>
          </a:xfrm>
          <a:prstGeom prst="downArrowCallout">
            <a:avLst>
              <a:gd name="adj1" fmla="val 0"/>
              <a:gd name="adj2" fmla="val 6331"/>
              <a:gd name="adj3" fmla="val 25000"/>
              <a:gd name="adj4" fmla="val 6497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SYS2</a:t>
            </a:r>
            <a:endParaRPr lang="en-US" dirty="0">
              <a:solidFill>
                <a:schemeClr val="tx1"/>
              </a:solidFill>
            </a:endParaRPr>
          </a:p>
        </p:txBody>
      </p:sp>
      <p:sp>
        <p:nvSpPr>
          <p:cNvPr id="14" name="Down Arrow Callout 13"/>
          <p:cNvSpPr/>
          <p:nvPr/>
        </p:nvSpPr>
        <p:spPr>
          <a:xfrm>
            <a:off x="5791200" y="3657600"/>
            <a:ext cx="990600" cy="838200"/>
          </a:xfrm>
          <a:prstGeom prst="downArrowCallout">
            <a:avLst>
              <a:gd name="adj1" fmla="val 0"/>
              <a:gd name="adj2" fmla="val 6331"/>
              <a:gd name="adj3" fmla="val 25000"/>
              <a:gd name="adj4" fmla="val 6497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SYS3</a:t>
            </a:r>
            <a:endParaRPr lang="en-US" dirty="0">
              <a:solidFill>
                <a:schemeClr val="tx1"/>
              </a:solidFill>
            </a:endParaRPr>
          </a:p>
        </p:txBody>
      </p:sp>
      <p:sp>
        <p:nvSpPr>
          <p:cNvPr id="15" name="Down Arrow Callout 14"/>
          <p:cNvSpPr/>
          <p:nvPr/>
        </p:nvSpPr>
        <p:spPr>
          <a:xfrm>
            <a:off x="5791200" y="5029200"/>
            <a:ext cx="990600" cy="838200"/>
          </a:xfrm>
          <a:prstGeom prst="downArrowCallout">
            <a:avLst>
              <a:gd name="adj1" fmla="val 0"/>
              <a:gd name="adj2" fmla="val 6331"/>
              <a:gd name="adj3" fmla="val 25000"/>
              <a:gd name="adj4" fmla="val 6497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SYS4</a:t>
            </a:r>
            <a:endParaRPr lang="en-US" dirty="0">
              <a:solidFill>
                <a:schemeClr val="tx1"/>
              </a:solidFill>
            </a:endParaRPr>
          </a:p>
        </p:txBody>
      </p:sp>
      <p:sp>
        <p:nvSpPr>
          <p:cNvPr id="16" name="Rectangle 15"/>
          <p:cNvSpPr/>
          <p:nvPr/>
        </p:nvSpPr>
        <p:spPr>
          <a:xfrm>
            <a:off x="3810000" y="3200400"/>
            <a:ext cx="1524000" cy="304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SWITCH</a:t>
            </a:r>
            <a:endParaRPr lang="en-US" dirty="0">
              <a:solidFill>
                <a:schemeClr val="tx1"/>
              </a:solidFill>
            </a:endParaRPr>
          </a:p>
        </p:txBody>
      </p:sp>
      <p:cxnSp>
        <p:nvCxnSpPr>
          <p:cNvPr id="29" name="Shape 28"/>
          <p:cNvCxnSpPr/>
          <p:nvPr/>
        </p:nvCxnSpPr>
        <p:spPr>
          <a:xfrm rot="10800000">
            <a:off x="4800600" y="3505200"/>
            <a:ext cx="990600" cy="457200"/>
          </a:xfrm>
          <a:prstGeom prst="bentConnector2">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rot="5400000" flipH="1" flipV="1">
            <a:off x="3429000" y="4419600"/>
            <a:ext cx="1828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endCxn id="13" idx="3"/>
          </p:cNvCxnSpPr>
          <p:nvPr/>
        </p:nvCxnSpPr>
        <p:spPr>
          <a:xfrm rot="10800000">
            <a:off x="3200400" y="5301520"/>
            <a:ext cx="1143000" cy="3248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rot="5400000" flipH="1" flipV="1">
            <a:off x="3734594" y="4418806"/>
            <a:ext cx="1828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4648200" y="5322763"/>
            <a:ext cx="1143000" cy="112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rot="5400000" flipH="1" flipV="1">
            <a:off x="3886200" y="3733800"/>
            <a:ext cx="457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endCxn id="12" idx="3"/>
          </p:cNvCxnSpPr>
          <p:nvPr/>
        </p:nvCxnSpPr>
        <p:spPr>
          <a:xfrm rot="10800000">
            <a:off x="3200400" y="3929920"/>
            <a:ext cx="914400" cy="324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152400" y="3657600"/>
            <a:ext cx="1828800" cy="646331"/>
          </a:xfrm>
          <a:prstGeom prst="rect">
            <a:avLst/>
          </a:prstGeom>
          <a:noFill/>
        </p:spPr>
        <p:txBody>
          <a:bodyPr wrap="square" rtlCol="0">
            <a:spAutoFit/>
          </a:bodyPr>
          <a:lstStyle/>
          <a:p>
            <a:r>
              <a:rPr lang="en-US" dirty="0" smtClean="0"/>
              <a:t>IP    172.24.0.1</a:t>
            </a:r>
          </a:p>
          <a:p>
            <a:r>
              <a:rPr lang="en-US" dirty="0" smtClean="0"/>
              <a:t>SM  255.255.0.0</a:t>
            </a:r>
          </a:p>
        </p:txBody>
      </p:sp>
      <p:sp>
        <p:nvSpPr>
          <p:cNvPr id="70" name="TextBox 69"/>
          <p:cNvSpPr txBox="1"/>
          <p:nvPr/>
        </p:nvSpPr>
        <p:spPr>
          <a:xfrm>
            <a:off x="152400" y="4953000"/>
            <a:ext cx="1828800" cy="646331"/>
          </a:xfrm>
          <a:prstGeom prst="rect">
            <a:avLst/>
          </a:prstGeom>
          <a:noFill/>
        </p:spPr>
        <p:txBody>
          <a:bodyPr wrap="square" rtlCol="0">
            <a:spAutoFit/>
          </a:bodyPr>
          <a:lstStyle/>
          <a:p>
            <a:r>
              <a:rPr lang="en-US" dirty="0" smtClean="0"/>
              <a:t>IP    172.24.0.2</a:t>
            </a:r>
          </a:p>
          <a:p>
            <a:r>
              <a:rPr lang="en-US" dirty="0" smtClean="0"/>
              <a:t>SM  255.255.0.0</a:t>
            </a:r>
          </a:p>
        </p:txBody>
      </p:sp>
      <p:sp>
        <p:nvSpPr>
          <p:cNvPr id="71" name="TextBox 70"/>
          <p:cNvSpPr txBox="1"/>
          <p:nvPr/>
        </p:nvSpPr>
        <p:spPr>
          <a:xfrm>
            <a:off x="6934200" y="3657600"/>
            <a:ext cx="1828800" cy="646331"/>
          </a:xfrm>
          <a:prstGeom prst="rect">
            <a:avLst/>
          </a:prstGeom>
          <a:noFill/>
        </p:spPr>
        <p:txBody>
          <a:bodyPr wrap="square" rtlCol="0">
            <a:spAutoFit/>
          </a:bodyPr>
          <a:lstStyle/>
          <a:p>
            <a:r>
              <a:rPr lang="en-US" dirty="0" smtClean="0"/>
              <a:t>IP    172.25.0.1</a:t>
            </a:r>
          </a:p>
          <a:p>
            <a:r>
              <a:rPr lang="en-US" dirty="0" smtClean="0"/>
              <a:t>SM  255.255.0.0</a:t>
            </a:r>
          </a:p>
        </p:txBody>
      </p:sp>
      <p:sp>
        <p:nvSpPr>
          <p:cNvPr id="72" name="TextBox 71"/>
          <p:cNvSpPr txBox="1"/>
          <p:nvPr/>
        </p:nvSpPr>
        <p:spPr>
          <a:xfrm>
            <a:off x="6934200" y="4953000"/>
            <a:ext cx="1828800" cy="646331"/>
          </a:xfrm>
          <a:prstGeom prst="rect">
            <a:avLst/>
          </a:prstGeom>
          <a:noFill/>
        </p:spPr>
        <p:txBody>
          <a:bodyPr wrap="square" rtlCol="0">
            <a:spAutoFit/>
          </a:bodyPr>
          <a:lstStyle/>
          <a:p>
            <a:r>
              <a:rPr lang="en-US" dirty="0" smtClean="0"/>
              <a:t>IP    172.25.0.2</a:t>
            </a:r>
          </a:p>
          <a:p>
            <a:r>
              <a:rPr lang="en-US" dirty="0" smtClean="0"/>
              <a:t>SM  255.255.0.0</a:t>
            </a:r>
          </a:p>
        </p:txBody>
      </p:sp>
      <p:sp>
        <p:nvSpPr>
          <p:cNvPr id="73" name="Down Arrow Callout 72"/>
          <p:cNvSpPr/>
          <p:nvPr/>
        </p:nvSpPr>
        <p:spPr>
          <a:xfrm>
            <a:off x="4038600" y="2362200"/>
            <a:ext cx="990600" cy="838200"/>
          </a:xfrm>
          <a:prstGeom prst="downArrowCallout">
            <a:avLst>
              <a:gd name="adj1" fmla="val 0"/>
              <a:gd name="adj2" fmla="val 6331"/>
              <a:gd name="adj3" fmla="val 25000"/>
              <a:gd name="adj4" fmla="val 6497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SERVER</a:t>
            </a:r>
            <a:endParaRPr lang="en-US" dirty="0">
              <a:solidFill>
                <a:schemeClr val="tx1"/>
              </a:solidFill>
            </a:endParaRPr>
          </a:p>
        </p:txBody>
      </p:sp>
      <p:sp>
        <p:nvSpPr>
          <p:cNvPr id="26" name="Footer Placeholder 25"/>
          <p:cNvSpPr>
            <a:spLocks noGrp="1"/>
          </p:cNvSpPr>
          <p:nvPr>
            <p:ph type="ftr" sz="quarter" idx="11"/>
          </p:nvPr>
        </p:nvSpPr>
        <p:spPr/>
        <p:txBody>
          <a:bodyPr/>
          <a:lstStyle/>
          <a:p>
            <a:r>
              <a:rPr lang="en-US" dirty="0" smtClean="0"/>
              <a:t>SONI COMPUTER CLASSES</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rot="-1620000">
            <a:off x="3107776" y="3152372"/>
            <a:ext cx="4648200" cy="707886"/>
          </a:xfrm>
          <a:prstGeom prst="rect">
            <a:avLst/>
          </a:prstGeom>
          <a:noFill/>
          <a:effectLst>
            <a:outerShdw sx="156000" sy="156000" rotWithShape="0">
              <a:schemeClr val="bg2">
                <a:lumMod val="90000"/>
                <a:alpha val="27000"/>
              </a:schemeClr>
            </a:outerShdw>
          </a:effectLst>
        </p:spPr>
        <p:txBody>
          <a:bodyPr wrap="square" rtlCol="0">
            <a:spAutoFit/>
          </a:bodyPr>
          <a:lstStyle/>
          <a:p>
            <a:r>
              <a:rPr lang="en-US" sz="4000" dirty="0" smtClean="0">
                <a:solidFill>
                  <a:srgbClr val="FDE1BF"/>
                </a:solidFill>
              </a:rPr>
              <a:t>IANT RAIPUR</a:t>
            </a:r>
            <a:endParaRPr lang="en-US" sz="4000" dirty="0">
              <a:solidFill>
                <a:srgbClr val="FDE1BF"/>
              </a:solidFill>
            </a:endParaRPr>
          </a:p>
        </p:txBody>
      </p:sp>
      <p:sp>
        <p:nvSpPr>
          <p:cNvPr id="4" name="Freeform 3"/>
          <p:cNvSpPr/>
          <p:nvPr/>
        </p:nvSpPr>
        <p:spPr>
          <a:xfrm>
            <a:off x="0" y="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5" name="Picture 4" descr="images1.jpg"/>
          <p:cNvPicPr>
            <a:picLocks noChangeAspect="1"/>
          </p:cNvPicPr>
          <p:nvPr/>
        </p:nvPicPr>
        <p:blipFill>
          <a:blip r:embed="rId2"/>
          <a:stretch>
            <a:fillRect/>
          </a:stretch>
        </p:blipFill>
        <p:spPr>
          <a:xfrm>
            <a:off x="1" y="-38100"/>
            <a:ext cx="617714" cy="571500"/>
          </a:xfrm>
          <a:prstGeom prst="rect">
            <a:avLst/>
          </a:prstGeom>
        </p:spPr>
      </p:pic>
      <p:sp>
        <p:nvSpPr>
          <p:cNvPr id="6" name="Freeform 5"/>
          <p:cNvSpPr/>
          <p:nvPr/>
        </p:nvSpPr>
        <p:spPr>
          <a:xfrm>
            <a:off x="0" y="632460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TextBox 6"/>
          <p:cNvSpPr txBox="1"/>
          <p:nvPr/>
        </p:nvSpPr>
        <p:spPr>
          <a:xfrm>
            <a:off x="5257800" y="6488668"/>
            <a:ext cx="4343400" cy="369332"/>
          </a:xfrm>
          <a:custGeom>
            <a:avLst/>
            <a:gdLst>
              <a:gd name="connsiteX0" fmla="*/ 0 w 4343400"/>
              <a:gd name="connsiteY0" fmla="*/ 0 h 369332"/>
              <a:gd name="connsiteX1" fmla="*/ 4343400 w 4343400"/>
              <a:gd name="connsiteY1" fmla="*/ 0 h 369332"/>
              <a:gd name="connsiteX2" fmla="*/ 4343400 w 4343400"/>
              <a:gd name="connsiteY2" fmla="*/ 369332 h 369332"/>
              <a:gd name="connsiteX3" fmla="*/ 0 w 4343400"/>
              <a:gd name="connsiteY3" fmla="*/ 369332 h 369332"/>
              <a:gd name="connsiteX4" fmla="*/ 0 w 4343400"/>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369332">
                <a:moveTo>
                  <a:pt x="0" y="0"/>
                </a:moveTo>
                <a:lnTo>
                  <a:pt x="4343400" y="0"/>
                </a:lnTo>
                <a:lnTo>
                  <a:pt x="4343400" y="369332"/>
                </a:lnTo>
                <a:lnTo>
                  <a:pt x="0" y="369332"/>
                </a:lnTo>
                <a:lnTo>
                  <a:pt x="0" y="0"/>
                </a:lnTo>
                <a:close/>
              </a:path>
            </a:pathLst>
          </a:custGeom>
          <a:noFill/>
        </p:spPr>
        <p:txBody>
          <a:bodyPr wrap="square" rtlCol="0">
            <a:spAutoFit/>
          </a:bodyPr>
          <a:lstStyle/>
          <a:p>
            <a:r>
              <a:rPr lang="en-US" dirty="0" smtClean="0"/>
              <a:t> Ravi Kant </a:t>
            </a:r>
            <a:r>
              <a:rPr lang="en-US" dirty="0" err="1" smtClean="0"/>
              <a:t>Soni</a:t>
            </a:r>
            <a:r>
              <a:rPr lang="en-US" dirty="0" smtClean="0"/>
              <a:t> +918269000074</a:t>
            </a:r>
            <a:endParaRPr lang="en-US" dirty="0"/>
          </a:p>
        </p:txBody>
      </p:sp>
      <p:graphicFrame>
        <p:nvGraphicFramePr>
          <p:cNvPr id="9" name="Table 8"/>
          <p:cNvGraphicFramePr>
            <a:graphicFrameLocks noGrp="1"/>
          </p:cNvGraphicFramePr>
          <p:nvPr/>
        </p:nvGraphicFramePr>
        <p:xfrm>
          <a:off x="4419600" y="1412238"/>
          <a:ext cx="3505200" cy="3769362"/>
        </p:xfrm>
        <a:graphic>
          <a:graphicData uri="http://schemas.openxmlformats.org/drawingml/2006/table">
            <a:tbl>
              <a:tblPr/>
              <a:tblGrid>
                <a:gridCol w="1371600"/>
                <a:gridCol w="2133600"/>
              </a:tblGrid>
              <a:tr h="290286">
                <a:tc gridSpan="2">
                  <a:txBody>
                    <a:bodyPr/>
                    <a:lstStyle/>
                    <a:p>
                      <a:pPr algn="ctr"/>
                      <a:r>
                        <a:rPr lang="en-US" sz="1400" b="1" dirty="0" err="1"/>
                        <a:t>Linus</a:t>
                      </a:r>
                      <a:r>
                        <a:rPr lang="en-US" sz="1400" b="1" dirty="0"/>
                        <a:t> </a:t>
                      </a:r>
                      <a:r>
                        <a:rPr lang="en-US" sz="1400" b="1" dirty="0" err="1"/>
                        <a:t>Torvalds</a:t>
                      </a:r>
                      <a:endParaRPr lang="en-US" sz="1400" b="1" dirty="0"/>
                    </a:p>
                  </a:txBody>
                  <a:tcPr marL="72571" marR="72571" marT="36286" marB="36286" anchor="ctr">
                    <a:lnL>
                      <a:noFill/>
                    </a:lnL>
                    <a:lnR>
                      <a:noFill/>
                    </a:lnR>
                    <a:lnT>
                      <a:noFill/>
                    </a:lnT>
                    <a:lnB>
                      <a:noFill/>
                    </a:lnB>
                  </a:tcPr>
                </a:tc>
                <a:tc hMerge="1">
                  <a:txBody>
                    <a:bodyPr/>
                    <a:lstStyle/>
                    <a:p>
                      <a:endParaRPr lang="en-US"/>
                    </a:p>
                  </a:txBody>
                  <a:tcPr/>
                </a:tc>
              </a:tr>
              <a:tr h="508000">
                <a:tc gridSpan="2">
                  <a:txBody>
                    <a:bodyPr/>
                    <a:lstStyle/>
                    <a:p>
                      <a:pPr algn="ctr"/>
                      <a:r>
                        <a:rPr lang="en-US" sz="1400" dirty="0"/>
                        <a:t/>
                      </a:r>
                      <a:br>
                        <a:rPr lang="en-US" sz="1400" dirty="0"/>
                      </a:br>
                      <a:r>
                        <a:rPr lang="en-US" sz="1400" dirty="0" err="1"/>
                        <a:t>Torvalds</a:t>
                      </a:r>
                      <a:r>
                        <a:rPr lang="en-US" sz="1400" dirty="0"/>
                        <a:t> in </a:t>
                      </a:r>
                      <a:r>
                        <a:rPr lang="en-US" sz="1400" dirty="0" smtClean="0"/>
                        <a:t>2009</a:t>
                      </a:r>
                      <a:endParaRPr lang="en-US" sz="1400" dirty="0"/>
                    </a:p>
                  </a:txBody>
                  <a:tcPr marL="72571" marR="72571" marT="36286" marB="36286" anchor="ctr">
                    <a:lnL>
                      <a:noFill/>
                    </a:lnL>
                    <a:lnR>
                      <a:noFill/>
                    </a:lnR>
                    <a:lnT>
                      <a:noFill/>
                    </a:lnT>
                    <a:lnB>
                      <a:noFill/>
                    </a:lnB>
                  </a:tcPr>
                </a:tc>
                <a:tc hMerge="1">
                  <a:txBody>
                    <a:bodyPr/>
                    <a:lstStyle/>
                    <a:p>
                      <a:endParaRPr lang="en-US"/>
                    </a:p>
                  </a:txBody>
                  <a:tcPr/>
                </a:tc>
              </a:tr>
              <a:tr h="725714">
                <a:tc>
                  <a:txBody>
                    <a:bodyPr/>
                    <a:lstStyle/>
                    <a:p>
                      <a:pPr algn="l"/>
                      <a:r>
                        <a:rPr lang="en-US" sz="1400" dirty="0"/>
                        <a:t>Born</a:t>
                      </a:r>
                    </a:p>
                  </a:txBody>
                  <a:tcPr marL="72571" marR="72571" marT="36286" marB="36286" anchor="ctr">
                    <a:lnL>
                      <a:noFill/>
                    </a:lnL>
                    <a:lnR>
                      <a:noFill/>
                    </a:lnR>
                    <a:lnT>
                      <a:noFill/>
                    </a:lnT>
                    <a:lnB>
                      <a:noFill/>
                    </a:lnB>
                  </a:tcPr>
                </a:tc>
                <a:tc>
                  <a:txBody>
                    <a:bodyPr/>
                    <a:lstStyle/>
                    <a:p>
                      <a:r>
                        <a:rPr lang="sv-SE" sz="1400" dirty="0"/>
                        <a:t>December 28, 1969 </a:t>
                      </a:r>
                      <a:r>
                        <a:rPr lang="sv-SE" sz="1400" dirty="0" smtClean="0"/>
                        <a:t> </a:t>
                      </a:r>
                      <a:r>
                        <a:rPr lang="sv-SE" sz="1400" dirty="0"/>
                        <a:t>(age 40)</a:t>
                      </a:r>
                      <a:br>
                        <a:rPr lang="sv-SE" sz="1400" dirty="0"/>
                      </a:br>
                      <a:r>
                        <a:rPr lang="sv-SE" sz="1400" dirty="0"/>
                        <a:t>Helsinki, Finland</a:t>
                      </a:r>
                    </a:p>
                  </a:txBody>
                  <a:tcPr marL="72571" marR="72571" marT="36286" marB="36286" anchor="ctr">
                    <a:lnL>
                      <a:noFill/>
                    </a:lnL>
                    <a:lnR>
                      <a:noFill/>
                    </a:lnR>
                    <a:lnT>
                      <a:noFill/>
                    </a:lnT>
                    <a:lnB>
                      <a:noFill/>
                    </a:lnB>
                  </a:tcPr>
                </a:tc>
              </a:tr>
              <a:tr h="290286">
                <a:tc>
                  <a:txBody>
                    <a:bodyPr/>
                    <a:lstStyle/>
                    <a:p>
                      <a:pPr algn="l"/>
                      <a:r>
                        <a:rPr lang="en-US" sz="1400" dirty="0"/>
                        <a:t>Residence</a:t>
                      </a:r>
                    </a:p>
                  </a:txBody>
                  <a:tcPr marL="72571" marR="72571" marT="36286" marB="36286" anchor="ctr">
                    <a:lnL>
                      <a:noFill/>
                    </a:lnL>
                    <a:lnR>
                      <a:noFill/>
                    </a:lnR>
                    <a:lnT>
                      <a:noFill/>
                    </a:lnT>
                    <a:lnB>
                      <a:noFill/>
                    </a:lnB>
                  </a:tcPr>
                </a:tc>
                <a:tc>
                  <a:txBody>
                    <a:bodyPr/>
                    <a:lstStyle/>
                    <a:p>
                      <a:r>
                        <a:rPr lang="en-US" sz="1400" dirty="0" smtClean="0"/>
                        <a:t>Portland Oregon</a:t>
                      </a:r>
                      <a:endParaRPr lang="en-US" sz="1400" dirty="0">
                        <a:solidFill>
                          <a:schemeClr val="tx1"/>
                        </a:solidFill>
                      </a:endParaRPr>
                    </a:p>
                  </a:txBody>
                  <a:tcPr marL="72571" marR="72571" marT="36286" marB="36286" anchor="ctr">
                    <a:lnL>
                      <a:noFill/>
                    </a:lnL>
                    <a:lnR>
                      <a:noFill/>
                    </a:lnR>
                    <a:lnT>
                      <a:noFill/>
                    </a:lnT>
                    <a:lnB>
                      <a:noFill/>
                    </a:lnB>
                  </a:tcPr>
                </a:tc>
              </a:tr>
              <a:tr h="290286">
                <a:tc>
                  <a:txBody>
                    <a:bodyPr/>
                    <a:lstStyle/>
                    <a:p>
                      <a:pPr algn="l"/>
                      <a:r>
                        <a:rPr lang="en-US" sz="1400" dirty="0"/>
                        <a:t>Nationality</a:t>
                      </a:r>
                    </a:p>
                  </a:txBody>
                  <a:tcPr marL="72571" marR="72571" marT="36286" marB="36286" anchor="ctr">
                    <a:lnL>
                      <a:noFill/>
                    </a:lnL>
                    <a:lnR>
                      <a:noFill/>
                    </a:lnR>
                    <a:lnT>
                      <a:noFill/>
                    </a:lnT>
                    <a:lnB>
                      <a:noFill/>
                    </a:lnB>
                  </a:tcPr>
                </a:tc>
                <a:tc>
                  <a:txBody>
                    <a:bodyPr/>
                    <a:lstStyle/>
                    <a:p>
                      <a:r>
                        <a:rPr lang="en-US" sz="1400" dirty="0">
                          <a:solidFill>
                            <a:schemeClr val="tx1"/>
                          </a:solidFill>
                        </a:rPr>
                        <a:t>Finnish</a:t>
                      </a:r>
                    </a:p>
                  </a:txBody>
                  <a:tcPr marL="72571" marR="72571" marT="36286" marB="36286" anchor="ctr">
                    <a:lnL>
                      <a:noFill/>
                    </a:lnL>
                    <a:lnR>
                      <a:noFill/>
                    </a:lnR>
                    <a:lnT>
                      <a:noFill/>
                    </a:lnT>
                    <a:lnB>
                      <a:noFill/>
                    </a:lnB>
                  </a:tcPr>
                </a:tc>
              </a:tr>
              <a:tr h="290286">
                <a:tc>
                  <a:txBody>
                    <a:bodyPr/>
                    <a:lstStyle/>
                    <a:p>
                      <a:pPr algn="l"/>
                      <a:r>
                        <a:rPr lang="en-US" sz="1400" dirty="0"/>
                        <a:t>Occupation</a:t>
                      </a:r>
                    </a:p>
                  </a:txBody>
                  <a:tcPr marL="72571" marR="72571" marT="36286" marB="36286" anchor="ctr">
                    <a:lnL>
                      <a:noFill/>
                    </a:lnL>
                    <a:lnR>
                      <a:noFill/>
                    </a:lnR>
                    <a:lnT>
                      <a:noFill/>
                    </a:lnT>
                    <a:lnB>
                      <a:noFill/>
                    </a:lnB>
                  </a:tcPr>
                </a:tc>
                <a:tc>
                  <a:txBody>
                    <a:bodyPr/>
                    <a:lstStyle/>
                    <a:p>
                      <a:r>
                        <a:rPr lang="en-US" sz="1400" dirty="0">
                          <a:solidFill>
                            <a:schemeClr val="tx1"/>
                          </a:solidFill>
                        </a:rPr>
                        <a:t>Software engineer</a:t>
                      </a:r>
                    </a:p>
                  </a:txBody>
                  <a:tcPr marL="72571" marR="72571" marT="36286" marB="36286" anchor="ctr">
                    <a:lnL>
                      <a:noFill/>
                    </a:lnL>
                    <a:lnR>
                      <a:noFill/>
                    </a:lnR>
                    <a:lnT>
                      <a:noFill/>
                    </a:lnT>
                    <a:lnB>
                      <a:noFill/>
                    </a:lnB>
                  </a:tcPr>
                </a:tc>
              </a:tr>
              <a:tr h="290286">
                <a:tc>
                  <a:txBody>
                    <a:bodyPr/>
                    <a:lstStyle/>
                    <a:p>
                      <a:pPr algn="l"/>
                      <a:r>
                        <a:rPr lang="en-US" sz="1400" dirty="0"/>
                        <a:t>Employer</a:t>
                      </a:r>
                    </a:p>
                  </a:txBody>
                  <a:tcPr marL="72571" marR="72571" marT="36286" marB="36286" anchor="ctr">
                    <a:lnL>
                      <a:noFill/>
                    </a:lnL>
                    <a:lnR>
                      <a:noFill/>
                    </a:lnR>
                    <a:lnT>
                      <a:noFill/>
                    </a:lnT>
                    <a:lnB>
                      <a:noFill/>
                    </a:lnB>
                  </a:tcPr>
                </a:tc>
                <a:tc>
                  <a:txBody>
                    <a:bodyPr/>
                    <a:lstStyle/>
                    <a:p>
                      <a:r>
                        <a:rPr lang="en-US" sz="1400" dirty="0">
                          <a:solidFill>
                            <a:schemeClr val="tx1"/>
                          </a:solidFill>
                        </a:rPr>
                        <a:t>Linux Foundation</a:t>
                      </a:r>
                    </a:p>
                  </a:txBody>
                  <a:tcPr marL="72571" marR="72571" marT="36286" marB="36286" anchor="ctr">
                    <a:lnL>
                      <a:noFill/>
                    </a:lnL>
                    <a:lnR>
                      <a:noFill/>
                    </a:lnR>
                    <a:lnT>
                      <a:noFill/>
                    </a:lnT>
                    <a:lnB>
                      <a:noFill/>
                    </a:lnB>
                  </a:tcPr>
                </a:tc>
              </a:tr>
              <a:tr h="0">
                <a:tc>
                  <a:txBody>
                    <a:bodyPr/>
                    <a:lstStyle/>
                    <a:p>
                      <a:pPr algn="l"/>
                      <a:r>
                        <a:rPr lang="en-US" sz="1400" dirty="0"/>
                        <a:t>Known for</a:t>
                      </a:r>
                    </a:p>
                  </a:txBody>
                  <a:tcPr marL="72571" marR="72571" marT="36286" marB="36286" anchor="ctr">
                    <a:lnL>
                      <a:noFill/>
                    </a:lnL>
                    <a:lnR>
                      <a:noFill/>
                    </a:lnR>
                    <a:lnT>
                      <a:noFill/>
                    </a:lnT>
                    <a:lnB>
                      <a:noFill/>
                    </a:lnB>
                  </a:tcPr>
                </a:tc>
                <a:tc>
                  <a:txBody>
                    <a:bodyPr/>
                    <a:lstStyle/>
                    <a:p>
                      <a:r>
                        <a:rPr lang="en-US" sz="1400" dirty="0">
                          <a:solidFill>
                            <a:schemeClr val="tx1"/>
                          </a:solidFill>
                        </a:rPr>
                        <a:t>Linux </a:t>
                      </a:r>
                      <a:r>
                        <a:rPr lang="en-US" sz="1400" dirty="0" smtClean="0">
                          <a:solidFill>
                            <a:schemeClr val="tx1"/>
                          </a:solidFill>
                        </a:rPr>
                        <a:t>kernel</a:t>
                      </a:r>
                      <a:endParaRPr lang="en-US" sz="1400" dirty="0">
                        <a:solidFill>
                          <a:schemeClr val="tx1"/>
                        </a:solidFill>
                      </a:endParaRPr>
                    </a:p>
                  </a:txBody>
                  <a:tcPr marL="72571" marR="72571" marT="36286" marB="36286" anchor="ctr">
                    <a:lnL>
                      <a:noFill/>
                    </a:lnL>
                    <a:lnR>
                      <a:noFill/>
                    </a:lnR>
                    <a:lnT>
                      <a:noFill/>
                    </a:lnT>
                    <a:lnB>
                      <a:noFill/>
                    </a:lnB>
                  </a:tcPr>
                </a:tc>
              </a:tr>
              <a:tr h="508000">
                <a:tc>
                  <a:txBody>
                    <a:bodyPr/>
                    <a:lstStyle/>
                    <a:p>
                      <a:pPr algn="l"/>
                      <a:r>
                        <a:rPr lang="en-US" sz="1400" dirty="0"/>
                        <a:t>Parents</a:t>
                      </a:r>
                    </a:p>
                  </a:txBody>
                  <a:tcPr marL="72571" marR="72571" marT="36286" marB="36286" anchor="ctr">
                    <a:lnL>
                      <a:noFill/>
                    </a:lnL>
                    <a:lnR>
                      <a:noFill/>
                    </a:lnR>
                    <a:lnT>
                      <a:noFill/>
                    </a:lnT>
                    <a:lnB>
                      <a:noFill/>
                    </a:lnB>
                  </a:tcPr>
                </a:tc>
                <a:tc>
                  <a:txBody>
                    <a:bodyPr/>
                    <a:lstStyle/>
                    <a:p>
                      <a:r>
                        <a:rPr lang="en-US" sz="1400" dirty="0"/>
                        <a:t>Nils </a:t>
                      </a:r>
                      <a:r>
                        <a:rPr lang="en-US" sz="1400" dirty="0" err="1"/>
                        <a:t>Torvalds</a:t>
                      </a:r>
                      <a:r>
                        <a:rPr lang="en-US" sz="1400" dirty="0"/>
                        <a:t> (father)</a:t>
                      </a:r>
                      <a:br>
                        <a:rPr lang="en-US" sz="1400" dirty="0"/>
                      </a:br>
                      <a:r>
                        <a:rPr lang="en-US" sz="1400" dirty="0"/>
                        <a:t>Anna </a:t>
                      </a:r>
                      <a:r>
                        <a:rPr lang="en-US" sz="1400" dirty="0" err="1"/>
                        <a:t>Torvalds</a:t>
                      </a:r>
                      <a:r>
                        <a:rPr lang="en-US" sz="1400" dirty="0"/>
                        <a:t> (mother</a:t>
                      </a:r>
                      <a:r>
                        <a:rPr lang="en-US" sz="1400" dirty="0" smtClean="0"/>
                        <a:t>)</a:t>
                      </a:r>
                      <a:endParaRPr lang="en-US" sz="1400" dirty="0"/>
                    </a:p>
                  </a:txBody>
                  <a:tcPr marL="72571" marR="72571" marT="36286" marB="36286" anchor="ctr">
                    <a:lnL>
                      <a:noFill/>
                    </a:lnL>
                    <a:lnR>
                      <a:noFill/>
                    </a:lnR>
                    <a:lnT>
                      <a:noFill/>
                    </a:lnT>
                    <a:lnB>
                      <a:noFill/>
                    </a:lnB>
                  </a:tcPr>
                </a:tc>
              </a:tr>
              <a:tr h="290286">
                <a:tc>
                  <a:txBody>
                    <a:bodyPr/>
                    <a:lstStyle/>
                    <a:p>
                      <a:pPr algn="l"/>
                      <a:r>
                        <a:rPr lang="en-US" sz="1400" dirty="0"/>
                        <a:t>Relatives</a:t>
                      </a:r>
                    </a:p>
                  </a:txBody>
                  <a:tcPr marL="72571" marR="72571" marT="36286" marB="36286" anchor="ctr">
                    <a:lnL>
                      <a:noFill/>
                    </a:lnL>
                    <a:lnR>
                      <a:noFill/>
                    </a:lnR>
                    <a:lnT>
                      <a:noFill/>
                    </a:lnT>
                    <a:lnB>
                      <a:noFill/>
                    </a:lnB>
                  </a:tcPr>
                </a:tc>
                <a:tc>
                  <a:txBody>
                    <a:bodyPr/>
                    <a:lstStyle/>
                    <a:p>
                      <a:r>
                        <a:rPr lang="en-US" sz="1400" dirty="0"/>
                        <a:t>Ole </a:t>
                      </a:r>
                      <a:r>
                        <a:rPr lang="en-US" sz="1400" dirty="0" err="1"/>
                        <a:t>Torvalds</a:t>
                      </a:r>
                      <a:r>
                        <a:rPr lang="en-US" sz="1400" dirty="0"/>
                        <a:t> (grandfather)</a:t>
                      </a:r>
                    </a:p>
                  </a:txBody>
                  <a:tcPr marL="72571" marR="72571" marT="36286" marB="36286" anchor="ctr">
                    <a:lnL>
                      <a:noFill/>
                    </a:lnL>
                    <a:lnR>
                      <a:noFill/>
                    </a:lnR>
                    <a:lnT>
                      <a:noFill/>
                    </a:lnT>
                    <a:lnB>
                      <a:noFill/>
                    </a:lnB>
                  </a:tcPr>
                </a:tc>
              </a:tr>
            </a:tbl>
          </a:graphicData>
        </a:graphic>
      </p:graphicFrame>
      <p:pic>
        <p:nvPicPr>
          <p:cNvPr id="35841" name="Picture 1" descr="http://upload.wikimedia.org/wikipedia/commons/thumb/6/69/Linus_Torvalds.jpeg/225px-Linus_Torvalds.jpeg"/>
          <p:cNvPicPr>
            <a:picLocks noChangeAspect="1" noChangeArrowheads="1"/>
          </p:cNvPicPr>
          <p:nvPr/>
        </p:nvPicPr>
        <p:blipFill>
          <a:blip r:embed="rId3"/>
          <a:srcRect/>
          <a:stretch>
            <a:fillRect/>
          </a:stretch>
        </p:blipFill>
        <p:spPr bwMode="auto">
          <a:xfrm>
            <a:off x="1209675" y="1895475"/>
            <a:ext cx="2143125" cy="3286125"/>
          </a:xfrm>
          <a:prstGeom prst="rect">
            <a:avLst/>
          </a:prstGeom>
          <a:noFill/>
        </p:spPr>
      </p:pic>
      <p:sp>
        <p:nvSpPr>
          <p:cNvPr id="11" name="Slide Number Placeholder 10"/>
          <p:cNvSpPr>
            <a:spLocks noGrp="1"/>
          </p:cNvSpPr>
          <p:nvPr>
            <p:ph type="sldNum" sz="quarter" idx="12"/>
          </p:nvPr>
        </p:nvSpPr>
        <p:spPr/>
        <p:txBody>
          <a:bodyPr/>
          <a:lstStyle/>
          <a:p>
            <a:fld id="{7278E106-62EC-41F2-90B3-FDFD6CA56EC6}" type="slidenum">
              <a:rPr lang="en-US" smtClean="0"/>
              <a:pPr/>
              <a:t>7</a:t>
            </a:fld>
            <a:endParaRPr lang="en-US" dirty="0"/>
          </a:p>
        </p:txBody>
      </p:sp>
      <p:sp>
        <p:nvSpPr>
          <p:cNvPr id="12" name="Footer Placeholder 11"/>
          <p:cNvSpPr>
            <a:spLocks noGrp="1"/>
          </p:cNvSpPr>
          <p:nvPr>
            <p:ph type="ftr" sz="quarter" idx="11"/>
          </p:nvPr>
        </p:nvSpPr>
        <p:spPr/>
        <p:txBody>
          <a:bodyPr/>
          <a:lstStyle/>
          <a:p>
            <a:r>
              <a:rPr lang="en-US" dirty="0" smtClean="0"/>
              <a:t>SONI COMPUTER CLASSES</a:t>
            </a:r>
            <a:endParaRPr lang="en-US" dirty="0"/>
          </a:p>
        </p:txBody>
      </p:sp>
      <mc:AlternateContent xmlns:mc="http://schemas.openxmlformats.org/markup-compatibility/2006">
        <mc:Choice xmlns:p14="http://schemas.microsoft.com/office/powerpoint/2010/main" xmlns="" Requires="p14">
          <p:contentPart p14:bwMode="auto" r:id="rId4">
            <p14:nvContentPartPr>
              <p14:cNvPr id="2050" name="Ink 2"/>
              <p14:cNvContentPartPr>
                <a14:cpLocks xmlns:a14="http://schemas.microsoft.com/office/drawing/2010/main" noRot="1" noChangeAspect="1" noEditPoints="1" noChangeArrowheads="1" noChangeShapeType="1"/>
              </p14:cNvContentPartPr>
              <p14:nvPr/>
            </p14:nvContentPartPr>
            <p14:xfrm>
              <a:off x="5614988" y="1535113"/>
              <a:ext cx="438150" cy="50800"/>
            </p14:xfrm>
          </p:contentPart>
        </mc:Choice>
        <mc:Fallback>
          <p:pic>
            <p:nvPicPr>
              <p:cNvPr id="2050" name="Ink 2"/>
              <p:cNvPicPr>
                <a:picLocks noRot="1" noChangeAspect="1" noEditPoints="1" noChangeArrowheads="1" noChangeShapeType="1"/>
              </p:cNvPicPr>
              <p:nvPr/>
            </p:nvPicPr>
            <p:blipFill>
              <a:blip r:embed="rId5"/>
              <a:stretch>
                <a:fillRect/>
              </a:stretch>
            </p:blipFill>
            <p:spPr>
              <a:xfrm>
                <a:off x="5599134" y="1472590"/>
                <a:ext cx="469858" cy="176201"/>
              </a:xfrm>
              <a:prstGeom prst="rect">
                <a:avLst/>
              </a:prstGeom>
            </p:spPr>
          </p:pic>
        </mc:Fallback>
      </mc:AlternateContent>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rot="-1620000">
            <a:off x="2345776" y="2844596"/>
            <a:ext cx="4648200" cy="1323439"/>
          </a:xfrm>
          <a:prstGeom prst="rect">
            <a:avLst/>
          </a:prstGeom>
          <a:noFill/>
          <a:effectLst>
            <a:outerShdw sx="156000" sy="156000" rotWithShape="0">
              <a:schemeClr val="bg2">
                <a:lumMod val="90000"/>
                <a:alpha val="27000"/>
              </a:schemeClr>
            </a:outerShdw>
          </a:effectLst>
        </p:spPr>
        <p:txBody>
          <a:bodyPr wrap="square" rtlCol="0">
            <a:spAutoFit/>
          </a:bodyPr>
          <a:lstStyle/>
          <a:p>
            <a:r>
              <a:rPr lang="en-US" sz="4000" dirty="0" smtClean="0">
                <a:solidFill>
                  <a:srgbClr val="FDE1BF"/>
                </a:solidFill>
              </a:rPr>
              <a:t> Ravi Kant </a:t>
            </a:r>
            <a:r>
              <a:rPr lang="en-US" sz="4000" dirty="0" err="1" smtClean="0">
                <a:solidFill>
                  <a:srgbClr val="FDE1BF"/>
                </a:solidFill>
              </a:rPr>
              <a:t>Soni</a:t>
            </a:r>
            <a:r>
              <a:rPr lang="en-US" sz="4000" dirty="0" smtClean="0">
                <a:solidFill>
                  <a:srgbClr val="FDE1BF"/>
                </a:solidFill>
              </a:rPr>
              <a:t> +918269000074</a:t>
            </a:r>
            <a:endParaRPr lang="en-US" sz="4000" dirty="0">
              <a:solidFill>
                <a:srgbClr val="FDE1BF"/>
              </a:solidFill>
            </a:endParaRPr>
          </a:p>
        </p:txBody>
      </p:sp>
      <p:sp>
        <p:nvSpPr>
          <p:cNvPr id="4" name="Freeform 3"/>
          <p:cNvSpPr/>
          <p:nvPr/>
        </p:nvSpPr>
        <p:spPr>
          <a:xfrm>
            <a:off x="0" y="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5" name="Picture 4" descr="images1.jpg"/>
          <p:cNvPicPr>
            <a:picLocks noChangeAspect="1"/>
          </p:cNvPicPr>
          <p:nvPr/>
        </p:nvPicPr>
        <p:blipFill>
          <a:blip r:embed="rId3"/>
          <a:stretch>
            <a:fillRect/>
          </a:stretch>
        </p:blipFill>
        <p:spPr>
          <a:xfrm>
            <a:off x="1" y="-38100"/>
            <a:ext cx="617714" cy="571500"/>
          </a:xfrm>
          <a:prstGeom prst="rect">
            <a:avLst/>
          </a:prstGeom>
        </p:spPr>
      </p:pic>
      <p:sp>
        <p:nvSpPr>
          <p:cNvPr id="6" name="Freeform 5"/>
          <p:cNvSpPr/>
          <p:nvPr/>
        </p:nvSpPr>
        <p:spPr>
          <a:xfrm>
            <a:off x="0" y="632460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TextBox 6"/>
          <p:cNvSpPr txBox="1"/>
          <p:nvPr/>
        </p:nvSpPr>
        <p:spPr>
          <a:xfrm>
            <a:off x="5257800" y="6488668"/>
            <a:ext cx="4343400" cy="369332"/>
          </a:xfrm>
          <a:custGeom>
            <a:avLst/>
            <a:gdLst>
              <a:gd name="connsiteX0" fmla="*/ 0 w 4343400"/>
              <a:gd name="connsiteY0" fmla="*/ 0 h 369332"/>
              <a:gd name="connsiteX1" fmla="*/ 4343400 w 4343400"/>
              <a:gd name="connsiteY1" fmla="*/ 0 h 369332"/>
              <a:gd name="connsiteX2" fmla="*/ 4343400 w 4343400"/>
              <a:gd name="connsiteY2" fmla="*/ 369332 h 369332"/>
              <a:gd name="connsiteX3" fmla="*/ 0 w 4343400"/>
              <a:gd name="connsiteY3" fmla="*/ 369332 h 369332"/>
              <a:gd name="connsiteX4" fmla="*/ 0 w 4343400"/>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369332">
                <a:moveTo>
                  <a:pt x="0" y="0"/>
                </a:moveTo>
                <a:lnTo>
                  <a:pt x="4343400" y="0"/>
                </a:lnTo>
                <a:lnTo>
                  <a:pt x="4343400" y="369332"/>
                </a:lnTo>
                <a:lnTo>
                  <a:pt x="0" y="369332"/>
                </a:lnTo>
                <a:lnTo>
                  <a:pt x="0" y="0"/>
                </a:lnTo>
                <a:close/>
              </a:path>
            </a:pathLst>
          </a:custGeom>
          <a:noFill/>
        </p:spPr>
        <p:txBody>
          <a:bodyPr wrap="square" rtlCol="0">
            <a:spAutoFit/>
          </a:bodyPr>
          <a:lstStyle/>
          <a:p>
            <a:r>
              <a:rPr lang="en-US" dirty="0" smtClean="0"/>
              <a:t> Ravi Kant </a:t>
            </a:r>
            <a:r>
              <a:rPr lang="en-US" dirty="0" err="1" smtClean="0"/>
              <a:t>Soni</a:t>
            </a:r>
            <a:r>
              <a:rPr lang="en-US" dirty="0" smtClean="0"/>
              <a:t> +918269000074</a:t>
            </a:r>
            <a:endParaRPr lang="en-US" dirty="0"/>
          </a:p>
        </p:txBody>
      </p:sp>
      <p:sp>
        <p:nvSpPr>
          <p:cNvPr id="9" name="TextBox 8"/>
          <p:cNvSpPr txBox="1"/>
          <p:nvPr/>
        </p:nvSpPr>
        <p:spPr>
          <a:xfrm>
            <a:off x="533400" y="643890"/>
            <a:ext cx="8153400" cy="400110"/>
          </a:xfrm>
          <a:prstGeom prst="rect">
            <a:avLst/>
          </a:prstGeom>
          <a:noFill/>
        </p:spPr>
        <p:txBody>
          <a:bodyPr wrap="square" rtlCol="0">
            <a:spAutoFit/>
          </a:bodyPr>
          <a:lstStyle/>
          <a:p>
            <a:pPr algn="ctr"/>
            <a:r>
              <a:rPr lang="en-US" sz="2000" b="1" dirty="0" smtClean="0"/>
              <a:t>IP ROUTING / LAN ROUTING</a:t>
            </a:r>
          </a:p>
        </p:txBody>
      </p:sp>
      <p:sp>
        <p:nvSpPr>
          <p:cNvPr id="8" name="Slide Number Placeholder 7"/>
          <p:cNvSpPr>
            <a:spLocks noGrp="1"/>
          </p:cNvSpPr>
          <p:nvPr>
            <p:ph type="sldNum" sz="quarter" idx="12"/>
          </p:nvPr>
        </p:nvSpPr>
        <p:spPr/>
        <p:txBody>
          <a:bodyPr/>
          <a:lstStyle/>
          <a:p>
            <a:fld id="{7278E106-62EC-41F2-90B3-FDFD6CA56EC6}" type="slidenum">
              <a:rPr lang="en-US" smtClean="0"/>
              <a:pPr/>
              <a:t>70</a:t>
            </a:fld>
            <a:endParaRPr lang="en-US" dirty="0"/>
          </a:p>
        </p:txBody>
      </p:sp>
      <p:sp>
        <p:nvSpPr>
          <p:cNvPr id="12" name="Down Arrow Callout 11"/>
          <p:cNvSpPr/>
          <p:nvPr/>
        </p:nvSpPr>
        <p:spPr>
          <a:xfrm>
            <a:off x="2209800" y="3352800"/>
            <a:ext cx="990600" cy="838200"/>
          </a:xfrm>
          <a:prstGeom prst="downArrowCallout">
            <a:avLst>
              <a:gd name="adj1" fmla="val 0"/>
              <a:gd name="adj2" fmla="val 6331"/>
              <a:gd name="adj3" fmla="val 25000"/>
              <a:gd name="adj4" fmla="val 6497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STATION1</a:t>
            </a:r>
            <a:endParaRPr lang="en-US" sz="1600" dirty="0">
              <a:solidFill>
                <a:schemeClr val="tx1"/>
              </a:solidFill>
            </a:endParaRPr>
          </a:p>
        </p:txBody>
      </p:sp>
      <p:sp>
        <p:nvSpPr>
          <p:cNvPr id="13" name="Down Arrow Callout 12"/>
          <p:cNvSpPr/>
          <p:nvPr/>
        </p:nvSpPr>
        <p:spPr>
          <a:xfrm>
            <a:off x="2209800" y="4724400"/>
            <a:ext cx="990600" cy="838200"/>
          </a:xfrm>
          <a:prstGeom prst="downArrowCallout">
            <a:avLst>
              <a:gd name="adj1" fmla="val 0"/>
              <a:gd name="adj2" fmla="val 6331"/>
              <a:gd name="adj3" fmla="val 25000"/>
              <a:gd name="adj4" fmla="val 6497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STATION2</a:t>
            </a:r>
            <a:endParaRPr lang="en-US" sz="1600" dirty="0">
              <a:solidFill>
                <a:schemeClr val="tx1"/>
              </a:solidFill>
            </a:endParaRPr>
          </a:p>
        </p:txBody>
      </p:sp>
      <p:sp>
        <p:nvSpPr>
          <p:cNvPr id="14" name="Down Arrow Callout 13"/>
          <p:cNvSpPr/>
          <p:nvPr/>
        </p:nvSpPr>
        <p:spPr>
          <a:xfrm>
            <a:off x="5791200" y="3352800"/>
            <a:ext cx="990600" cy="838200"/>
          </a:xfrm>
          <a:prstGeom prst="downArrowCallout">
            <a:avLst>
              <a:gd name="adj1" fmla="val 0"/>
              <a:gd name="adj2" fmla="val 6331"/>
              <a:gd name="adj3" fmla="val 25000"/>
              <a:gd name="adj4" fmla="val 6497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STATION3</a:t>
            </a:r>
            <a:endParaRPr lang="en-US" sz="1600" dirty="0">
              <a:solidFill>
                <a:schemeClr val="tx1"/>
              </a:solidFill>
            </a:endParaRPr>
          </a:p>
        </p:txBody>
      </p:sp>
      <p:sp>
        <p:nvSpPr>
          <p:cNvPr id="15" name="Down Arrow Callout 14"/>
          <p:cNvSpPr/>
          <p:nvPr/>
        </p:nvSpPr>
        <p:spPr>
          <a:xfrm>
            <a:off x="5791200" y="4724400"/>
            <a:ext cx="990600" cy="838200"/>
          </a:xfrm>
          <a:prstGeom prst="downArrowCallout">
            <a:avLst>
              <a:gd name="adj1" fmla="val 0"/>
              <a:gd name="adj2" fmla="val 6331"/>
              <a:gd name="adj3" fmla="val 25000"/>
              <a:gd name="adj4" fmla="val 6497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STATION4</a:t>
            </a:r>
            <a:endParaRPr lang="en-US" sz="1600" dirty="0">
              <a:solidFill>
                <a:schemeClr val="tx1"/>
              </a:solidFill>
            </a:endParaRPr>
          </a:p>
        </p:txBody>
      </p:sp>
      <p:sp>
        <p:nvSpPr>
          <p:cNvPr id="16" name="Rectangle 15"/>
          <p:cNvSpPr/>
          <p:nvPr/>
        </p:nvSpPr>
        <p:spPr>
          <a:xfrm>
            <a:off x="3810000" y="2895600"/>
            <a:ext cx="1524000" cy="304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SWITCH</a:t>
            </a:r>
            <a:endParaRPr lang="en-US" sz="1600" b="1" dirty="0">
              <a:solidFill>
                <a:schemeClr val="tx1"/>
              </a:solidFill>
            </a:endParaRPr>
          </a:p>
        </p:txBody>
      </p:sp>
      <p:cxnSp>
        <p:nvCxnSpPr>
          <p:cNvPr id="29" name="Shape 28"/>
          <p:cNvCxnSpPr/>
          <p:nvPr/>
        </p:nvCxnSpPr>
        <p:spPr>
          <a:xfrm rot="10800000">
            <a:off x="4800600" y="3200400"/>
            <a:ext cx="990600" cy="457200"/>
          </a:xfrm>
          <a:prstGeom prst="bentConnector2">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rot="5400000" flipH="1" flipV="1">
            <a:off x="3429000" y="4114800"/>
            <a:ext cx="1828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endCxn id="13" idx="3"/>
          </p:cNvCxnSpPr>
          <p:nvPr/>
        </p:nvCxnSpPr>
        <p:spPr>
          <a:xfrm rot="10800000">
            <a:off x="3200400" y="4996720"/>
            <a:ext cx="1143000" cy="3248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rot="5400000" flipH="1" flipV="1">
            <a:off x="3734594" y="4114006"/>
            <a:ext cx="1828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4648200" y="5017963"/>
            <a:ext cx="1143000" cy="112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rot="5400000" flipH="1" flipV="1">
            <a:off x="3886200" y="3429000"/>
            <a:ext cx="457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endCxn id="12" idx="3"/>
          </p:cNvCxnSpPr>
          <p:nvPr/>
        </p:nvCxnSpPr>
        <p:spPr>
          <a:xfrm rot="10800000">
            <a:off x="3200400" y="3625120"/>
            <a:ext cx="914400" cy="324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685800" y="3200400"/>
            <a:ext cx="1981200" cy="738664"/>
          </a:xfrm>
          <a:prstGeom prst="rect">
            <a:avLst/>
          </a:prstGeom>
          <a:noFill/>
        </p:spPr>
        <p:txBody>
          <a:bodyPr wrap="square" rtlCol="0">
            <a:spAutoFit/>
          </a:bodyPr>
          <a:lstStyle/>
          <a:p>
            <a:r>
              <a:rPr lang="en-US" sz="1400" dirty="0" smtClean="0"/>
              <a:t>IP      172.24.0.1</a:t>
            </a:r>
          </a:p>
          <a:p>
            <a:r>
              <a:rPr lang="en-US" sz="1400" dirty="0" smtClean="0"/>
              <a:t>SM   255.255.0.0</a:t>
            </a:r>
          </a:p>
          <a:p>
            <a:r>
              <a:rPr lang="en-US" sz="1400" dirty="0" smtClean="0"/>
              <a:t>GW  172.24.0.100</a:t>
            </a:r>
          </a:p>
        </p:txBody>
      </p:sp>
      <p:sp>
        <p:nvSpPr>
          <p:cNvPr id="70" name="TextBox 69"/>
          <p:cNvSpPr txBox="1"/>
          <p:nvPr/>
        </p:nvSpPr>
        <p:spPr>
          <a:xfrm>
            <a:off x="685800" y="4595336"/>
            <a:ext cx="2057400" cy="738664"/>
          </a:xfrm>
          <a:prstGeom prst="rect">
            <a:avLst/>
          </a:prstGeom>
          <a:noFill/>
        </p:spPr>
        <p:txBody>
          <a:bodyPr wrap="square" rtlCol="0">
            <a:spAutoFit/>
          </a:bodyPr>
          <a:lstStyle/>
          <a:p>
            <a:r>
              <a:rPr lang="en-US" sz="1400" dirty="0" smtClean="0"/>
              <a:t>IP      172.24.0.2</a:t>
            </a:r>
          </a:p>
          <a:p>
            <a:r>
              <a:rPr lang="en-US" sz="1400" dirty="0" smtClean="0"/>
              <a:t>SM   255.255.0.0</a:t>
            </a:r>
          </a:p>
          <a:p>
            <a:r>
              <a:rPr lang="en-US" sz="1400" dirty="0" smtClean="0"/>
              <a:t>GW  172.24.0.100</a:t>
            </a:r>
          </a:p>
        </p:txBody>
      </p:sp>
      <p:sp>
        <p:nvSpPr>
          <p:cNvPr id="71" name="TextBox 70"/>
          <p:cNvSpPr txBox="1"/>
          <p:nvPr/>
        </p:nvSpPr>
        <p:spPr>
          <a:xfrm>
            <a:off x="6858000" y="3200400"/>
            <a:ext cx="1981200" cy="738664"/>
          </a:xfrm>
          <a:prstGeom prst="rect">
            <a:avLst/>
          </a:prstGeom>
          <a:noFill/>
        </p:spPr>
        <p:txBody>
          <a:bodyPr wrap="square" rtlCol="0">
            <a:spAutoFit/>
          </a:bodyPr>
          <a:lstStyle/>
          <a:p>
            <a:r>
              <a:rPr lang="en-US" sz="1400" dirty="0" smtClean="0"/>
              <a:t>IP     172.25.0.1</a:t>
            </a:r>
          </a:p>
          <a:p>
            <a:r>
              <a:rPr lang="en-US" sz="1400" dirty="0" smtClean="0"/>
              <a:t>SM   255.255.0.0</a:t>
            </a:r>
          </a:p>
          <a:p>
            <a:r>
              <a:rPr lang="en-US" sz="1400" dirty="0" smtClean="0"/>
              <a:t>GW  172.25.0.100</a:t>
            </a:r>
          </a:p>
        </p:txBody>
      </p:sp>
      <p:sp>
        <p:nvSpPr>
          <p:cNvPr id="72" name="TextBox 71"/>
          <p:cNvSpPr txBox="1"/>
          <p:nvPr/>
        </p:nvSpPr>
        <p:spPr>
          <a:xfrm>
            <a:off x="6858000" y="4572000"/>
            <a:ext cx="2209800" cy="738664"/>
          </a:xfrm>
          <a:prstGeom prst="rect">
            <a:avLst/>
          </a:prstGeom>
          <a:noFill/>
        </p:spPr>
        <p:txBody>
          <a:bodyPr wrap="square" rtlCol="0">
            <a:spAutoFit/>
          </a:bodyPr>
          <a:lstStyle/>
          <a:p>
            <a:r>
              <a:rPr lang="en-US" sz="1400" dirty="0" smtClean="0"/>
              <a:t>IP      172.25.0.2</a:t>
            </a:r>
          </a:p>
          <a:p>
            <a:r>
              <a:rPr lang="en-US" sz="1400" dirty="0" smtClean="0"/>
              <a:t>SM    255.255.0.0</a:t>
            </a:r>
          </a:p>
          <a:p>
            <a:r>
              <a:rPr lang="en-US" sz="1400" dirty="0" smtClean="0"/>
              <a:t>GW   172.25.0.100</a:t>
            </a:r>
          </a:p>
        </p:txBody>
      </p:sp>
      <p:sp>
        <p:nvSpPr>
          <p:cNvPr id="73" name="Down Arrow Callout 72"/>
          <p:cNvSpPr/>
          <p:nvPr/>
        </p:nvSpPr>
        <p:spPr>
          <a:xfrm>
            <a:off x="4038600" y="2057400"/>
            <a:ext cx="990600" cy="838200"/>
          </a:xfrm>
          <a:prstGeom prst="downArrowCallout">
            <a:avLst>
              <a:gd name="adj1" fmla="val 0"/>
              <a:gd name="adj2" fmla="val 6331"/>
              <a:gd name="adj3" fmla="val 25000"/>
              <a:gd name="adj4" fmla="val 6497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SERVER</a:t>
            </a:r>
            <a:endParaRPr lang="en-US" sz="1600" b="1" dirty="0">
              <a:solidFill>
                <a:schemeClr val="tx1"/>
              </a:solidFill>
            </a:endParaRPr>
          </a:p>
        </p:txBody>
      </p:sp>
      <p:sp>
        <p:nvSpPr>
          <p:cNvPr id="26" name="TextBox 25"/>
          <p:cNvSpPr txBox="1"/>
          <p:nvPr/>
        </p:nvSpPr>
        <p:spPr>
          <a:xfrm>
            <a:off x="2479960" y="1686580"/>
            <a:ext cx="1524000" cy="523220"/>
          </a:xfrm>
          <a:prstGeom prst="rect">
            <a:avLst/>
          </a:prstGeom>
          <a:noFill/>
        </p:spPr>
        <p:txBody>
          <a:bodyPr wrap="square" rtlCol="0">
            <a:spAutoFit/>
          </a:bodyPr>
          <a:lstStyle/>
          <a:p>
            <a:r>
              <a:rPr lang="en-US" sz="1400" b="1" smtClean="0"/>
              <a:t>IP      172.24.0.100</a:t>
            </a:r>
            <a:endParaRPr lang="en-US" sz="1400" b="1" dirty="0" smtClean="0"/>
          </a:p>
          <a:p>
            <a:r>
              <a:rPr lang="en-US" sz="1400" b="1" dirty="0" smtClean="0"/>
              <a:t>SM   255.255.0.0</a:t>
            </a:r>
          </a:p>
        </p:txBody>
      </p:sp>
      <p:sp>
        <p:nvSpPr>
          <p:cNvPr id="27" name="TextBox 26"/>
          <p:cNvSpPr txBox="1"/>
          <p:nvPr/>
        </p:nvSpPr>
        <p:spPr>
          <a:xfrm>
            <a:off x="5105400" y="1686580"/>
            <a:ext cx="1524000" cy="523220"/>
          </a:xfrm>
          <a:prstGeom prst="rect">
            <a:avLst/>
          </a:prstGeom>
          <a:noFill/>
        </p:spPr>
        <p:txBody>
          <a:bodyPr wrap="square" rtlCol="0">
            <a:spAutoFit/>
          </a:bodyPr>
          <a:lstStyle/>
          <a:p>
            <a:r>
              <a:rPr lang="en-US" sz="1400" b="1" dirty="0" smtClean="0"/>
              <a:t>IP      172.25.0.100</a:t>
            </a:r>
          </a:p>
          <a:p>
            <a:r>
              <a:rPr lang="en-US" sz="1400" b="1" dirty="0" smtClean="0"/>
              <a:t>SM   255.255.0.0</a:t>
            </a:r>
          </a:p>
        </p:txBody>
      </p:sp>
      <p:sp>
        <p:nvSpPr>
          <p:cNvPr id="28" name="TextBox 27"/>
          <p:cNvSpPr txBox="1"/>
          <p:nvPr/>
        </p:nvSpPr>
        <p:spPr>
          <a:xfrm>
            <a:off x="3886200" y="1550313"/>
            <a:ext cx="1295400" cy="430887"/>
          </a:xfrm>
          <a:prstGeom prst="rect">
            <a:avLst/>
          </a:prstGeom>
          <a:noFill/>
        </p:spPr>
        <p:txBody>
          <a:bodyPr wrap="square" rtlCol="0">
            <a:spAutoFit/>
          </a:bodyPr>
          <a:lstStyle/>
          <a:p>
            <a:pPr algn="ctr"/>
            <a:r>
              <a:rPr lang="en-US" sz="1100" b="1" dirty="0" smtClean="0"/>
              <a:t>Configure IP Routing </a:t>
            </a:r>
            <a:endParaRPr lang="en-US" sz="1100" b="1" dirty="0"/>
          </a:p>
        </p:txBody>
      </p:sp>
      <p:cxnSp>
        <p:nvCxnSpPr>
          <p:cNvPr id="31" name="Straight Arrow Connector 30"/>
          <p:cNvCxnSpPr>
            <a:stCxn id="73" idx="0"/>
            <a:endCxn id="28" idx="2"/>
          </p:cNvCxnSpPr>
          <p:nvPr/>
        </p:nvCxnSpPr>
        <p:spPr>
          <a:xfrm rot="5400000" flipH="1" flipV="1">
            <a:off x="4495800" y="2019300"/>
            <a:ext cx="76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Footer Placeholder 29"/>
          <p:cNvSpPr>
            <a:spLocks noGrp="1"/>
          </p:cNvSpPr>
          <p:nvPr>
            <p:ph type="ftr" sz="quarter" idx="11"/>
          </p:nvPr>
        </p:nvSpPr>
        <p:spPr/>
        <p:txBody>
          <a:bodyPr/>
          <a:lstStyle/>
          <a:p>
            <a:r>
              <a:rPr lang="en-US" dirty="0" smtClean="0"/>
              <a:t>SONI COMPUTER CLASSES</a:t>
            </a:r>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rot="-1620000">
            <a:off x="2345776" y="2844596"/>
            <a:ext cx="4648200" cy="1323439"/>
          </a:xfrm>
          <a:prstGeom prst="rect">
            <a:avLst/>
          </a:prstGeom>
          <a:noFill/>
          <a:effectLst>
            <a:outerShdw sx="156000" sy="156000" rotWithShape="0">
              <a:schemeClr val="bg2">
                <a:lumMod val="90000"/>
                <a:alpha val="27000"/>
              </a:schemeClr>
            </a:outerShdw>
          </a:effectLst>
        </p:spPr>
        <p:txBody>
          <a:bodyPr wrap="square" rtlCol="0">
            <a:spAutoFit/>
          </a:bodyPr>
          <a:lstStyle/>
          <a:p>
            <a:r>
              <a:rPr lang="en-US" sz="4000" dirty="0" smtClean="0">
                <a:solidFill>
                  <a:srgbClr val="FDE1BF"/>
                </a:solidFill>
              </a:rPr>
              <a:t> Ravi Kant </a:t>
            </a:r>
            <a:r>
              <a:rPr lang="en-US" sz="4000" dirty="0" err="1" smtClean="0">
                <a:solidFill>
                  <a:srgbClr val="FDE1BF"/>
                </a:solidFill>
              </a:rPr>
              <a:t>Soni</a:t>
            </a:r>
            <a:r>
              <a:rPr lang="en-US" sz="4000" dirty="0" smtClean="0">
                <a:solidFill>
                  <a:srgbClr val="FDE1BF"/>
                </a:solidFill>
              </a:rPr>
              <a:t> +918269000074</a:t>
            </a:r>
            <a:endParaRPr lang="en-US" sz="4000" dirty="0">
              <a:solidFill>
                <a:srgbClr val="FDE1BF"/>
              </a:solidFill>
            </a:endParaRPr>
          </a:p>
        </p:txBody>
      </p:sp>
      <p:sp>
        <p:nvSpPr>
          <p:cNvPr id="4" name="Freeform 3"/>
          <p:cNvSpPr/>
          <p:nvPr/>
        </p:nvSpPr>
        <p:spPr>
          <a:xfrm>
            <a:off x="0" y="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5" name="Picture 4" descr="images1.jpg"/>
          <p:cNvPicPr>
            <a:picLocks noChangeAspect="1"/>
          </p:cNvPicPr>
          <p:nvPr/>
        </p:nvPicPr>
        <p:blipFill>
          <a:blip r:embed="rId3"/>
          <a:stretch>
            <a:fillRect/>
          </a:stretch>
        </p:blipFill>
        <p:spPr>
          <a:xfrm>
            <a:off x="1" y="-38100"/>
            <a:ext cx="617714" cy="571500"/>
          </a:xfrm>
          <a:prstGeom prst="rect">
            <a:avLst/>
          </a:prstGeom>
        </p:spPr>
      </p:pic>
      <p:sp>
        <p:nvSpPr>
          <p:cNvPr id="6" name="Freeform 5"/>
          <p:cNvSpPr/>
          <p:nvPr/>
        </p:nvSpPr>
        <p:spPr>
          <a:xfrm>
            <a:off x="0" y="632460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TextBox 6"/>
          <p:cNvSpPr txBox="1"/>
          <p:nvPr/>
        </p:nvSpPr>
        <p:spPr>
          <a:xfrm>
            <a:off x="5257800" y="6488668"/>
            <a:ext cx="4343400" cy="369332"/>
          </a:xfrm>
          <a:custGeom>
            <a:avLst/>
            <a:gdLst>
              <a:gd name="connsiteX0" fmla="*/ 0 w 4343400"/>
              <a:gd name="connsiteY0" fmla="*/ 0 h 369332"/>
              <a:gd name="connsiteX1" fmla="*/ 4343400 w 4343400"/>
              <a:gd name="connsiteY1" fmla="*/ 0 h 369332"/>
              <a:gd name="connsiteX2" fmla="*/ 4343400 w 4343400"/>
              <a:gd name="connsiteY2" fmla="*/ 369332 h 369332"/>
              <a:gd name="connsiteX3" fmla="*/ 0 w 4343400"/>
              <a:gd name="connsiteY3" fmla="*/ 369332 h 369332"/>
              <a:gd name="connsiteX4" fmla="*/ 0 w 4343400"/>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369332">
                <a:moveTo>
                  <a:pt x="0" y="0"/>
                </a:moveTo>
                <a:lnTo>
                  <a:pt x="4343400" y="0"/>
                </a:lnTo>
                <a:lnTo>
                  <a:pt x="4343400" y="369332"/>
                </a:lnTo>
                <a:lnTo>
                  <a:pt x="0" y="369332"/>
                </a:lnTo>
                <a:lnTo>
                  <a:pt x="0" y="0"/>
                </a:lnTo>
                <a:close/>
              </a:path>
            </a:pathLst>
          </a:custGeom>
          <a:noFill/>
        </p:spPr>
        <p:txBody>
          <a:bodyPr wrap="square" rtlCol="0">
            <a:spAutoFit/>
          </a:bodyPr>
          <a:lstStyle/>
          <a:p>
            <a:r>
              <a:rPr lang="en-US" dirty="0" smtClean="0"/>
              <a:t> Ravi Kant </a:t>
            </a:r>
            <a:r>
              <a:rPr lang="en-US" dirty="0" err="1" smtClean="0"/>
              <a:t>Soni</a:t>
            </a:r>
            <a:r>
              <a:rPr lang="en-US" dirty="0" smtClean="0"/>
              <a:t> +918269000074</a:t>
            </a:r>
            <a:endParaRPr lang="en-US" dirty="0"/>
          </a:p>
        </p:txBody>
      </p:sp>
      <p:sp>
        <p:nvSpPr>
          <p:cNvPr id="9" name="TextBox 8"/>
          <p:cNvSpPr txBox="1"/>
          <p:nvPr/>
        </p:nvSpPr>
        <p:spPr>
          <a:xfrm>
            <a:off x="533400" y="643890"/>
            <a:ext cx="8153400" cy="400110"/>
          </a:xfrm>
          <a:prstGeom prst="rect">
            <a:avLst/>
          </a:prstGeom>
          <a:noFill/>
        </p:spPr>
        <p:txBody>
          <a:bodyPr wrap="square" rtlCol="0">
            <a:spAutoFit/>
          </a:bodyPr>
          <a:lstStyle/>
          <a:p>
            <a:pPr algn="ctr"/>
            <a:r>
              <a:rPr lang="en-US" sz="2000" b="1" dirty="0" smtClean="0"/>
              <a:t>IP ROUTING / LAN ROUTING</a:t>
            </a:r>
          </a:p>
        </p:txBody>
      </p:sp>
      <p:sp>
        <p:nvSpPr>
          <p:cNvPr id="8" name="Slide Number Placeholder 7"/>
          <p:cNvSpPr>
            <a:spLocks noGrp="1"/>
          </p:cNvSpPr>
          <p:nvPr>
            <p:ph type="sldNum" sz="quarter" idx="12"/>
          </p:nvPr>
        </p:nvSpPr>
        <p:spPr/>
        <p:txBody>
          <a:bodyPr/>
          <a:lstStyle/>
          <a:p>
            <a:fld id="{7278E106-62EC-41F2-90B3-FDFD6CA56EC6}" type="slidenum">
              <a:rPr lang="en-US" smtClean="0"/>
              <a:pPr/>
              <a:t>71</a:t>
            </a:fld>
            <a:endParaRPr lang="en-US" dirty="0"/>
          </a:p>
        </p:txBody>
      </p:sp>
      <p:sp>
        <p:nvSpPr>
          <p:cNvPr id="28" name="TextBox 27"/>
          <p:cNvSpPr txBox="1"/>
          <p:nvPr/>
        </p:nvSpPr>
        <p:spPr>
          <a:xfrm>
            <a:off x="152400" y="1182469"/>
            <a:ext cx="8839200" cy="3416320"/>
          </a:xfrm>
          <a:prstGeom prst="rect">
            <a:avLst/>
          </a:prstGeom>
          <a:noFill/>
        </p:spPr>
        <p:txBody>
          <a:bodyPr wrap="square" rtlCol="0">
            <a:spAutoFit/>
          </a:bodyPr>
          <a:lstStyle/>
          <a:p>
            <a:r>
              <a:rPr lang="en-US" dirty="0" smtClean="0"/>
              <a:t>[</a:t>
            </a:r>
            <a:r>
              <a:rPr lang="en-US" dirty="0" err="1" smtClean="0"/>
              <a:t>root@server</a:t>
            </a:r>
            <a:r>
              <a:rPr lang="en-US" dirty="0" smtClean="0"/>
              <a:t> /]# vim /etc/</a:t>
            </a:r>
            <a:r>
              <a:rPr lang="en-US" dirty="0" err="1" smtClean="0"/>
              <a:t>sysctl.conf</a:t>
            </a:r>
            <a:endParaRPr lang="en-US" dirty="0" smtClean="0"/>
          </a:p>
          <a:p>
            <a:r>
              <a:rPr lang="en-US" b="1" dirty="0" smtClean="0"/>
              <a:t>		net.ipv4.ip_forward = 1</a:t>
            </a:r>
          </a:p>
          <a:p>
            <a:r>
              <a:rPr lang="en-US" dirty="0" err="1" smtClean="0"/>
              <a:t>esc:wq</a:t>
            </a:r>
            <a:r>
              <a:rPr lang="en-US" dirty="0" smtClean="0"/>
              <a:t>	(save &amp; exit)</a:t>
            </a:r>
          </a:p>
          <a:p>
            <a:endParaRPr lang="en-US" dirty="0" smtClean="0"/>
          </a:p>
          <a:p>
            <a:r>
              <a:rPr lang="en-US" dirty="0" smtClean="0"/>
              <a:t>[</a:t>
            </a:r>
            <a:r>
              <a:rPr lang="en-US" dirty="0" err="1" smtClean="0"/>
              <a:t>root@server</a:t>
            </a:r>
            <a:r>
              <a:rPr lang="en-US" dirty="0" smtClean="0"/>
              <a:t> /]# </a:t>
            </a:r>
            <a:r>
              <a:rPr lang="en-US" dirty="0" err="1" smtClean="0"/>
              <a:t>sysctl</a:t>
            </a:r>
            <a:r>
              <a:rPr lang="en-US" dirty="0" smtClean="0"/>
              <a:t>  -p</a:t>
            </a:r>
          </a:p>
          <a:p>
            <a:r>
              <a:rPr lang="en-US" dirty="0" smtClean="0"/>
              <a:t>		For update the </a:t>
            </a:r>
            <a:r>
              <a:rPr lang="en-US" dirty="0" err="1" smtClean="0"/>
              <a:t>sysctl.conf</a:t>
            </a:r>
            <a:r>
              <a:rPr lang="en-US" dirty="0" smtClean="0"/>
              <a:t> file (You will be see IP Forwarding has enabled)</a:t>
            </a:r>
          </a:p>
          <a:p>
            <a:endParaRPr lang="en-US" dirty="0" smtClean="0"/>
          </a:p>
          <a:p>
            <a:r>
              <a:rPr lang="en-US" dirty="0" smtClean="0"/>
              <a:t>[root@station1 /]# ping  172.25.0.1</a:t>
            </a:r>
          </a:p>
          <a:p>
            <a:r>
              <a:rPr lang="en-US" dirty="0" smtClean="0"/>
              <a:t>		You can successfully ping to other network</a:t>
            </a:r>
          </a:p>
          <a:p>
            <a:endParaRPr lang="en-US" dirty="0" smtClean="0"/>
          </a:p>
          <a:p>
            <a:r>
              <a:rPr lang="en-US" dirty="0" smtClean="0"/>
              <a:t>[root@station3 /]# ping  172.24.0.1</a:t>
            </a:r>
          </a:p>
          <a:p>
            <a:r>
              <a:rPr lang="en-US" dirty="0" smtClean="0"/>
              <a:t>		You can successfully ping to other network</a:t>
            </a:r>
          </a:p>
        </p:txBody>
      </p:sp>
      <p:sp>
        <p:nvSpPr>
          <p:cNvPr id="11" name="TextBox 10"/>
          <p:cNvSpPr txBox="1"/>
          <p:nvPr/>
        </p:nvSpPr>
        <p:spPr>
          <a:xfrm>
            <a:off x="8610600" y="6019800"/>
            <a:ext cx="838200" cy="307777"/>
          </a:xfrm>
          <a:prstGeom prst="rect">
            <a:avLst/>
          </a:prstGeom>
          <a:noFill/>
        </p:spPr>
        <p:txBody>
          <a:bodyPr wrap="square" rtlCol="0">
            <a:spAutoFit/>
          </a:bodyPr>
          <a:lstStyle/>
          <a:p>
            <a:r>
              <a:rPr lang="en-US" sz="1400" b="1" dirty="0" smtClean="0"/>
              <a:t>END</a:t>
            </a:r>
            <a:endParaRPr lang="en-US" sz="1400" b="1" dirty="0"/>
          </a:p>
        </p:txBody>
      </p:sp>
      <p:sp>
        <p:nvSpPr>
          <p:cNvPr id="12" name="Footer Placeholder 11"/>
          <p:cNvSpPr>
            <a:spLocks noGrp="1"/>
          </p:cNvSpPr>
          <p:nvPr>
            <p:ph type="ftr" sz="quarter" idx="11"/>
          </p:nvPr>
        </p:nvSpPr>
        <p:spPr/>
        <p:txBody>
          <a:bodyPr/>
          <a:lstStyle/>
          <a:p>
            <a:r>
              <a:rPr lang="en-US" dirty="0" smtClean="0"/>
              <a:t>SONI COMPUTER CLASSES</a:t>
            </a:r>
            <a:endParaRPr 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rot="-1620000">
            <a:off x="2345776" y="2844596"/>
            <a:ext cx="4648200" cy="1323439"/>
          </a:xfrm>
          <a:prstGeom prst="rect">
            <a:avLst/>
          </a:prstGeom>
          <a:noFill/>
          <a:effectLst>
            <a:outerShdw sx="156000" sy="156000" rotWithShape="0">
              <a:schemeClr val="bg2">
                <a:lumMod val="90000"/>
                <a:alpha val="27000"/>
              </a:schemeClr>
            </a:outerShdw>
          </a:effectLst>
        </p:spPr>
        <p:txBody>
          <a:bodyPr wrap="square" rtlCol="0">
            <a:spAutoFit/>
          </a:bodyPr>
          <a:lstStyle/>
          <a:p>
            <a:r>
              <a:rPr lang="en-US" sz="4000" dirty="0" smtClean="0">
                <a:solidFill>
                  <a:srgbClr val="FDE1BF"/>
                </a:solidFill>
              </a:rPr>
              <a:t> Ravi Kant </a:t>
            </a:r>
            <a:r>
              <a:rPr lang="en-US" sz="4000" dirty="0" err="1" smtClean="0">
                <a:solidFill>
                  <a:srgbClr val="FDE1BF"/>
                </a:solidFill>
              </a:rPr>
              <a:t>Soni</a:t>
            </a:r>
            <a:r>
              <a:rPr lang="en-US" sz="4000" dirty="0" smtClean="0">
                <a:solidFill>
                  <a:srgbClr val="FDE1BF"/>
                </a:solidFill>
              </a:rPr>
              <a:t> +918269000074</a:t>
            </a:r>
            <a:endParaRPr lang="en-US" sz="4000" dirty="0">
              <a:solidFill>
                <a:srgbClr val="FDE1BF"/>
              </a:solidFill>
            </a:endParaRPr>
          </a:p>
        </p:txBody>
      </p:sp>
      <p:sp>
        <p:nvSpPr>
          <p:cNvPr id="4" name="Freeform 3"/>
          <p:cNvSpPr/>
          <p:nvPr/>
        </p:nvSpPr>
        <p:spPr>
          <a:xfrm>
            <a:off x="0" y="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5" name="Picture 4" descr="images1.jpg"/>
          <p:cNvPicPr>
            <a:picLocks noChangeAspect="1"/>
          </p:cNvPicPr>
          <p:nvPr/>
        </p:nvPicPr>
        <p:blipFill>
          <a:blip r:embed="rId3"/>
          <a:stretch>
            <a:fillRect/>
          </a:stretch>
        </p:blipFill>
        <p:spPr>
          <a:xfrm>
            <a:off x="1" y="-38100"/>
            <a:ext cx="617714" cy="571500"/>
          </a:xfrm>
          <a:prstGeom prst="rect">
            <a:avLst/>
          </a:prstGeom>
        </p:spPr>
      </p:pic>
      <p:sp>
        <p:nvSpPr>
          <p:cNvPr id="6" name="Freeform 5"/>
          <p:cNvSpPr/>
          <p:nvPr/>
        </p:nvSpPr>
        <p:spPr>
          <a:xfrm>
            <a:off x="0" y="632460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TextBox 6"/>
          <p:cNvSpPr txBox="1"/>
          <p:nvPr/>
        </p:nvSpPr>
        <p:spPr>
          <a:xfrm>
            <a:off x="5257800" y="6488668"/>
            <a:ext cx="4343400" cy="369332"/>
          </a:xfrm>
          <a:custGeom>
            <a:avLst/>
            <a:gdLst>
              <a:gd name="connsiteX0" fmla="*/ 0 w 4343400"/>
              <a:gd name="connsiteY0" fmla="*/ 0 h 369332"/>
              <a:gd name="connsiteX1" fmla="*/ 4343400 w 4343400"/>
              <a:gd name="connsiteY1" fmla="*/ 0 h 369332"/>
              <a:gd name="connsiteX2" fmla="*/ 4343400 w 4343400"/>
              <a:gd name="connsiteY2" fmla="*/ 369332 h 369332"/>
              <a:gd name="connsiteX3" fmla="*/ 0 w 4343400"/>
              <a:gd name="connsiteY3" fmla="*/ 369332 h 369332"/>
              <a:gd name="connsiteX4" fmla="*/ 0 w 4343400"/>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369332">
                <a:moveTo>
                  <a:pt x="0" y="0"/>
                </a:moveTo>
                <a:lnTo>
                  <a:pt x="4343400" y="0"/>
                </a:lnTo>
                <a:lnTo>
                  <a:pt x="4343400" y="369332"/>
                </a:lnTo>
                <a:lnTo>
                  <a:pt x="0" y="369332"/>
                </a:lnTo>
                <a:lnTo>
                  <a:pt x="0" y="0"/>
                </a:lnTo>
                <a:close/>
              </a:path>
            </a:pathLst>
          </a:custGeom>
          <a:noFill/>
        </p:spPr>
        <p:txBody>
          <a:bodyPr wrap="square" rtlCol="0">
            <a:spAutoFit/>
          </a:bodyPr>
          <a:lstStyle/>
          <a:p>
            <a:r>
              <a:rPr lang="en-US" dirty="0" smtClean="0"/>
              <a:t> Ravi Kant </a:t>
            </a:r>
            <a:r>
              <a:rPr lang="en-US" dirty="0" err="1" smtClean="0"/>
              <a:t>Soni</a:t>
            </a:r>
            <a:r>
              <a:rPr lang="en-US" dirty="0" smtClean="0"/>
              <a:t> +918269000074</a:t>
            </a:r>
            <a:endParaRPr lang="en-US" dirty="0"/>
          </a:p>
        </p:txBody>
      </p:sp>
      <p:sp>
        <p:nvSpPr>
          <p:cNvPr id="9" name="TextBox 8"/>
          <p:cNvSpPr txBox="1"/>
          <p:nvPr/>
        </p:nvSpPr>
        <p:spPr>
          <a:xfrm>
            <a:off x="533400" y="643890"/>
            <a:ext cx="8153400" cy="1015663"/>
          </a:xfrm>
          <a:prstGeom prst="rect">
            <a:avLst/>
          </a:prstGeom>
          <a:noFill/>
        </p:spPr>
        <p:txBody>
          <a:bodyPr wrap="square" rtlCol="0">
            <a:spAutoFit/>
          </a:bodyPr>
          <a:lstStyle/>
          <a:p>
            <a:pPr algn="ctr"/>
            <a:r>
              <a:rPr lang="en-US" sz="2000" b="1" dirty="0" smtClean="0"/>
              <a:t>DISK MANAGEMENT</a:t>
            </a:r>
          </a:p>
          <a:p>
            <a:pPr algn="ctr"/>
            <a:endParaRPr lang="en-US" sz="2000" b="1" dirty="0" smtClean="0"/>
          </a:p>
          <a:p>
            <a:r>
              <a:rPr lang="en-US" sz="2000" dirty="0" smtClean="0"/>
              <a:t>For Create / Delete partition in your hard disk</a:t>
            </a:r>
          </a:p>
        </p:txBody>
      </p:sp>
      <p:sp>
        <p:nvSpPr>
          <p:cNvPr id="8" name="Slide Number Placeholder 7"/>
          <p:cNvSpPr>
            <a:spLocks noGrp="1"/>
          </p:cNvSpPr>
          <p:nvPr>
            <p:ph type="sldNum" sz="quarter" idx="12"/>
          </p:nvPr>
        </p:nvSpPr>
        <p:spPr/>
        <p:txBody>
          <a:bodyPr/>
          <a:lstStyle/>
          <a:p>
            <a:fld id="{7278E106-62EC-41F2-90B3-FDFD6CA56EC6}" type="slidenum">
              <a:rPr lang="en-US" smtClean="0"/>
              <a:pPr/>
              <a:t>72</a:t>
            </a:fld>
            <a:endParaRPr lang="en-US" dirty="0"/>
          </a:p>
        </p:txBody>
      </p:sp>
      <p:sp>
        <p:nvSpPr>
          <p:cNvPr id="28" name="TextBox 27"/>
          <p:cNvSpPr txBox="1"/>
          <p:nvPr/>
        </p:nvSpPr>
        <p:spPr>
          <a:xfrm>
            <a:off x="152400" y="2021681"/>
            <a:ext cx="8839200" cy="3693319"/>
          </a:xfrm>
          <a:prstGeom prst="rect">
            <a:avLst/>
          </a:prstGeom>
          <a:noFill/>
        </p:spPr>
        <p:txBody>
          <a:bodyPr wrap="square" rtlCol="0">
            <a:spAutoFit/>
          </a:bodyPr>
          <a:lstStyle/>
          <a:p>
            <a:r>
              <a:rPr lang="en-US" dirty="0" smtClean="0"/>
              <a:t>[root@station1 /]# </a:t>
            </a:r>
            <a:r>
              <a:rPr lang="en-US" dirty="0" err="1" smtClean="0"/>
              <a:t>fdisk</a:t>
            </a:r>
            <a:r>
              <a:rPr lang="en-US" dirty="0" smtClean="0"/>
              <a:t>  -l</a:t>
            </a:r>
          </a:p>
          <a:p>
            <a:r>
              <a:rPr lang="en-US" dirty="0" smtClean="0"/>
              <a:t>		For identify hard disk controller in your hard disk (just like /dev/</a:t>
            </a:r>
            <a:r>
              <a:rPr lang="en-US" dirty="0" err="1" smtClean="0"/>
              <a:t>hda</a:t>
            </a:r>
            <a:r>
              <a:rPr lang="en-US" dirty="0" smtClean="0"/>
              <a:t>)</a:t>
            </a:r>
          </a:p>
          <a:p>
            <a:r>
              <a:rPr lang="en-US" dirty="0" smtClean="0"/>
              <a:t>		For identify cylinder value (Total &amp; Free) </a:t>
            </a:r>
          </a:p>
          <a:p>
            <a:endParaRPr lang="en-US" dirty="0" smtClean="0"/>
          </a:p>
          <a:p>
            <a:r>
              <a:rPr lang="en-US" dirty="0" smtClean="0"/>
              <a:t>[root@station1 /]# </a:t>
            </a:r>
            <a:r>
              <a:rPr lang="en-US" dirty="0" err="1" smtClean="0"/>
              <a:t>fdisk</a:t>
            </a:r>
            <a:r>
              <a:rPr lang="en-US" dirty="0" smtClean="0"/>
              <a:t>  /dev/</a:t>
            </a:r>
            <a:r>
              <a:rPr lang="en-US" dirty="0" err="1" smtClean="0"/>
              <a:t>hda</a:t>
            </a:r>
            <a:endParaRPr lang="en-US" dirty="0" smtClean="0"/>
          </a:p>
          <a:p>
            <a:r>
              <a:rPr lang="en-US" dirty="0" smtClean="0"/>
              <a:t>		Command (m for help): </a:t>
            </a:r>
            <a:r>
              <a:rPr lang="en-US" b="1" dirty="0" smtClean="0"/>
              <a:t>n</a:t>
            </a:r>
            <a:r>
              <a:rPr lang="en-US" dirty="0" smtClean="0"/>
              <a:t>	(for create a new partition)</a:t>
            </a:r>
          </a:p>
          <a:p>
            <a:r>
              <a:rPr lang="en-US" dirty="0" smtClean="0"/>
              <a:t>First cylinder (1791-9729, default 1791): </a:t>
            </a:r>
            <a:r>
              <a:rPr lang="en-US" b="1" dirty="0" smtClean="0"/>
              <a:t>Enter</a:t>
            </a:r>
          </a:p>
          <a:p>
            <a:r>
              <a:rPr lang="en-US" dirty="0" smtClean="0"/>
              <a:t>Last cylinder or +size or +</a:t>
            </a:r>
            <a:r>
              <a:rPr lang="en-US" dirty="0" err="1" smtClean="0"/>
              <a:t>sizeM</a:t>
            </a:r>
            <a:r>
              <a:rPr lang="en-US" dirty="0" smtClean="0"/>
              <a:t> or +</a:t>
            </a:r>
            <a:r>
              <a:rPr lang="en-US" dirty="0" err="1" smtClean="0"/>
              <a:t>sizeK</a:t>
            </a:r>
            <a:r>
              <a:rPr lang="en-US" dirty="0" smtClean="0"/>
              <a:t> (1791-9729, default 9729): </a:t>
            </a:r>
            <a:r>
              <a:rPr lang="en-US" b="1" dirty="0" smtClean="0"/>
              <a:t>+1024M</a:t>
            </a:r>
            <a:r>
              <a:rPr lang="en-US" dirty="0" smtClean="0"/>
              <a:t>    (For 1GB Size)</a:t>
            </a:r>
          </a:p>
          <a:p>
            <a:r>
              <a:rPr lang="en-US" dirty="0" smtClean="0"/>
              <a:t>		Command (m for help): </a:t>
            </a:r>
            <a:r>
              <a:rPr lang="en-US" b="1" dirty="0" smtClean="0"/>
              <a:t>p</a:t>
            </a:r>
            <a:r>
              <a:rPr lang="en-US" dirty="0" smtClean="0"/>
              <a:t>	(for show the partition table) </a:t>
            </a:r>
          </a:p>
          <a:p>
            <a:r>
              <a:rPr lang="en-US" dirty="0" smtClean="0"/>
              <a:t>		Command (m for help): </a:t>
            </a:r>
            <a:r>
              <a:rPr lang="en-US" b="1" dirty="0" smtClean="0"/>
              <a:t>w</a:t>
            </a:r>
            <a:r>
              <a:rPr lang="en-US" dirty="0" smtClean="0"/>
              <a:t>	(for save the partition table) </a:t>
            </a:r>
          </a:p>
          <a:p>
            <a:endParaRPr lang="en-US" dirty="0" smtClean="0"/>
          </a:p>
          <a:p>
            <a:r>
              <a:rPr lang="en-US" dirty="0" smtClean="0"/>
              <a:t>[root@station1 /]# </a:t>
            </a:r>
            <a:r>
              <a:rPr lang="en-US" dirty="0" err="1" smtClean="0"/>
              <a:t>partprobe</a:t>
            </a:r>
            <a:endParaRPr lang="en-US" dirty="0" smtClean="0"/>
          </a:p>
          <a:p>
            <a:r>
              <a:rPr lang="en-US" dirty="0" smtClean="0"/>
              <a:t>		(For update the partition table without reboot)</a:t>
            </a:r>
          </a:p>
        </p:txBody>
      </p:sp>
      <p:sp>
        <p:nvSpPr>
          <p:cNvPr id="11" name="Footer Placeholder 10"/>
          <p:cNvSpPr>
            <a:spLocks noGrp="1"/>
          </p:cNvSpPr>
          <p:nvPr>
            <p:ph type="ftr" sz="quarter" idx="11"/>
          </p:nvPr>
        </p:nvSpPr>
        <p:spPr/>
        <p:txBody>
          <a:bodyPr/>
          <a:lstStyle/>
          <a:p>
            <a:r>
              <a:rPr lang="en-US" dirty="0" smtClean="0"/>
              <a:t>SONI COMPUTER CLASSES</a:t>
            </a:r>
            <a:endParaRPr lang="en-U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rot="-1620000">
            <a:off x="2345776" y="2844596"/>
            <a:ext cx="4648200" cy="1323439"/>
          </a:xfrm>
          <a:prstGeom prst="rect">
            <a:avLst/>
          </a:prstGeom>
          <a:noFill/>
          <a:effectLst>
            <a:outerShdw sx="156000" sy="156000" rotWithShape="0">
              <a:schemeClr val="bg2">
                <a:lumMod val="90000"/>
                <a:alpha val="27000"/>
              </a:schemeClr>
            </a:outerShdw>
          </a:effectLst>
        </p:spPr>
        <p:txBody>
          <a:bodyPr wrap="square" rtlCol="0">
            <a:spAutoFit/>
          </a:bodyPr>
          <a:lstStyle/>
          <a:p>
            <a:r>
              <a:rPr lang="en-US" sz="4000" dirty="0" smtClean="0">
                <a:solidFill>
                  <a:srgbClr val="FDE1BF"/>
                </a:solidFill>
              </a:rPr>
              <a:t> Ravi Kant </a:t>
            </a:r>
            <a:r>
              <a:rPr lang="en-US" sz="4000" dirty="0" err="1" smtClean="0">
                <a:solidFill>
                  <a:srgbClr val="FDE1BF"/>
                </a:solidFill>
              </a:rPr>
              <a:t>Soni</a:t>
            </a:r>
            <a:r>
              <a:rPr lang="en-US" sz="4000" dirty="0" smtClean="0">
                <a:solidFill>
                  <a:srgbClr val="FDE1BF"/>
                </a:solidFill>
              </a:rPr>
              <a:t> +918269000074</a:t>
            </a:r>
            <a:endParaRPr lang="en-US" sz="4000" dirty="0">
              <a:solidFill>
                <a:srgbClr val="FDE1BF"/>
              </a:solidFill>
            </a:endParaRPr>
          </a:p>
        </p:txBody>
      </p:sp>
      <p:sp>
        <p:nvSpPr>
          <p:cNvPr id="4" name="Freeform 3"/>
          <p:cNvSpPr/>
          <p:nvPr/>
        </p:nvSpPr>
        <p:spPr>
          <a:xfrm>
            <a:off x="0" y="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5" name="Picture 4" descr="images1.jpg"/>
          <p:cNvPicPr>
            <a:picLocks noChangeAspect="1"/>
          </p:cNvPicPr>
          <p:nvPr/>
        </p:nvPicPr>
        <p:blipFill>
          <a:blip r:embed="rId3"/>
          <a:stretch>
            <a:fillRect/>
          </a:stretch>
        </p:blipFill>
        <p:spPr>
          <a:xfrm>
            <a:off x="1" y="-38100"/>
            <a:ext cx="617714" cy="571500"/>
          </a:xfrm>
          <a:prstGeom prst="rect">
            <a:avLst/>
          </a:prstGeom>
        </p:spPr>
      </p:pic>
      <p:sp>
        <p:nvSpPr>
          <p:cNvPr id="6" name="Freeform 5"/>
          <p:cNvSpPr/>
          <p:nvPr/>
        </p:nvSpPr>
        <p:spPr>
          <a:xfrm>
            <a:off x="0" y="632460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TextBox 6"/>
          <p:cNvSpPr txBox="1"/>
          <p:nvPr/>
        </p:nvSpPr>
        <p:spPr>
          <a:xfrm>
            <a:off x="5257800" y="6488668"/>
            <a:ext cx="4343400" cy="369332"/>
          </a:xfrm>
          <a:custGeom>
            <a:avLst/>
            <a:gdLst>
              <a:gd name="connsiteX0" fmla="*/ 0 w 4343400"/>
              <a:gd name="connsiteY0" fmla="*/ 0 h 369332"/>
              <a:gd name="connsiteX1" fmla="*/ 4343400 w 4343400"/>
              <a:gd name="connsiteY1" fmla="*/ 0 h 369332"/>
              <a:gd name="connsiteX2" fmla="*/ 4343400 w 4343400"/>
              <a:gd name="connsiteY2" fmla="*/ 369332 h 369332"/>
              <a:gd name="connsiteX3" fmla="*/ 0 w 4343400"/>
              <a:gd name="connsiteY3" fmla="*/ 369332 h 369332"/>
              <a:gd name="connsiteX4" fmla="*/ 0 w 4343400"/>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369332">
                <a:moveTo>
                  <a:pt x="0" y="0"/>
                </a:moveTo>
                <a:lnTo>
                  <a:pt x="4343400" y="0"/>
                </a:lnTo>
                <a:lnTo>
                  <a:pt x="4343400" y="369332"/>
                </a:lnTo>
                <a:lnTo>
                  <a:pt x="0" y="369332"/>
                </a:lnTo>
                <a:lnTo>
                  <a:pt x="0" y="0"/>
                </a:lnTo>
                <a:close/>
              </a:path>
            </a:pathLst>
          </a:custGeom>
          <a:noFill/>
        </p:spPr>
        <p:txBody>
          <a:bodyPr wrap="square" rtlCol="0">
            <a:spAutoFit/>
          </a:bodyPr>
          <a:lstStyle/>
          <a:p>
            <a:r>
              <a:rPr lang="en-US" dirty="0" smtClean="0"/>
              <a:t> Ravi Kant </a:t>
            </a:r>
            <a:r>
              <a:rPr lang="en-US" dirty="0" err="1" smtClean="0"/>
              <a:t>Soni</a:t>
            </a:r>
            <a:r>
              <a:rPr lang="en-US" dirty="0" smtClean="0"/>
              <a:t> +918269000074</a:t>
            </a:r>
            <a:endParaRPr lang="en-US" dirty="0"/>
          </a:p>
        </p:txBody>
      </p:sp>
      <p:sp>
        <p:nvSpPr>
          <p:cNvPr id="9" name="TextBox 8"/>
          <p:cNvSpPr txBox="1"/>
          <p:nvPr/>
        </p:nvSpPr>
        <p:spPr>
          <a:xfrm>
            <a:off x="533400" y="643890"/>
            <a:ext cx="8153400" cy="400110"/>
          </a:xfrm>
          <a:prstGeom prst="rect">
            <a:avLst/>
          </a:prstGeom>
          <a:noFill/>
        </p:spPr>
        <p:txBody>
          <a:bodyPr wrap="square" rtlCol="0">
            <a:spAutoFit/>
          </a:bodyPr>
          <a:lstStyle/>
          <a:p>
            <a:pPr algn="ctr"/>
            <a:r>
              <a:rPr lang="en-US" sz="2000" b="1" dirty="0" smtClean="0"/>
              <a:t>DISK MANAGEMENT</a:t>
            </a:r>
          </a:p>
        </p:txBody>
      </p:sp>
      <p:sp>
        <p:nvSpPr>
          <p:cNvPr id="8" name="Slide Number Placeholder 7"/>
          <p:cNvSpPr>
            <a:spLocks noGrp="1"/>
          </p:cNvSpPr>
          <p:nvPr>
            <p:ph type="sldNum" sz="quarter" idx="12"/>
          </p:nvPr>
        </p:nvSpPr>
        <p:spPr/>
        <p:txBody>
          <a:bodyPr/>
          <a:lstStyle/>
          <a:p>
            <a:fld id="{7278E106-62EC-41F2-90B3-FDFD6CA56EC6}" type="slidenum">
              <a:rPr lang="en-US" smtClean="0"/>
              <a:pPr/>
              <a:t>73</a:t>
            </a:fld>
            <a:endParaRPr lang="en-US" dirty="0"/>
          </a:p>
        </p:txBody>
      </p:sp>
      <p:sp>
        <p:nvSpPr>
          <p:cNvPr id="28" name="TextBox 27"/>
          <p:cNvSpPr txBox="1"/>
          <p:nvPr/>
        </p:nvSpPr>
        <p:spPr>
          <a:xfrm>
            <a:off x="152400" y="1411069"/>
            <a:ext cx="8839200" cy="4524315"/>
          </a:xfrm>
          <a:prstGeom prst="rect">
            <a:avLst/>
          </a:prstGeom>
          <a:noFill/>
        </p:spPr>
        <p:txBody>
          <a:bodyPr wrap="square" rtlCol="0">
            <a:spAutoFit/>
          </a:bodyPr>
          <a:lstStyle/>
          <a:p>
            <a:r>
              <a:rPr lang="en-US" dirty="0" smtClean="0"/>
              <a:t>[root@station1 /]# mkfs.ext3  /dev/hda6		(/dev/hda6 is new partition)</a:t>
            </a:r>
          </a:p>
          <a:p>
            <a:r>
              <a:rPr lang="en-US" dirty="0" smtClean="0"/>
              <a:t>		For format the /dev/hda6 partition</a:t>
            </a:r>
          </a:p>
          <a:p>
            <a:endParaRPr lang="en-US" dirty="0" smtClean="0"/>
          </a:p>
          <a:p>
            <a:r>
              <a:rPr lang="en-US" dirty="0" smtClean="0"/>
              <a:t>[root@station1 /]# mount  /dev/hda6  /</a:t>
            </a:r>
            <a:r>
              <a:rPr lang="en-US" dirty="0" err="1" smtClean="0"/>
              <a:t>mnt</a:t>
            </a:r>
            <a:endParaRPr lang="en-US" dirty="0" smtClean="0"/>
          </a:p>
          <a:p>
            <a:r>
              <a:rPr lang="en-US" dirty="0" smtClean="0"/>
              <a:t>		For mount to the /dev/hda6 partition at /</a:t>
            </a:r>
            <a:r>
              <a:rPr lang="en-US" dirty="0" err="1" smtClean="0"/>
              <a:t>mnt</a:t>
            </a:r>
            <a:r>
              <a:rPr lang="en-US" dirty="0" smtClean="0"/>
              <a:t> location    (temporary)</a:t>
            </a:r>
          </a:p>
          <a:p>
            <a:r>
              <a:rPr lang="en-US" dirty="0" smtClean="0"/>
              <a:t>		It will automatically </a:t>
            </a:r>
            <a:r>
              <a:rPr lang="en-US" dirty="0" err="1" smtClean="0"/>
              <a:t>umount</a:t>
            </a:r>
            <a:r>
              <a:rPr lang="en-US" dirty="0" smtClean="0"/>
              <a:t> after reboot</a:t>
            </a:r>
          </a:p>
          <a:p>
            <a:endParaRPr lang="en-US" dirty="0" smtClean="0"/>
          </a:p>
          <a:p>
            <a:r>
              <a:rPr lang="en-US" dirty="0" smtClean="0"/>
              <a:t>[root@station1 /]# </a:t>
            </a:r>
            <a:r>
              <a:rPr lang="en-US" dirty="0" err="1" smtClean="0"/>
              <a:t>df</a:t>
            </a:r>
            <a:r>
              <a:rPr lang="en-US" dirty="0" smtClean="0"/>
              <a:t>  -h</a:t>
            </a:r>
          </a:p>
          <a:p>
            <a:r>
              <a:rPr lang="en-US" dirty="0" smtClean="0"/>
              <a:t>		For view the mounted partition </a:t>
            </a:r>
          </a:p>
          <a:p>
            <a:endParaRPr lang="en-US" dirty="0" smtClean="0"/>
          </a:p>
          <a:p>
            <a:r>
              <a:rPr lang="en-US" dirty="0" smtClean="0"/>
              <a:t>[root@station1 /]# </a:t>
            </a:r>
            <a:r>
              <a:rPr lang="en-US" dirty="0" err="1" smtClean="0"/>
              <a:t>cd</a:t>
            </a:r>
            <a:r>
              <a:rPr lang="en-US" dirty="0" smtClean="0"/>
              <a:t>  /</a:t>
            </a:r>
            <a:r>
              <a:rPr lang="en-US" dirty="0" err="1" smtClean="0"/>
              <a:t>mnt</a:t>
            </a:r>
            <a:endParaRPr lang="en-US" dirty="0" smtClean="0"/>
          </a:p>
          <a:p>
            <a:r>
              <a:rPr lang="en-US" dirty="0" smtClean="0"/>
              <a:t>		For switch into </a:t>
            </a:r>
            <a:r>
              <a:rPr lang="en-US" dirty="0" err="1" smtClean="0"/>
              <a:t>partiton</a:t>
            </a:r>
            <a:endParaRPr lang="en-US" dirty="0" smtClean="0"/>
          </a:p>
          <a:p>
            <a:endParaRPr lang="en-US" dirty="0" smtClean="0"/>
          </a:p>
          <a:p>
            <a:r>
              <a:rPr lang="en-US" dirty="0" smtClean="0"/>
              <a:t>[root@station1 </a:t>
            </a:r>
            <a:r>
              <a:rPr lang="en-US" dirty="0" err="1" smtClean="0"/>
              <a:t>mnt</a:t>
            </a:r>
            <a:r>
              <a:rPr lang="en-US" dirty="0" smtClean="0"/>
              <a:t>]# </a:t>
            </a:r>
            <a:r>
              <a:rPr lang="en-US" dirty="0" err="1" smtClean="0"/>
              <a:t>mkdir</a:t>
            </a:r>
            <a:r>
              <a:rPr lang="en-US" dirty="0" smtClean="0"/>
              <a:t>  dir{1,2,3,4,5}</a:t>
            </a:r>
          </a:p>
          <a:p>
            <a:r>
              <a:rPr lang="en-US" dirty="0" smtClean="0"/>
              <a:t>		For save the data in new mounted partition</a:t>
            </a:r>
          </a:p>
          <a:p>
            <a:endParaRPr lang="en-US" dirty="0" smtClean="0"/>
          </a:p>
        </p:txBody>
      </p:sp>
      <p:sp>
        <p:nvSpPr>
          <p:cNvPr id="11" name="Footer Placeholder 10"/>
          <p:cNvSpPr>
            <a:spLocks noGrp="1"/>
          </p:cNvSpPr>
          <p:nvPr>
            <p:ph type="ftr" sz="quarter" idx="11"/>
          </p:nvPr>
        </p:nvSpPr>
        <p:spPr/>
        <p:txBody>
          <a:bodyPr/>
          <a:lstStyle/>
          <a:p>
            <a:r>
              <a:rPr lang="en-US" dirty="0" smtClean="0"/>
              <a:t>SONI COMPUTER CLASSES</a:t>
            </a:r>
            <a:endParaRPr lang="en-US"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rot="-1620000">
            <a:off x="2345776" y="2844596"/>
            <a:ext cx="4648200" cy="1323439"/>
          </a:xfrm>
          <a:prstGeom prst="rect">
            <a:avLst/>
          </a:prstGeom>
          <a:noFill/>
          <a:effectLst>
            <a:outerShdw sx="156000" sy="156000" rotWithShape="0">
              <a:schemeClr val="bg2">
                <a:lumMod val="90000"/>
                <a:alpha val="27000"/>
              </a:schemeClr>
            </a:outerShdw>
          </a:effectLst>
        </p:spPr>
        <p:txBody>
          <a:bodyPr wrap="square" rtlCol="0">
            <a:spAutoFit/>
          </a:bodyPr>
          <a:lstStyle/>
          <a:p>
            <a:r>
              <a:rPr lang="en-US" sz="4000" dirty="0" smtClean="0">
                <a:solidFill>
                  <a:srgbClr val="FDE1BF"/>
                </a:solidFill>
              </a:rPr>
              <a:t> Ravi Kant </a:t>
            </a:r>
            <a:r>
              <a:rPr lang="en-US" sz="4000" dirty="0" err="1" smtClean="0">
                <a:solidFill>
                  <a:srgbClr val="FDE1BF"/>
                </a:solidFill>
              </a:rPr>
              <a:t>Soni</a:t>
            </a:r>
            <a:r>
              <a:rPr lang="en-US" sz="4000" dirty="0" smtClean="0">
                <a:solidFill>
                  <a:srgbClr val="FDE1BF"/>
                </a:solidFill>
              </a:rPr>
              <a:t> +918269000074</a:t>
            </a:r>
            <a:endParaRPr lang="en-US" sz="4000" dirty="0">
              <a:solidFill>
                <a:srgbClr val="FDE1BF"/>
              </a:solidFill>
            </a:endParaRPr>
          </a:p>
        </p:txBody>
      </p:sp>
      <p:sp>
        <p:nvSpPr>
          <p:cNvPr id="4" name="Freeform 3"/>
          <p:cNvSpPr/>
          <p:nvPr/>
        </p:nvSpPr>
        <p:spPr>
          <a:xfrm>
            <a:off x="0" y="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5" name="Picture 4" descr="images1.jpg"/>
          <p:cNvPicPr>
            <a:picLocks noChangeAspect="1"/>
          </p:cNvPicPr>
          <p:nvPr/>
        </p:nvPicPr>
        <p:blipFill>
          <a:blip r:embed="rId3"/>
          <a:stretch>
            <a:fillRect/>
          </a:stretch>
        </p:blipFill>
        <p:spPr>
          <a:xfrm>
            <a:off x="1" y="-38100"/>
            <a:ext cx="617714" cy="571500"/>
          </a:xfrm>
          <a:prstGeom prst="rect">
            <a:avLst/>
          </a:prstGeom>
        </p:spPr>
      </p:pic>
      <p:sp>
        <p:nvSpPr>
          <p:cNvPr id="6" name="Freeform 5"/>
          <p:cNvSpPr/>
          <p:nvPr/>
        </p:nvSpPr>
        <p:spPr>
          <a:xfrm>
            <a:off x="0" y="632460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TextBox 6"/>
          <p:cNvSpPr txBox="1"/>
          <p:nvPr/>
        </p:nvSpPr>
        <p:spPr>
          <a:xfrm>
            <a:off x="5257800" y="6488668"/>
            <a:ext cx="4343400" cy="369332"/>
          </a:xfrm>
          <a:custGeom>
            <a:avLst/>
            <a:gdLst>
              <a:gd name="connsiteX0" fmla="*/ 0 w 4343400"/>
              <a:gd name="connsiteY0" fmla="*/ 0 h 369332"/>
              <a:gd name="connsiteX1" fmla="*/ 4343400 w 4343400"/>
              <a:gd name="connsiteY1" fmla="*/ 0 h 369332"/>
              <a:gd name="connsiteX2" fmla="*/ 4343400 w 4343400"/>
              <a:gd name="connsiteY2" fmla="*/ 369332 h 369332"/>
              <a:gd name="connsiteX3" fmla="*/ 0 w 4343400"/>
              <a:gd name="connsiteY3" fmla="*/ 369332 h 369332"/>
              <a:gd name="connsiteX4" fmla="*/ 0 w 4343400"/>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369332">
                <a:moveTo>
                  <a:pt x="0" y="0"/>
                </a:moveTo>
                <a:lnTo>
                  <a:pt x="4343400" y="0"/>
                </a:lnTo>
                <a:lnTo>
                  <a:pt x="4343400" y="369332"/>
                </a:lnTo>
                <a:lnTo>
                  <a:pt x="0" y="369332"/>
                </a:lnTo>
                <a:lnTo>
                  <a:pt x="0" y="0"/>
                </a:lnTo>
                <a:close/>
              </a:path>
            </a:pathLst>
          </a:custGeom>
          <a:noFill/>
        </p:spPr>
        <p:txBody>
          <a:bodyPr wrap="square" rtlCol="0">
            <a:spAutoFit/>
          </a:bodyPr>
          <a:lstStyle/>
          <a:p>
            <a:r>
              <a:rPr lang="en-US" dirty="0" smtClean="0"/>
              <a:t> Ravi Kant </a:t>
            </a:r>
            <a:r>
              <a:rPr lang="en-US" dirty="0" err="1" smtClean="0"/>
              <a:t>Soni</a:t>
            </a:r>
            <a:r>
              <a:rPr lang="en-US" dirty="0" smtClean="0"/>
              <a:t> +918269000074</a:t>
            </a:r>
            <a:endParaRPr lang="en-US" dirty="0"/>
          </a:p>
        </p:txBody>
      </p:sp>
      <p:sp>
        <p:nvSpPr>
          <p:cNvPr id="9" name="TextBox 8"/>
          <p:cNvSpPr txBox="1"/>
          <p:nvPr/>
        </p:nvSpPr>
        <p:spPr>
          <a:xfrm>
            <a:off x="533400" y="643890"/>
            <a:ext cx="8153400" cy="400110"/>
          </a:xfrm>
          <a:prstGeom prst="rect">
            <a:avLst/>
          </a:prstGeom>
          <a:noFill/>
        </p:spPr>
        <p:txBody>
          <a:bodyPr wrap="square" rtlCol="0">
            <a:spAutoFit/>
          </a:bodyPr>
          <a:lstStyle/>
          <a:p>
            <a:pPr algn="ctr"/>
            <a:r>
              <a:rPr lang="en-US" sz="2000" b="1" dirty="0" smtClean="0"/>
              <a:t>DISK MANAGEMENT</a:t>
            </a:r>
          </a:p>
        </p:txBody>
      </p:sp>
      <p:sp>
        <p:nvSpPr>
          <p:cNvPr id="8" name="Slide Number Placeholder 7"/>
          <p:cNvSpPr>
            <a:spLocks noGrp="1"/>
          </p:cNvSpPr>
          <p:nvPr>
            <p:ph type="sldNum" sz="quarter" idx="12"/>
          </p:nvPr>
        </p:nvSpPr>
        <p:spPr/>
        <p:txBody>
          <a:bodyPr/>
          <a:lstStyle/>
          <a:p>
            <a:fld id="{7278E106-62EC-41F2-90B3-FDFD6CA56EC6}" type="slidenum">
              <a:rPr lang="en-US" smtClean="0"/>
              <a:pPr/>
              <a:t>74</a:t>
            </a:fld>
            <a:endParaRPr lang="en-US" dirty="0"/>
          </a:p>
        </p:txBody>
      </p:sp>
      <p:sp>
        <p:nvSpPr>
          <p:cNvPr id="28" name="TextBox 27"/>
          <p:cNvSpPr txBox="1"/>
          <p:nvPr/>
        </p:nvSpPr>
        <p:spPr>
          <a:xfrm>
            <a:off x="152400" y="1294686"/>
            <a:ext cx="8991600" cy="4801314"/>
          </a:xfrm>
          <a:prstGeom prst="rect">
            <a:avLst/>
          </a:prstGeom>
          <a:noFill/>
        </p:spPr>
        <p:txBody>
          <a:bodyPr wrap="square" rtlCol="0">
            <a:spAutoFit/>
          </a:bodyPr>
          <a:lstStyle/>
          <a:p>
            <a:r>
              <a:rPr lang="en-US" dirty="0" smtClean="0"/>
              <a:t>		For mount to the /dev/hda6 partition at /</a:t>
            </a:r>
            <a:r>
              <a:rPr lang="en-US" dirty="0" err="1" smtClean="0"/>
              <a:t>mnt</a:t>
            </a:r>
            <a:r>
              <a:rPr lang="en-US" dirty="0" smtClean="0"/>
              <a:t> location    (permanent)</a:t>
            </a:r>
          </a:p>
          <a:p>
            <a:r>
              <a:rPr lang="en-US" dirty="0" smtClean="0"/>
              <a:t>		For save the data in new mounted partition</a:t>
            </a:r>
          </a:p>
          <a:p>
            <a:r>
              <a:rPr lang="en-US" dirty="0" smtClean="0"/>
              <a:t>[root@station1 /]# vim  /etc/</a:t>
            </a:r>
            <a:r>
              <a:rPr lang="en-US" dirty="0" err="1" smtClean="0"/>
              <a:t>fstab</a:t>
            </a:r>
            <a:r>
              <a:rPr lang="en-US" dirty="0" smtClean="0"/>
              <a:t>		(</a:t>
            </a:r>
            <a:r>
              <a:rPr lang="en-US" dirty="0" err="1" smtClean="0"/>
              <a:t>fstab</a:t>
            </a:r>
            <a:r>
              <a:rPr lang="en-US" dirty="0" smtClean="0"/>
              <a:t>  file system table)</a:t>
            </a:r>
          </a:p>
          <a:p>
            <a:endParaRPr lang="en-US" dirty="0" smtClean="0"/>
          </a:p>
          <a:p>
            <a:r>
              <a:rPr lang="en-US" b="1" dirty="0" smtClean="0"/>
              <a:t>/dev/hda6	      /</a:t>
            </a:r>
            <a:r>
              <a:rPr lang="en-US" b="1" dirty="0" err="1" smtClean="0"/>
              <a:t>mnt</a:t>
            </a:r>
            <a:r>
              <a:rPr lang="en-US" b="1" dirty="0" smtClean="0"/>
              <a:t>		        ext3	                  defaults              0               0</a:t>
            </a:r>
          </a:p>
          <a:p>
            <a:endParaRPr lang="en-US" dirty="0" smtClean="0"/>
          </a:p>
          <a:p>
            <a:endParaRPr lang="en-US" dirty="0" smtClean="0"/>
          </a:p>
          <a:p>
            <a:r>
              <a:rPr lang="en-US" dirty="0" smtClean="0"/>
              <a:t>  partition		 mount point	    </a:t>
            </a:r>
            <a:r>
              <a:rPr lang="en-US" dirty="0" err="1" smtClean="0"/>
              <a:t>filesystem</a:t>
            </a:r>
            <a:r>
              <a:rPr lang="en-US" dirty="0" smtClean="0"/>
              <a:t>           permission     scanning    priority</a:t>
            </a:r>
          </a:p>
          <a:p>
            <a:endParaRPr lang="en-US" dirty="0" smtClean="0"/>
          </a:p>
          <a:p>
            <a:r>
              <a:rPr lang="en-US" dirty="0" smtClean="0"/>
              <a:t>esc :</a:t>
            </a:r>
            <a:r>
              <a:rPr lang="en-US" dirty="0" err="1" smtClean="0"/>
              <a:t>wq</a:t>
            </a:r>
            <a:r>
              <a:rPr lang="en-US" dirty="0" smtClean="0"/>
              <a:t> 	(save &amp; exit)</a:t>
            </a:r>
          </a:p>
          <a:p>
            <a:endParaRPr lang="en-US" dirty="0" smtClean="0"/>
          </a:p>
          <a:p>
            <a:r>
              <a:rPr lang="en-US" dirty="0" smtClean="0"/>
              <a:t>[root@station1 /]# mount  -a</a:t>
            </a:r>
          </a:p>
          <a:p>
            <a:r>
              <a:rPr lang="en-US" dirty="0" smtClean="0"/>
              <a:t>		For update the </a:t>
            </a:r>
            <a:r>
              <a:rPr lang="en-US" dirty="0" err="1" smtClean="0"/>
              <a:t>fstab</a:t>
            </a:r>
            <a:r>
              <a:rPr lang="en-US" dirty="0" smtClean="0"/>
              <a:t> file</a:t>
            </a:r>
          </a:p>
          <a:p>
            <a:r>
              <a:rPr lang="en-US" dirty="0" smtClean="0"/>
              <a:t>If you are not temporary mounting so it will be automatically mount your /dev/hda6 partition</a:t>
            </a:r>
          </a:p>
          <a:p>
            <a:endParaRPr lang="en-US" dirty="0" smtClean="0"/>
          </a:p>
          <a:p>
            <a:r>
              <a:rPr lang="en-US" dirty="0" smtClean="0"/>
              <a:t>[root@station1 /]# </a:t>
            </a:r>
            <a:r>
              <a:rPr lang="en-US" dirty="0" err="1" smtClean="0"/>
              <a:t>df</a:t>
            </a:r>
            <a:r>
              <a:rPr lang="en-US" dirty="0" smtClean="0"/>
              <a:t>  -h  </a:t>
            </a:r>
          </a:p>
          <a:p>
            <a:r>
              <a:rPr lang="en-US" dirty="0" smtClean="0"/>
              <a:t>		For view the mounted partition it is mounted or not</a:t>
            </a:r>
          </a:p>
        </p:txBody>
      </p:sp>
      <p:cxnSp>
        <p:nvCxnSpPr>
          <p:cNvPr id="12" name="Straight Arrow Connector 11"/>
          <p:cNvCxnSpPr/>
          <p:nvPr/>
        </p:nvCxnSpPr>
        <p:spPr>
          <a:xfrm rot="5400000">
            <a:off x="685800" y="3048000"/>
            <a:ext cx="304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5400000">
            <a:off x="2515394" y="3047206"/>
            <a:ext cx="304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5400000">
            <a:off x="4420394" y="3047206"/>
            <a:ext cx="304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a:off x="5944394" y="3047206"/>
            <a:ext cx="304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5400000">
            <a:off x="7162006" y="3047206"/>
            <a:ext cx="304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5400000">
            <a:off x="8076406" y="3047206"/>
            <a:ext cx="304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Footer Placeholder 18"/>
          <p:cNvSpPr>
            <a:spLocks noGrp="1"/>
          </p:cNvSpPr>
          <p:nvPr>
            <p:ph type="ftr" sz="quarter" idx="11"/>
          </p:nvPr>
        </p:nvSpPr>
        <p:spPr/>
        <p:txBody>
          <a:bodyPr/>
          <a:lstStyle/>
          <a:p>
            <a:r>
              <a:rPr lang="en-US" dirty="0" smtClean="0"/>
              <a:t>SONI COMPUTER CLASSES</a:t>
            </a:r>
            <a:endParaRPr lang="en-US"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rot="-1620000">
            <a:off x="2345776" y="2844596"/>
            <a:ext cx="4648200" cy="1323439"/>
          </a:xfrm>
          <a:prstGeom prst="rect">
            <a:avLst/>
          </a:prstGeom>
          <a:noFill/>
          <a:effectLst>
            <a:outerShdw sx="156000" sy="156000" rotWithShape="0">
              <a:schemeClr val="bg2">
                <a:lumMod val="90000"/>
                <a:alpha val="27000"/>
              </a:schemeClr>
            </a:outerShdw>
          </a:effectLst>
        </p:spPr>
        <p:txBody>
          <a:bodyPr wrap="square" rtlCol="0">
            <a:spAutoFit/>
          </a:bodyPr>
          <a:lstStyle/>
          <a:p>
            <a:r>
              <a:rPr lang="en-US" sz="4000" dirty="0" smtClean="0">
                <a:solidFill>
                  <a:srgbClr val="FDE1BF"/>
                </a:solidFill>
              </a:rPr>
              <a:t> Ravi Kant </a:t>
            </a:r>
            <a:r>
              <a:rPr lang="en-US" sz="4000" dirty="0" err="1" smtClean="0">
                <a:solidFill>
                  <a:srgbClr val="FDE1BF"/>
                </a:solidFill>
              </a:rPr>
              <a:t>Soni</a:t>
            </a:r>
            <a:r>
              <a:rPr lang="en-US" sz="4000" dirty="0" smtClean="0">
                <a:solidFill>
                  <a:srgbClr val="FDE1BF"/>
                </a:solidFill>
              </a:rPr>
              <a:t> +918269000074</a:t>
            </a:r>
            <a:endParaRPr lang="en-US" sz="4000" dirty="0">
              <a:solidFill>
                <a:srgbClr val="FDE1BF"/>
              </a:solidFill>
            </a:endParaRPr>
          </a:p>
        </p:txBody>
      </p:sp>
      <p:sp>
        <p:nvSpPr>
          <p:cNvPr id="4" name="Freeform 3"/>
          <p:cNvSpPr/>
          <p:nvPr/>
        </p:nvSpPr>
        <p:spPr>
          <a:xfrm>
            <a:off x="0" y="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5" name="Picture 4" descr="images1.jpg"/>
          <p:cNvPicPr>
            <a:picLocks noChangeAspect="1"/>
          </p:cNvPicPr>
          <p:nvPr/>
        </p:nvPicPr>
        <p:blipFill>
          <a:blip r:embed="rId3"/>
          <a:stretch>
            <a:fillRect/>
          </a:stretch>
        </p:blipFill>
        <p:spPr>
          <a:xfrm>
            <a:off x="1" y="-38100"/>
            <a:ext cx="617714" cy="571500"/>
          </a:xfrm>
          <a:prstGeom prst="rect">
            <a:avLst/>
          </a:prstGeom>
        </p:spPr>
      </p:pic>
      <p:sp>
        <p:nvSpPr>
          <p:cNvPr id="6" name="Freeform 5"/>
          <p:cNvSpPr/>
          <p:nvPr/>
        </p:nvSpPr>
        <p:spPr>
          <a:xfrm>
            <a:off x="0" y="632460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TextBox 6"/>
          <p:cNvSpPr txBox="1"/>
          <p:nvPr/>
        </p:nvSpPr>
        <p:spPr>
          <a:xfrm>
            <a:off x="5257800" y="6488668"/>
            <a:ext cx="4343400" cy="369332"/>
          </a:xfrm>
          <a:custGeom>
            <a:avLst/>
            <a:gdLst>
              <a:gd name="connsiteX0" fmla="*/ 0 w 4343400"/>
              <a:gd name="connsiteY0" fmla="*/ 0 h 369332"/>
              <a:gd name="connsiteX1" fmla="*/ 4343400 w 4343400"/>
              <a:gd name="connsiteY1" fmla="*/ 0 h 369332"/>
              <a:gd name="connsiteX2" fmla="*/ 4343400 w 4343400"/>
              <a:gd name="connsiteY2" fmla="*/ 369332 h 369332"/>
              <a:gd name="connsiteX3" fmla="*/ 0 w 4343400"/>
              <a:gd name="connsiteY3" fmla="*/ 369332 h 369332"/>
              <a:gd name="connsiteX4" fmla="*/ 0 w 4343400"/>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369332">
                <a:moveTo>
                  <a:pt x="0" y="0"/>
                </a:moveTo>
                <a:lnTo>
                  <a:pt x="4343400" y="0"/>
                </a:lnTo>
                <a:lnTo>
                  <a:pt x="4343400" y="369332"/>
                </a:lnTo>
                <a:lnTo>
                  <a:pt x="0" y="369332"/>
                </a:lnTo>
                <a:lnTo>
                  <a:pt x="0" y="0"/>
                </a:lnTo>
                <a:close/>
              </a:path>
            </a:pathLst>
          </a:custGeom>
          <a:noFill/>
        </p:spPr>
        <p:txBody>
          <a:bodyPr wrap="square" rtlCol="0">
            <a:spAutoFit/>
          </a:bodyPr>
          <a:lstStyle/>
          <a:p>
            <a:r>
              <a:rPr lang="en-US" dirty="0" smtClean="0"/>
              <a:t> Ravi Kant </a:t>
            </a:r>
            <a:r>
              <a:rPr lang="en-US" dirty="0" err="1" smtClean="0"/>
              <a:t>Soni</a:t>
            </a:r>
            <a:r>
              <a:rPr lang="en-US" dirty="0" smtClean="0"/>
              <a:t> +918269000074</a:t>
            </a:r>
            <a:endParaRPr lang="en-US" dirty="0"/>
          </a:p>
        </p:txBody>
      </p:sp>
      <p:sp>
        <p:nvSpPr>
          <p:cNvPr id="8" name="Slide Number Placeholder 7"/>
          <p:cNvSpPr>
            <a:spLocks noGrp="1"/>
          </p:cNvSpPr>
          <p:nvPr>
            <p:ph type="sldNum" sz="quarter" idx="12"/>
          </p:nvPr>
        </p:nvSpPr>
        <p:spPr/>
        <p:txBody>
          <a:bodyPr/>
          <a:lstStyle/>
          <a:p>
            <a:fld id="{7278E106-62EC-41F2-90B3-FDFD6CA56EC6}" type="slidenum">
              <a:rPr lang="en-US" smtClean="0"/>
              <a:pPr/>
              <a:t>75</a:t>
            </a:fld>
            <a:endParaRPr lang="en-US" dirty="0"/>
          </a:p>
        </p:txBody>
      </p:sp>
      <p:sp>
        <p:nvSpPr>
          <p:cNvPr id="28" name="TextBox 27"/>
          <p:cNvSpPr txBox="1"/>
          <p:nvPr/>
        </p:nvSpPr>
        <p:spPr>
          <a:xfrm>
            <a:off x="152400" y="595491"/>
            <a:ext cx="8991600" cy="6155531"/>
          </a:xfrm>
          <a:prstGeom prst="rect">
            <a:avLst/>
          </a:prstGeom>
          <a:noFill/>
        </p:spPr>
        <p:txBody>
          <a:bodyPr wrap="square" rtlCol="0">
            <a:spAutoFit/>
          </a:bodyPr>
          <a:lstStyle/>
          <a:p>
            <a:r>
              <a:rPr lang="en-US" dirty="0" smtClean="0"/>
              <a:t>		Delete entry of partition from </a:t>
            </a:r>
            <a:r>
              <a:rPr lang="en-US" dirty="0" err="1" smtClean="0"/>
              <a:t>fstab</a:t>
            </a:r>
            <a:r>
              <a:rPr lang="en-US" dirty="0" smtClean="0"/>
              <a:t> </a:t>
            </a:r>
          </a:p>
          <a:p>
            <a:r>
              <a:rPr lang="en-US" dirty="0" smtClean="0"/>
              <a:t>[root@station1 /]# vim  /etc/</a:t>
            </a:r>
            <a:r>
              <a:rPr lang="en-US" dirty="0" err="1" smtClean="0"/>
              <a:t>fstab</a:t>
            </a:r>
            <a:r>
              <a:rPr lang="en-US" dirty="0" smtClean="0"/>
              <a:t>		(</a:t>
            </a:r>
            <a:r>
              <a:rPr lang="en-US" dirty="0" err="1" smtClean="0"/>
              <a:t>fstab</a:t>
            </a:r>
            <a:r>
              <a:rPr lang="en-US" dirty="0" smtClean="0"/>
              <a:t>  file system table)</a:t>
            </a:r>
          </a:p>
          <a:p>
            <a:endParaRPr lang="en-US" b="1" dirty="0" smtClean="0"/>
          </a:p>
          <a:p>
            <a:r>
              <a:rPr lang="en-US" b="1" dirty="0" smtClean="0">
                <a:solidFill>
                  <a:srgbClr val="FF0000"/>
                </a:solidFill>
              </a:rPr>
              <a:t>/dev/hda6	      /</a:t>
            </a:r>
            <a:r>
              <a:rPr lang="en-US" b="1" dirty="0" err="1" smtClean="0">
                <a:solidFill>
                  <a:srgbClr val="FF0000"/>
                </a:solidFill>
              </a:rPr>
              <a:t>mnt</a:t>
            </a:r>
            <a:r>
              <a:rPr lang="en-US" b="1" dirty="0" smtClean="0">
                <a:solidFill>
                  <a:srgbClr val="FF0000"/>
                </a:solidFill>
              </a:rPr>
              <a:t>		        ext3	                  defaults              0               0</a:t>
            </a:r>
          </a:p>
          <a:p>
            <a:endParaRPr lang="en-US" sz="1100" dirty="0" smtClean="0"/>
          </a:p>
          <a:p>
            <a:r>
              <a:rPr lang="en-US" dirty="0" err="1" smtClean="0"/>
              <a:t>esc:wq</a:t>
            </a:r>
            <a:r>
              <a:rPr lang="en-US" dirty="0" smtClean="0"/>
              <a:t>  (for save &amp; exit)</a:t>
            </a:r>
          </a:p>
          <a:p>
            <a:r>
              <a:rPr lang="en-US" sz="1200" dirty="0" smtClean="0"/>
              <a:t>		</a:t>
            </a:r>
          </a:p>
          <a:p>
            <a:r>
              <a:rPr lang="en-US" dirty="0" smtClean="0"/>
              <a:t>[root@station1 /]# </a:t>
            </a:r>
            <a:r>
              <a:rPr lang="en-US" dirty="0" err="1" smtClean="0"/>
              <a:t>umount</a:t>
            </a:r>
            <a:r>
              <a:rPr lang="en-US" dirty="0" smtClean="0"/>
              <a:t>  /</a:t>
            </a:r>
            <a:r>
              <a:rPr lang="en-US" dirty="0" err="1" smtClean="0"/>
              <a:t>mnt</a:t>
            </a:r>
            <a:endParaRPr lang="en-US" dirty="0" smtClean="0"/>
          </a:p>
          <a:p>
            <a:r>
              <a:rPr lang="en-US" dirty="0" smtClean="0"/>
              <a:t>		First </a:t>
            </a:r>
            <a:r>
              <a:rPr lang="en-US" dirty="0" err="1" smtClean="0"/>
              <a:t>umount</a:t>
            </a:r>
            <a:r>
              <a:rPr lang="en-US" dirty="0" smtClean="0"/>
              <a:t> to /dev/hda5 partition</a:t>
            </a:r>
          </a:p>
          <a:p>
            <a:endParaRPr lang="en-US" sz="1200" dirty="0" smtClean="0"/>
          </a:p>
          <a:p>
            <a:r>
              <a:rPr lang="en-US" dirty="0" smtClean="0"/>
              <a:t>[root@station1 /]# </a:t>
            </a:r>
            <a:r>
              <a:rPr lang="en-US" dirty="0" err="1" smtClean="0"/>
              <a:t>df</a:t>
            </a:r>
            <a:r>
              <a:rPr lang="en-US" dirty="0" smtClean="0"/>
              <a:t>  -h</a:t>
            </a:r>
          </a:p>
          <a:p>
            <a:r>
              <a:rPr lang="en-US" dirty="0" smtClean="0"/>
              <a:t>		For view that partition it should be </a:t>
            </a:r>
            <a:r>
              <a:rPr lang="en-US" dirty="0" err="1" smtClean="0"/>
              <a:t>umount</a:t>
            </a:r>
            <a:r>
              <a:rPr lang="en-US" dirty="0" smtClean="0"/>
              <a:t> from /</a:t>
            </a:r>
            <a:r>
              <a:rPr lang="en-US" dirty="0" err="1" smtClean="0"/>
              <a:t>mnt</a:t>
            </a:r>
            <a:r>
              <a:rPr lang="en-US" dirty="0" smtClean="0"/>
              <a:t> location</a:t>
            </a:r>
          </a:p>
          <a:p>
            <a:endParaRPr lang="en-US" sz="1400" dirty="0" smtClean="0"/>
          </a:p>
          <a:p>
            <a:r>
              <a:rPr lang="en-US" dirty="0" smtClean="0"/>
              <a:t>[root@station1 /]# </a:t>
            </a:r>
            <a:r>
              <a:rPr lang="en-US" dirty="0" err="1" smtClean="0"/>
              <a:t>fdisk</a:t>
            </a:r>
            <a:r>
              <a:rPr lang="en-US" dirty="0" smtClean="0"/>
              <a:t>  /dev/</a:t>
            </a:r>
            <a:r>
              <a:rPr lang="en-US" dirty="0" err="1" smtClean="0"/>
              <a:t>hda</a:t>
            </a:r>
            <a:endParaRPr lang="en-US" dirty="0" smtClean="0"/>
          </a:p>
          <a:p>
            <a:r>
              <a:rPr lang="en-US" dirty="0" smtClean="0"/>
              <a:t>		Command (m for help): </a:t>
            </a:r>
            <a:r>
              <a:rPr lang="en-US" b="1" dirty="0" smtClean="0"/>
              <a:t>d</a:t>
            </a:r>
            <a:r>
              <a:rPr lang="en-US" dirty="0" smtClean="0"/>
              <a:t>	(for delete an existing partition)</a:t>
            </a:r>
          </a:p>
          <a:p>
            <a:r>
              <a:rPr lang="en-US" dirty="0" smtClean="0"/>
              <a:t>		Partition number (1-6): </a:t>
            </a:r>
            <a:r>
              <a:rPr lang="en-US" b="1" dirty="0" smtClean="0"/>
              <a:t>6</a:t>
            </a:r>
          </a:p>
          <a:p>
            <a:r>
              <a:rPr lang="en-US" dirty="0" smtClean="0"/>
              <a:t>		Command (m for help): </a:t>
            </a:r>
            <a:r>
              <a:rPr lang="en-US" b="1" dirty="0" smtClean="0"/>
              <a:t>p</a:t>
            </a:r>
            <a:r>
              <a:rPr lang="en-US" dirty="0" smtClean="0"/>
              <a:t>	(for show the partition table) </a:t>
            </a:r>
          </a:p>
          <a:p>
            <a:r>
              <a:rPr lang="en-US" dirty="0" smtClean="0"/>
              <a:t>		Command (m for help): </a:t>
            </a:r>
            <a:r>
              <a:rPr lang="en-US" b="1" dirty="0" smtClean="0"/>
              <a:t>w</a:t>
            </a:r>
            <a:r>
              <a:rPr lang="en-US" dirty="0" smtClean="0"/>
              <a:t>	(for save the partition table) </a:t>
            </a:r>
          </a:p>
          <a:p>
            <a:endParaRPr lang="en-US" sz="1400" dirty="0" smtClean="0"/>
          </a:p>
          <a:p>
            <a:r>
              <a:rPr lang="en-US" dirty="0" smtClean="0"/>
              <a:t>[root@station1 /]# </a:t>
            </a:r>
            <a:r>
              <a:rPr lang="en-US" dirty="0" err="1" smtClean="0"/>
              <a:t>partprobe</a:t>
            </a:r>
            <a:endParaRPr lang="en-US" dirty="0" smtClean="0"/>
          </a:p>
          <a:p>
            <a:r>
              <a:rPr lang="en-US" dirty="0" smtClean="0"/>
              <a:t>		(For update the partition table without reboot)</a:t>
            </a:r>
          </a:p>
          <a:p>
            <a:endParaRPr lang="en-US" dirty="0" smtClean="0"/>
          </a:p>
          <a:p>
            <a:endParaRPr lang="en-US" dirty="0" smtClean="0"/>
          </a:p>
        </p:txBody>
      </p:sp>
      <p:sp>
        <p:nvSpPr>
          <p:cNvPr id="19" name="TextBox 18"/>
          <p:cNvSpPr txBox="1"/>
          <p:nvPr/>
        </p:nvSpPr>
        <p:spPr>
          <a:xfrm>
            <a:off x="8610600" y="6019800"/>
            <a:ext cx="838200" cy="307777"/>
          </a:xfrm>
          <a:prstGeom prst="rect">
            <a:avLst/>
          </a:prstGeom>
          <a:noFill/>
        </p:spPr>
        <p:txBody>
          <a:bodyPr wrap="square" rtlCol="0">
            <a:spAutoFit/>
          </a:bodyPr>
          <a:lstStyle/>
          <a:p>
            <a:r>
              <a:rPr lang="en-US" sz="1400" b="1" dirty="0" smtClean="0"/>
              <a:t>END</a:t>
            </a:r>
            <a:endParaRPr lang="en-US" sz="1400" b="1" dirty="0"/>
          </a:p>
        </p:txBody>
      </p:sp>
      <p:sp>
        <p:nvSpPr>
          <p:cNvPr id="11" name="Footer Placeholder 10"/>
          <p:cNvSpPr>
            <a:spLocks noGrp="1"/>
          </p:cNvSpPr>
          <p:nvPr>
            <p:ph type="ftr" sz="quarter" idx="11"/>
          </p:nvPr>
        </p:nvSpPr>
        <p:spPr/>
        <p:txBody>
          <a:bodyPr/>
          <a:lstStyle/>
          <a:p>
            <a:r>
              <a:rPr lang="en-US" dirty="0" smtClean="0"/>
              <a:t>SONI COMPUTER CLASSES</a:t>
            </a:r>
            <a:endParaRPr lang="en-US"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rot="-1620000">
            <a:off x="2345776" y="2844596"/>
            <a:ext cx="4648200" cy="1323439"/>
          </a:xfrm>
          <a:prstGeom prst="rect">
            <a:avLst/>
          </a:prstGeom>
          <a:noFill/>
          <a:effectLst>
            <a:outerShdw sx="156000" sy="156000" rotWithShape="0">
              <a:schemeClr val="bg2">
                <a:lumMod val="90000"/>
                <a:alpha val="27000"/>
              </a:schemeClr>
            </a:outerShdw>
          </a:effectLst>
        </p:spPr>
        <p:txBody>
          <a:bodyPr wrap="square" rtlCol="0">
            <a:spAutoFit/>
          </a:bodyPr>
          <a:lstStyle/>
          <a:p>
            <a:r>
              <a:rPr lang="en-US" sz="4000" dirty="0" smtClean="0">
                <a:solidFill>
                  <a:srgbClr val="FDE1BF"/>
                </a:solidFill>
              </a:rPr>
              <a:t> Ravi Kant </a:t>
            </a:r>
            <a:r>
              <a:rPr lang="en-US" sz="4000" dirty="0" err="1" smtClean="0">
                <a:solidFill>
                  <a:srgbClr val="FDE1BF"/>
                </a:solidFill>
              </a:rPr>
              <a:t>Soni</a:t>
            </a:r>
            <a:r>
              <a:rPr lang="en-US" sz="4000" dirty="0" smtClean="0">
                <a:solidFill>
                  <a:srgbClr val="FDE1BF"/>
                </a:solidFill>
              </a:rPr>
              <a:t> +918269000074</a:t>
            </a:r>
            <a:endParaRPr lang="en-US" sz="4000" dirty="0">
              <a:solidFill>
                <a:srgbClr val="FDE1BF"/>
              </a:solidFill>
            </a:endParaRPr>
          </a:p>
        </p:txBody>
      </p:sp>
      <p:sp>
        <p:nvSpPr>
          <p:cNvPr id="4" name="Freeform 3"/>
          <p:cNvSpPr/>
          <p:nvPr/>
        </p:nvSpPr>
        <p:spPr>
          <a:xfrm>
            <a:off x="0" y="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5" name="Picture 4" descr="images1.jpg"/>
          <p:cNvPicPr>
            <a:picLocks noChangeAspect="1"/>
          </p:cNvPicPr>
          <p:nvPr/>
        </p:nvPicPr>
        <p:blipFill>
          <a:blip r:embed="rId3"/>
          <a:stretch>
            <a:fillRect/>
          </a:stretch>
        </p:blipFill>
        <p:spPr>
          <a:xfrm>
            <a:off x="1" y="-38100"/>
            <a:ext cx="617714" cy="571500"/>
          </a:xfrm>
          <a:prstGeom prst="rect">
            <a:avLst/>
          </a:prstGeom>
        </p:spPr>
      </p:pic>
      <p:sp>
        <p:nvSpPr>
          <p:cNvPr id="6" name="Freeform 5"/>
          <p:cNvSpPr/>
          <p:nvPr/>
        </p:nvSpPr>
        <p:spPr>
          <a:xfrm>
            <a:off x="0" y="632460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TextBox 6"/>
          <p:cNvSpPr txBox="1"/>
          <p:nvPr/>
        </p:nvSpPr>
        <p:spPr>
          <a:xfrm>
            <a:off x="5257800" y="6488668"/>
            <a:ext cx="4343400" cy="369332"/>
          </a:xfrm>
          <a:custGeom>
            <a:avLst/>
            <a:gdLst>
              <a:gd name="connsiteX0" fmla="*/ 0 w 4343400"/>
              <a:gd name="connsiteY0" fmla="*/ 0 h 369332"/>
              <a:gd name="connsiteX1" fmla="*/ 4343400 w 4343400"/>
              <a:gd name="connsiteY1" fmla="*/ 0 h 369332"/>
              <a:gd name="connsiteX2" fmla="*/ 4343400 w 4343400"/>
              <a:gd name="connsiteY2" fmla="*/ 369332 h 369332"/>
              <a:gd name="connsiteX3" fmla="*/ 0 w 4343400"/>
              <a:gd name="connsiteY3" fmla="*/ 369332 h 369332"/>
              <a:gd name="connsiteX4" fmla="*/ 0 w 4343400"/>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369332">
                <a:moveTo>
                  <a:pt x="0" y="0"/>
                </a:moveTo>
                <a:lnTo>
                  <a:pt x="4343400" y="0"/>
                </a:lnTo>
                <a:lnTo>
                  <a:pt x="4343400" y="369332"/>
                </a:lnTo>
                <a:lnTo>
                  <a:pt x="0" y="369332"/>
                </a:lnTo>
                <a:lnTo>
                  <a:pt x="0" y="0"/>
                </a:lnTo>
                <a:close/>
              </a:path>
            </a:pathLst>
          </a:custGeom>
          <a:noFill/>
        </p:spPr>
        <p:txBody>
          <a:bodyPr wrap="square" rtlCol="0">
            <a:spAutoFit/>
          </a:bodyPr>
          <a:lstStyle/>
          <a:p>
            <a:r>
              <a:rPr lang="en-US" dirty="0" smtClean="0"/>
              <a:t> Ravi Kant </a:t>
            </a:r>
            <a:r>
              <a:rPr lang="en-US" dirty="0" err="1" smtClean="0"/>
              <a:t>Soni</a:t>
            </a:r>
            <a:r>
              <a:rPr lang="en-US" dirty="0" smtClean="0"/>
              <a:t> +918269000074</a:t>
            </a:r>
            <a:endParaRPr lang="en-US" dirty="0"/>
          </a:p>
        </p:txBody>
      </p:sp>
      <p:sp>
        <p:nvSpPr>
          <p:cNvPr id="9" name="TextBox 8"/>
          <p:cNvSpPr txBox="1"/>
          <p:nvPr/>
        </p:nvSpPr>
        <p:spPr>
          <a:xfrm>
            <a:off x="533400" y="643890"/>
            <a:ext cx="8153400" cy="5755422"/>
          </a:xfrm>
          <a:prstGeom prst="rect">
            <a:avLst/>
          </a:prstGeom>
          <a:noFill/>
        </p:spPr>
        <p:txBody>
          <a:bodyPr wrap="square" rtlCol="0">
            <a:spAutoFit/>
          </a:bodyPr>
          <a:lstStyle/>
          <a:p>
            <a:pPr algn="ctr"/>
            <a:r>
              <a:rPr lang="en-US" sz="2400" b="1" dirty="0" smtClean="0"/>
              <a:t>LOGICAL VOLUME MANAGER (LVM)</a:t>
            </a:r>
          </a:p>
          <a:p>
            <a:pPr algn="ctr"/>
            <a:endParaRPr lang="en-US" b="1" dirty="0" smtClean="0"/>
          </a:p>
          <a:p>
            <a:r>
              <a:rPr lang="en-US" sz="2000" dirty="0" smtClean="0"/>
              <a:t>LVM is a Logical Volume Manager implemented for the Linux operating system. As the update from kernel version 2.4. Its used partition ID 8e</a:t>
            </a:r>
          </a:p>
          <a:p>
            <a:endParaRPr lang="en-US" sz="1600" b="1" dirty="0" smtClean="0"/>
          </a:p>
          <a:p>
            <a:r>
              <a:rPr lang="en-US" b="1" dirty="0" smtClean="0"/>
              <a:t>What is Logical Volume Management?</a:t>
            </a:r>
          </a:p>
          <a:p>
            <a:r>
              <a:rPr lang="en-US" sz="2000" dirty="0" smtClean="0"/>
              <a:t>Logical volume management provides a higher-level view of the disk storage on a computer system than the traditional view of disks and partitions. This gives the system administrator much more flexibility in allocating storage to applications and users. Logical volume manager can be extend and reduce.</a:t>
            </a:r>
          </a:p>
          <a:p>
            <a:endParaRPr lang="en-US" dirty="0" smtClean="0"/>
          </a:p>
          <a:p>
            <a:r>
              <a:rPr lang="en-US" sz="2000" dirty="0" smtClean="0"/>
              <a:t>The logical volume manager also allows management of storage volumes in user-defined groups, allowing the system administrator to deal with sensibly named volume groups such as "development" and "sales" rather than physical disk names such as "</a:t>
            </a:r>
            <a:r>
              <a:rPr lang="en-US" sz="2000" dirty="0" err="1" smtClean="0"/>
              <a:t>sda</a:t>
            </a:r>
            <a:r>
              <a:rPr lang="en-US" sz="2000" dirty="0" smtClean="0"/>
              <a:t>" and "</a:t>
            </a:r>
            <a:r>
              <a:rPr lang="en-US" sz="2000" dirty="0" err="1" smtClean="0"/>
              <a:t>sdb</a:t>
            </a:r>
            <a:r>
              <a:rPr lang="en-US" sz="2000" dirty="0" smtClean="0"/>
              <a:t>". </a:t>
            </a:r>
          </a:p>
          <a:p>
            <a:pPr lvl="0" fontAlgn="base">
              <a:spcBef>
                <a:spcPct val="0"/>
              </a:spcBef>
              <a:spcAft>
                <a:spcPct val="0"/>
              </a:spcAft>
            </a:pPr>
            <a:endParaRPr lang="en-US" sz="1600" b="1" dirty="0" smtClean="0">
              <a:latin typeface="Arial" charset="0"/>
            </a:endParaRPr>
          </a:p>
          <a:p>
            <a:pPr lvl="0" fontAlgn="base">
              <a:spcBef>
                <a:spcPct val="0"/>
              </a:spcBef>
              <a:spcAft>
                <a:spcPct val="0"/>
              </a:spcAft>
            </a:pPr>
            <a:r>
              <a:rPr lang="en-US" sz="1600" b="1" dirty="0" smtClean="0">
                <a:latin typeface="Arial" charset="0"/>
              </a:rPr>
              <a:t>Why would I want it?</a:t>
            </a:r>
          </a:p>
          <a:p>
            <a:pPr lvl="0" eaLnBrk="0" fontAlgn="base" hangingPunct="0">
              <a:spcBef>
                <a:spcPct val="0"/>
              </a:spcBef>
              <a:spcAft>
                <a:spcPct val="0"/>
              </a:spcAft>
            </a:pPr>
            <a:r>
              <a:rPr lang="en-US" dirty="0" smtClean="0">
                <a:latin typeface="+mj-lt"/>
              </a:rPr>
              <a:t>LVM is traditionally associated with large installations containing many disks but it is equally suited to small systems with a single disk or maybe two.</a:t>
            </a:r>
          </a:p>
        </p:txBody>
      </p:sp>
      <p:sp>
        <p:nvSpPr>
          <p:cNvPr id="8" name="Slide Number Placeholder 7"/>
          <p:cNvSpPr>
            <a:spLocks noGrp="1"/>
          </p:cNvSpPr>
          <p:nvPr>
            <p:ph type="sldNum" sz="quarter" idx="12"/>
          </p:nvPr>
        </p:nvSpPr>
        <p:spPr/>
        <p:txBody>
          <a:bodyPr/>
          <a:lstStyle/>
          <a:p>
            <a:fld id="{7278E106-62EC-41F2-90B3-FDFD6CA56EC6}" type="slidenum">
              <a:rPr lang="en-US" smtClean="0"/>
              <a:pPr/>
              <a:t>76</a:t>
            </a:fld>
            <a:endParaRPr lang="en-US" dirty="0"/>
          </a:p>
        </p:txBody>
      </p:sp>
      <p:sp>
        <p:nvSpPr>
          <p:cNvPr id="19" name="TextBox 18"/>
          <p:cNvSpPr txBox="1"/>
          <p:nvPr/>
        </p:nvSpPr>
        <p:spPr>
          <a:xfrm>
            <a:off x="2209800" y="164068"/>
            <a:ext cx="4953000" cy="369332"/>
          </a:xfrm>
          <a:prstGeom prst="rect">
            <a:avLst/>
          </a:prstGeom>
          <a:noFill/>
        </p:spPr>
        <p:txBody>
          <a:bodyPr wrap="square" rtlCol="0">
            <a:spAutoFit/>
          </a:bodyPr>
          <a:lstStyle/>
          <a:p>
            <a:pPr algn="ctr"/>
            <a:r>
              <a:rPr lang="en-US" b="1" dirty="0" smtClean="0"/>
              <a:t>LOGICAL VOLUME MANAGER (LVM)</a:t>
            </a:r>
          </a:p>
        </p:txBody>
      </p:sp>
      <p:sp>
        <p:nvSpPr>
          <p:cNvPr id="11" name="Footer Placeholder 10"/>
          <p:cNvSpPr>
            <a:spLocks noGrp="1"/>
          </p:cNvSpPr>
          <p:nvPr>
            <p:ph type="ftr" sz="quarter" idx="11"/>
          </p:nvPr>
        </p:nvSpPr>
        <p:spPr/>
        <p:txBody>
          <a:bodyPr/>
          <a:lstStyle/>
          <a:p>
            <a:r>
              <a:rPr lang="en-US" dirty="0" smtClean="0"/>
              <a:t>SONI COMPUTER CLASSES</a:t>
            </a:r>
            <a:endParaRPr lang="en-US"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rot="-1620000">
            <a:off x="2345776" y="2844596"/>
            <a:ext cx="4648200" cy="1323439"/>
          </a:xfrm>
          <a:prstGeom prst="rect">
            <a:avLst/>
          </a:prstGeom>
          <a:noFill/>
          <a:effectLst>
            <a:outerShdw sx="156000" sy="156000" rotWithShape="0">
              <a:schemeClr val="bg2">
                <a:lumMod val="90000"/>
                <a:alpha val="27000"/>
              </a:schemeClr>
            </a:outerShdw>
          </a:effectLst>
        </p:spPr>
        <p:txBody>
          <a:bodyPr wrap="square" rtlCol="0">
            <a:spAutoFit/>
          </a:bodyPr>
          <a:lstStyle/>
          <a:p>
            <a:r>
              <a:rPr lang="en-US" sz="4000" dirty="0" smtClean="0">
                <a:solidFill>
                  <a:srgbClr val="FDE1BF"/>
                </a:solidFill>
              </a:rPr>
              <a:t> Ravi Kant </a:t>
            </a:r>
            <a:r>
              <a:rPr lang="en-US" sz="4000" dirty="0" err="1" smtClean="0">
                <a:solidFill>
                  <a:srgbClr val="FDE1BF"/>
                </a:solidFill>
              </a:rPr>
              <a:t>Soni</a:t>
            </a:r>
            <a:r>
              <a:rPr lang="en-US" sz="4000" dirty="0" smtClean="0">
                <a:solidFill>
                  <a:srgbClr val="FDE1BF"/>
                </a:solidFill>
              </a:rPr>
              <a:t> +918269000074</a:t>
            </a:r>
            <a:endParaRPr lang="en-US" sz="4000" dirty="0">
              <a:solidFill>
                <a:srgbClr val="FDE1BF"/>
              </a:solidFill>
            </a:endParaRPr>
          </a:p>
        </p:txBody>
      </p:sp>
      <p:sp>
        <p:nvSpPr>
          <p:cNvPr id="4" name="Freeform 3"/>
          <p:cNvSpPr/>
          <p:nvPr/>
        </p:nvSpPr>
        <p:spPr>
          <a:xfrm>
            <a:off x="0" y="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5" name="Picture 4" descr="images1.jpg"/>
          <p:cNvPicPr>
            <a:picLocks noChangeAspect="1"/>
          </p:cNvPicPr>
          <p:nvPr/>
        </p:nvPicPr>
        <p:blipFill>
          <a:blip r:embed="rId3"/>
          <a:stretch>
            <a:fillRect/>
          </a:stretch>
        </p:blipFill>
        <p:spPr>
          <a:xfrm>
            <a:off x="1" y="-38100"/>
            <a:ext cx="617714" cy="571500"/>
          </a:xfrm>
          <a:prstGeom prst="rect">
            <a:avLst/>
          </a:prstGeom>
        </p:spPr>
      </p:pic>
      <p:sp>
        <p:nvSpPr>
          <p:cNvPr id="6" name="Freeform 5"/>
          <p:cNvSpPr/>
          <p:nvPr/>
        </p:nvSpPr>
        <p:spPr>
          <a:xfrm>
            <a:off x="0" y="632460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TextBox 6"/>
          <p:cNvSpPr txBox="1"/>
          <p:nvPr/>
        </p:nvSpPr>
        <p:spPr>
          <a:xfrm>
            <a:off x="5257800" y="6488668"/>
            <a:ext cx="4343400" cy="369332"/>
          </a:xfrm>
          <a:custGeom>
            <a:avLst/>
            <a:gdLst>
              <a:gd name="connsiteX0" fmla="*/ 0 w 4343400"/>
              <a:gd name="connsiteY0" fmla="*/ 0 h 369332"/>
              <a:gd name="connsiteX1" fmla="*/ 4343400 w 4343400"/>
              <a:gd name="connsiteY1" fmla="*/ 0 h 369332"/>
              <a:gd name="connsiteX2" fmla="*/ 4343400 w 4343400"/>
              <a:gd name="connsiteY2" fmla="*/ 369332 h 369332"/>
              <a:gd name="connsiteX3" fmla="*/ 0 w 4343400"/>
              <a:gd name="connsiteY3" fmla="*/ 369332 h 369332"/>
              <a:gd name="connsiteX4" fmla="*/ 0 w 4343400"/>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369332">
                <a:moveTo>
                  <a:pt x="0" y="0"/>
                </a:moveTo>
                <a:lnTo>
                  <a:pt x="4343400" y="0"/>
                </a:lnTo>
                <a:lnTo>
                  <a:pt x="4343400" y="369332"/>
                </a:lnTo>
                <a:lnTo>
                  <a:pt x="0" y="369332"/>
                </a:lnTo>
                <a:lnTo>
                  <a:pt x="0" y="0"/>
                </a:lnTo>
                <a:close/>
              </a:path>
            </a:pathLst>
          </a:custGeom>
          <a:noFill/>
        </p:spPr>
        <p:txBody>
          <a:bodyPr wrap="square" rtlCol="0">
            <a:spAutoFit/>
          </a:bodyPr>
          <a:lstStyle/>
          <a:p>
            <a:r>
              <a:rPr lang="en-US" dirty="0" smtClean="0"/>
              <a:t> Ravi Kant </a:t>
            </a:r>
            <a:r>
              <a:rPr lang="en-US" dirty="0" err="1" smtClean="0"/>
              <a:t>Soni</a:t>
            </a:r>
            <a:r>
              <a:rPr lang="en-US" dirty="0" smtClean="0"/>
              <a:t> +918269000074</a:t>
            </a:r>
            <a:endParaRPr lang="en-US" dirty="0"/>
          </a:p>
        </p:txBody>
      </p:sp>
      <p:sp>
        <p:nvSpPr>
          <p:cNvPr id="8" name="Slide Number Placeholder 7"/>
          <p:cNvSpPr>
            <a:spLocks noGrp="1"/>
          </p:cNvSpPr>
          <p:nvPr>
            <p:ph type="sldNum" sz="quarter" idx="12"/>
          </p:nvPr>
        </p:nvSpPr>
        <p:spPr/>
        <p:txBody>
          <a:bodyPr/>
          <a:lstStyle/>
          <a:p>
            <a:fld id="{7278E106-62EC-41F2-90B3-FDFD6CA56EC6}" type="slidenum">
              <a:rPr lang="en-US" smtClean="0"/>
              <a:pPr/>
              <a:t>77</a:t>
            </a:fld>
            <a:endParaRPr lang="en-US" dirty="0"/>
          </a:p>
        </p:txBody>
      </p:sp>
      <p:sp>
        <p:nvSpPr>
          <p:cNvPr id="2052" name="Rectangle 4"/>
          <p:cNvSpPr>
            <a:spLocks noChangeArrowheads="1"/>
          </p:cNvSpPr>
          <p:nvPr/>
        </p:nvSpPr>
        <p:spPr bwMode="auto">
          <a:xfrm>
            <a:off x="0" y="457200"/>
            <a:ext cx="9144000" cy="15875"/>
          </a:xfrm>
          <a:prstGeom prst="rect">
            <a:avLst/>
          </a:prstGeom>
          <a:solidFill>
            <a:srgbClr val="000000"/>
          </a:solidFill>
          <a:ln w="9525">
            <a:solidFill>
              <a:schemeClr val="tx1"/>
            </a:solid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13"/>
          <p:cNvSpPr/>
          <p:nvPr/>
        </p:nvSpPr>
        <p:spPr>
          <a:xfrm>
            <a:off x="152400" y="685800"/>
            <a:ext cx="8763000" cy="5909310"/>
          </a:xfrm>
          <a:prstGeom prst="rect">
            <a:avLst/>
          </a:prstGeom>
        </p:spPr>
        <p:txBody>
          <a:bodyPr wrap="square">
            <a:spAutoFit/>
          </a:bodyPr>
          <a:lstStyle/>
          <a:p>
            <a:pPr lvl="0" eaLnBrk="0" fontAlgn="base" hangingPunct="0">
              <a:spcBef>
                <a:spcPct val="0"/>
              </a:spcBef>
              <a:spcAft>
                <a:spcPct val="0"/>
              </a:spcAft>
            </a:pPr>
            <a:endParaRPr lang="en-US" dirty="0" smtClean="0">
              <a:latin typeface="Arial" charset="0"/>
            </a:endParaRPr>
          </a:p>
          <a:p>
            <a:pPr>
              <a:buFont typeface="Wingdings" pitchFamily="2" charset="2"/>
              <a:buChar char="v"/>
            </a:pPr>
            <a:r>
              <a:rPr lang="en-US" b="1" dirty="0" smtClean="0"/>
              <a:t> Physical volume (PV)</a:t>
            </a:r>
          </a:p>
          <a:p>
            <a:r>
              <a:rPr lang="en-US" dirty="0" smtClean="0"/>
              <a:t>A physical volume is typically a hard disk, though it may well just be a device that 'looks' like a hard disk (</a:t>
            </a:r>
            <a:r>
              <a:rPr lang="en-US" dirty="0" err="1" smtClean="0"/>
              <a:t>eg</a:t>
            </a:r>
            <a:r>
              <a:rPr lang="en-US" dirty="0" smtClean="0"/>
              <a:t>. a software raid device).  Its know as PE</a:t>
            </a:r>
          </a:p>
          <a:p>
            <a:r>
              <a:rPr lang="en-US" dirty="0" smtClean="0"/>
              <a:t>	</a:t>
            </a:r>
          </a:p>
          <a:p>
            <a:pPr lvl="2"/>
            <a:r>
              <a:rPr lang="en-US" b="1" dirty="0" smtClean="0"/>
              <a:t>physical extent (PE)</a:t>
            </a:r>
          </a:p>
          <a:p>
            <a:r>
              <a:rPr lang="en-US" dirty="0" smtClean="0"/>
              <a:t>	Each physical volume is divided chunks of data, known as physical extents, these 	extents have the same size as the logical extents for the volume group. </a:t>
            </a:r>
          </a:p>
          <a:p>
            <a:endParaRPr lang="en-US" b="1" dirty="0" smtClean="0"/>
          </a:p>
          <a:p>
            <a:pPr>
              <a:buFont typeface="Wingdings" pitchFamily="2" charset="2"/>
              <a:buChar char="v"/>
            </a:pPr>
            <a:r>
              <a:rPr lang="en-US" b="1" dirty="0" smtClean="0"/>
              <a:t> Volume group (VG)</a:t>
            </a:r>
          </a:p>
          <a:p>
            <a:r>
              <a:rPr lang="en-US" dirty="0" smtClean="0"/>
              <a:t>The Volume Group is the highest level abstraction used within the LVM. It gathers together a collection of Logical Volumes and Physical Volumes into one administrative unit. </a:t>
            </a:r>
          </a:p>
          <a:p>
            <a:endParaRPr lang="en-US" b="1" dirty="0" smtClean="0"/>
          </a:p>
          <a:p>
            <a:pPr>
              <a:buFont typeface="Wingdings" pitchFamily="2" charset="2"/>
              <a:buChar char="v"/>
            </a:pPr>
            <a:r>
              <a:rPr lang="en-US" b="1" dirty="0" smtClean="0"/>
              <a:t> Logical volume (LV)</a:t>
            </a:r>
          </a:p>
          <a:p>
            <a:r>
              <a:rPr lang="en-US" dirty="0" smtClean="0"/>
              <a:t>The equivalent of a disk partition in a non-LVM system. The LV is visible as a standard block device; as such the LV can contain a file system. Its know as LE</a:t>
            </a:r>
          </a:p>
          <a:p>
            <a:endParaRPr lang="en-US" dirty="0" smtClean="0"/>
          </a:p>
          <a:p>
            <a:r>
              <a:rPr lang="en-US" dirty="0" smtClean="0"/>
              <a:t>	</a:t>
            </a:r>
            <a:r>
              <a:rPr lang="en-US" b="1" dirty="0" smtClean="0"/>
              <a:t>Logical extent (LE)</a:t>
            </a:r>
          </a:p>
          <a:p>
            <a:r>
              <a:rPr lang="en-US" dirty="0" smtClean="0"/>
              <a:t>	Each logical volume is split into chunks of data, known as logical extents. The 	extent size is the same for all logical volumes in the volume group. </a:t>
            </a:r>
          </a:p>
          <a:p>
            <a:endParaRPr lang="en-US" dirty="0" smtClean="0"/>
          </a:p>
        </p:txBody>
      </p:sp>
      <p:sp>
        <p:nvSpPr>
          <p:cNvPr id="11" name="Footer Placeholder 10"/>
          <p:cNvSpPr>
            <a:spLocks noGrp="1"/>
          </p:cNvSpPr>
          <p:nvPr>
            <p:ph type="ftr" sz="quarter" idx="11"/>
          </p:nvPr>
        </p:nvSpPr>
        <p:spPr/>
        <p:txBody>
          <a:bodyPr/>
          <a:lstStyle/>
          <a:p>
            <a:r>
              <a:rPr lang="en-US" dirty="0" smtClean="0"/>
              <a:t>SONI COMPUTER CLASSES</a:t>
            </a:r>
            <a:endParaRPr lang="en-US"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rot="-1620000">
            <a:off x="2345776" y="2844596"/>
            <a:ext cx="4648200" cy="1323439"/>
          </a:xfrm>
          <a:prstGeom prst="rect">
            <a:avLst/>
          </a:prstGeom>
          <a:noFill/>
          <a:effectLst>
            <a:outerShdw sx="156000" sy="156000" rotWithShape="0">
              <a:schemeClr val="bg2">
                <a:lumMod val="90000"/>
                <a:alpha val="27000"/>
              </a:schemeClr>
            </a:outerShdw>
          </a:effectLst>
        </p:spPr>
        <p:txBody>
          <a:bodyPr wrap="square" rtlCol="0">
            <a:spAutoFit/>
          </a:bodyPr>
          <a:lstStyle/>
          <a:p>
            <a:r>
              <a:rPr lang="en-US" sz="4000" dirty="0" smtClean="0">
                <a:solidFill>
                  <a:srgbClr val="FDE1BF"/>
                </a:solidFill>
              </a:rPr>
              <a:t> Ravi Kant </a:t>
            </a:r>
            <a:r>
              <a:rPr lang="en-US" sz="4000" dirty="0" err="1" smtClean="0">
                <a:solidFill>
                  <a:srgbClr val="FDE1BF"/>
                </a:solidFill>
              </a:rPr>
              <a:t>Soni</a:t>
            </a:r>
            <a:r>
              <a:rPr lang="en-US" sz="4000" dirty="0" smtClean="0">
                <a:solidFill>
                  <a:srgbClr val="FDE1BF"/>
                </a:solidFill>
              </a:rPr>
              <a:t> +918269000074</a:t>
            </a:r>
            <a:endParaRPr lang="en-US" sz="4000" dirty="0">
              <a:solidFill>
                <a:srgbClr val="FDE1BF"/>
              </a:solidFill>
            </a:endParaRPr>
          </a:p>
        </p:txBody>
      </p:sp>
      <p:sp>
        <p:nvSpPr>
          <p:cNvPr id="4" name="Freeform 3"/>
          <p:cNvSpPr/>
          <p:nvPr/>
        </p:nvSpPr>
        <p:spPr>
          <a:xfrm>
            <a:off x="0" y="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5" name="Picture 4" descr="images1.jpg"/>
          <p:cNvPicPr>
            <a:picLocks noChangeAspect="1"/>
          </p:cNvPicPr>
          <p:nvPr/>
        </p:nvPicPr>
        <p:blipFill>
          <a:blip r:embed="rId3"/>
          <a:stretch>
            <a:fillRect/>
          </a:stretch>
        </p:blipFill>
        <p:spPr>
          <a:xfrm>
            <a:off x="1" y="-38100"/>
            <a:ext cx="617714" cy="571500"/>
          </a:xfrm>
          <a:prstGeom prst="rect">
            <a:avLst/>
          </a:prstGeom>
        </p:spPr>
      </p:pic>
      <p:sp>
        <p:nvSpPr>
          <p:cNvPr id="6" name="Freeform 5"/>
          <p:cNvSpPr/>
          <p:nvPr/>
        </p:nvSpPr>
        <p:spPr>
          <a:xfrm>
            <a:off x="0" y="632460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TextBox 6"/>
          <p:cNvSpPr txBox="1"/>
          <p:nvPr/>
        </p:nvSpPr>
        <p:spPr>
          <a:xfrm>
            <a:off x="5257800" y="6488668"/>
            <a:ext cx="4343400" cy="369332"/>
          </a:xfrm>
          <a:custGeom>
            <a:avLst/>
            <a:gdLst>
              <a:gd name="connsiteX0" fmla="*/ 0 w 4343400"/>
              <a:gd name="connsiteY0" fmla="*/ 0 h 369332"/>
              <a:gd name="connsiteX1" fmla="*/ 4343400 w 4343400"/>
              <a:gd name="connsiteY1" fmla="*/ 0 h 369332"/>
              <a:gd name="connsiteX2" fmla="*/ 4343400 w 4343400"/>
              <a:gd name="connsiteY2" fmla="*/ 369332 h 369332"/>
              <a:gd name="connsiteX3" fmla="*/ 0 w 4343400"/>
              <a:gd name="connsiteY3" fmla="*/ 369332 h 369332"/>
              <a:gd name="connsiteX4" fmla="*/ 0 w 4343400"/>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369332">
                <a:moveTo>
                  <a:pt x="0" y="0"/>
                </a:moveTo>
                <a:lnTo>
                  <a:pt x="4343400" y="0"/>
                </a:lnTo>
                <a:lnTo>
                  <a:pt x="4343400" y="369332"/>
                </a:lnTo>
                <a:lnTo>
                  <a:pt x="0" y="369332"/>
                </a:lnTo>
                <a:lnTo>
                  <a:pt x="0" y="0"/>
                </a:lnTo>
                <a:close/>
              </a:path>
            </a:pathLst>
          </a:custGeom>
          <a:noFill/>
        </p:spPr>
        <p:txBody>
          <a:bodyPr wrap="square" rtlCol="0">
            <a:spAutoFit/>
          </a:bodyPr>
          <a:lstStyle/>
          <a:p>
            <a:r>
              <a:rPr lang="en-US" dirty="0" smtClean="0"/>
              <a:t> Ravi Kant </a:t>
            </a:r>
            <a:r>
              <a:rPr lang="en-US" dirty="0" err="1" smtClean="0"/>
              <a:t>Soni</a:t>
            </a:r>
            <a:r>
              <a:rPr lang="en-US" dirty="0" smtClean="0"/>
              <a:t> +918269000074</a:t>
            </a:r>
            <a:endParaRPr lang="en-US" dirty="0"/>
          </a:p>
        </p:txBody>
      </p:sp>
      <p:sp>
        <p:nvSpPr>
          <p:cNvPr id="9" name="TextBox 8"/>
          <p:cNvSpPr txBox="1"/>
          <p:nvPr/>
        </p:nvSpPr>
        <p:spPr>
          <a:xfrm>
            <a:off x="533400" y="643890"/>
            <a:ext cx="8153400" cy="1015663"/>
          </a:xfrm>
          <a:prstGeom prst="rect">
            <a:avLst/>
          </a:prstGeom>
          <a:noFill/>
        </p:spPr>
        <p:txBody>
          <a:bodyPr wrap="square" rtlCol="0">
            <a:spAutoFit/>
          </a:bodyPr>
          <a:lstStyle/>
          <a:p>
            <a:pPr algn="ctr"/>
            <a:r>
              <a:rPr lang="en-US" sz="2000" b="1" dirty="0" smtClean="0"/>
              <a:t>LOGICAL VOLUME MANAGER (LVM)</a:t>
            </a:r>
          </a:p>
          <a:p>
            <a:pPr algn="ctr"/>
            <a:endParaRPr lang="en-US" sz="2000" b="1" dirty="0" smtClean="0"/>
          </a:p>
          <a:p>
            <a:pPr algn="ctr"/>
            <a:endParaRPr lang="en-US" sz="2000" b="1" dirty="0" smtClean="0"/>
          </a:p>
        </p:txBody>
      </p:sp>
      <p:sp>
        <p:nvSpPr>
          <p:cNvPr id="8" name="Slide Number Placeholder 7"/>
          <p:cNvSpPr>
            <a:spLocks noGrp="1"/>
          </p:cNvSpPr>
          <p:nvPr>
            <p:ph type="sldNum" sz="quarter" idx="12"/>
          </p:nvPr>
        </p:nvSpPr>
        <p:spPr/>
        <p:txBody>
          <a:bodyPr/>
          <a:lstStyle/>
          <a:p>
            <a:fld id="{7278E106-62EC-41F2-90B3-FDFD6CA56EC6}" type="slidenum">
              <a:rPr lang="en-US" smtClean="0"/>
              <a:pPr/>
              <a:t>78</a:t>
            </a:fld>
            <a:endParaRPr lang="en-US" dirty="0"/>
          </a:p>
        </p:txBody>
      </p:sp>
      <p:sp>
        <p:nvSpPr>
          <p:cNvPr id="11" name="Rectangle 10"/>
          <p:cNvSpPr/>
          <p:nvPr/>
        </p:nvSpPr>
        <p:spPr>
          <a:xfrm>
            <a:off x="1752600" y="1905000"/>
            <a:ext cx="1676400" cy="762000"/>
          </a:xfrm>
          <a:prstGeom prst="rect">
            <a:avLst/>
          </a:prstGeom>
          <a:solidFill>
            <a:schemeClr val="bg1"/>
          </a:solidFill>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Physical Volume 20GB</a:t>
            </a:r>
            <a:endParaRPr lang="en-US" sz="1600" dirty="0">
              <a:solidFill>
                <a:schemeClr val="tx1"/>
              </a:solidFill>
            </a:endParaRPr>
          </a:p>
        </p:txBody>
      </p:sp>
      <p:sp>
        <p:nvSpPr>
          <p:cNvPr id="12" name="Rectangle 11"/>
          <p:cNvSpPr/>
          <p:nvPr/>
        </p:nvSpPr>
        <p:spPr>
          <a:xfrm>
            <a:off x="3657600" y="1905000"/>
            <a:ext cx="1676400" cy="762000"/>
          </a:xfrm>
          <a:prstGeom prst="rect">
            <a:avLst/>
          </a:prstGeom>
          <a:solidFill>
            <a:schemeClr val="bg1"/>
          </a:solidFill>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Physical Volume 20GB</a:t>
            </a:r>
            <a:endParaRPr lang="en-US" sz="1600" dirty="0">
              <a:solidFill>
                <a:schemeClr val="tx1"/>
              </a:solidFill>
            </a:endParaRPr>
          </a:p>
        </p:txBody>
      </p:sp>
      <p:sp>
        <p:nvSpPr>
          <p:cNvPr id="13" name="Rectangle 12"/>
          <p:cNvSpPr/>
          <p:nvPr/>
        </p:nvSpPr>
        <p:spPr>
          <a:xfrm>
            <a:off x="5562600" y="1905000"/>
            <a:ext cx="1676400" cy="762000"/>
          </a:xfrm>
          <a:prstGeom prst="rect">
            <a:avLst/>
          </a:prstGeom>
          <a:solidFill>
            <a:schemeClr val="bg1"/>
          </a:solidFill>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Physical Volume 20GB</a:t>
            </a:r>
            <a:endParaRPr lang="en-US" sz="1600" dirty="0">
              <a:solidFill>
                <a:schemeClr val="tx1"/>
              </a:solidFill>
            </a:endParaRPr>
          </a:p>
        </p:txBody>
      </p:sp>
      <p:sp>
        <p:nvSpPr>
          <p:cNvPr id="15" name="Rectangle 14"/>
          <p:cNvSpPr/>
          <p:nvPr/>
        </p:nvSpPr>
        <p:spPr>
          <a:xfrm>
            <a:off x="3581400" y="3276600"/>
            <a:ext cx="1676400" cy="762000"/>
          </a:xfrm>
          <a:prstGeom prst="rect">
            <a:avLst/>
          </a:prstGeom>
          <a:solidFill>
            <a:schemeClr val="bg1"/>
          </a:solidFill>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Volume Group 60GB</a:t>
            </a:r>
            <a:endParaRPr lang="en-US" sz="1600" dirty="0">
              <a:solidFill>
                <a:schemeClr val="tx1"/>
              </a:solidFill>
            </a:endParaRPr>
          </a:p>
        </p:txBody>
      </p:sp>
      <p:sp>
        <p:nvSpPr>
          <p:cNvPr id="16" name="Rectangle 15"/>
          <p:cNvSpPr/>
          <p:nvPr/>
        </p:nvSpPr>
        <p:spPr>
          <a:xfrm>
            <a:off x="2743200" y="4648200"/>
            <a:ext cx="1676400" cy="762000"/>
          </a:xfrm>
          <a:prstGeom prst="rect">
            <a:avLst/>
          </a:prstGeom>
          <a:solidFill>
            <a:schemeClr val="bg1"/>
          </a:solidFill>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Logical Volume 30GB</a:t>
            </a:r>
            <a:endParaRPr lang="en-US" sz="1600" dirty="0">
              <a:solidFill>
                <a:schemeClr val="tx1"/>
              </a:solidFill>
            </a:endParaRPr>
          </a:p>
        </p:txBody>
      </p:sp>
      <p:sp>
        <p:nvSpPr>
          <p:cNvPr id="17" name="Rectangle 16"/>
          <p:cNvSpPr/>
          <p:nvPr/>
        </p:nvSpPr>
        <p:spPr>
          <a:xfrm>
            <a:off x="4648200" y="4648200"/>
            <a:ext cx="1676400" cy="762000"/>
          </a:xfrm>
          <a:prstGeom prst="rect">
            <a:avLst/>
          </a:prstGeom>
          <a:solidFill>
            <a:schemeClr val="bg1"/>
          </a:solidFill>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Logical Volume 30GB</a:t>
            </a:r>
            <a:endParaRPr lang="en-US" sz="1600" dirty="0">
              <a:solidFill>
                <a:schemeClr val="tx1"/>
              </a:solidFill>
            </a:endParaRPr>
          </a:p>
        </p:txBody>
      </p:sp>
      <p:cxnSp>
        <p:nvCxnSpPr>
          <p:cNvPr id="18" name="Straight Arrow Connector 17"/>
          <p:cNvCxnSpPr/>
          <p:nvPr/>
        </p:nvCxnSpPr>
        <p:spPr>
          <a:xfrm>
            <a:off x="3124200" y="2667000"/>
            <a:ext cx="838200" cy="533400"/>
          </a:xfrm>
          <a:prstGeom prst="straightConnector1">
            <a:avLst/>
          </a:prstGeom>
          <a:ln w="28575">
            <a:prstDash val="dash"/>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2" idx="2"/>
          </p:cNvCxnSpPr>
          <p:nvPr/>
        </p:nvCxnSpPr>
        <p:spPr>
          <a:xfrm rot="5400000">
            <a:off x="4229100" y="2933700"/>
            <a:ext cx="533400" cy="1588"/>
          </a:xfrm>
          <a:prstGeom prst="straightConnector1">
            <a:avLst/>
          </a:prstGeom>
          <a:ln w="28575">
            <a:prstDash val="dash"/>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10800000" flipV="1">
            <a:off x="4830564" y="2666999"/>
            <a:ext cx="960637" cy="545081"/>
          </a:xfrm>
          <a:prstGeom prst="straightConnector1">
            <a:avLst/>
          </a:prstGeom>
          <a:ln w="28575">
            <a:prstDash val="dash"/>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5" idx="2"/>
          </p:cNvCxnSpPr>
          <p:nvPr/>
        </p:nvCxnSpPr>
        <p:spPr>
          <a:xfrm rot="5400000">
            <a:off x="3810000" y="3962400"/>
            <a:ext cx="533400" cy="685800"/>
          </a:xfrm>
          <a:prstGeom prst="straightConnector1">
            <a:avLst/>
          </a:prstGeom>
          <a:ln w="28575">
            <a:prstDash val="dash"/>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16200000" flipH="1">
            <a:off x="4724400" y="4038600"/>
            <a:ext cx="533400" cy="533400"/>
          </a:xfrm>
          <a:prstGeom prst="straightConnector1">
            <a:avLst/>
          </a:prstGeom>
          <a:ln w="28575">
            <a:prstDash val="dash"/>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334000" y="3429000"/>
            <a:ext cx="1447800" cy="381000"/>
          </a:xfrm>
          <a:prstGeom prst="rect">
            <a:avLst/>
          </a:prstGeom>
          <a:noFill/>
        </p:spPr>
        <p:txBody>
          <a:bodyPr wrap="square" rtlCol="0">
            <a:spAutoFit/>
          </a:bodyPr>
          <a:lstStyle/>
          <a:p>
            <a:r>
              <a:rPr lang="en-US" b="1" dirty="0" smtClean="0"/>
              <a:t>Department</a:t>
            </a:r>
            <a:endParaRPr lang="en-US" b="1" dirty="0"/>
          </a:p>
        </p:txBody>
      </p:sp>
      <p:sp>
        <p:nvSpPr>
          <p:cNvPr id="24" name="TextBox 23"/>
          <p:cNvSpPr txBox="1"/>
          <p:nvPr/>
        </p:nvSpPr>
        <p:spPr>
          <a:xfrm>
            <a:off x="2971800" y="5421868"/>
            <a:ext cx="838200" cy="369332"/>
          </a:xfrm>
          <a:prstGeom prst="rect">
            <a:avLst/>
          </a:prstGeom>
          <a:noFill/>
        </p:spPr>
        <p:txBody>
          <a:bodyPr wrap="square" rtlCol="0">
            <a:spAutoFit/>
          </a:bodyPr>
          <a:lstStyle/>
          <a:p>
            <a:r>
              <a:rPr lang="en-US" b="1" dirty="0" smtClean="0"/>
              <a:t>Sales</a:t>
            </a:r>
            <a:endParaRPr lang="en-US" b="1" dirty="0"/>
          </a:p>
        </p:txBody>
      </p:sp>
      <p:sp>
        <p:nvSpPr>
          <p:cNvPr id="25" name="TextBox 24"/>
          <p:cNvSpPr txBox="1"/>
          <p:nvPr/>
        </p:nvSpPr>
        <p:spPr>
          <a:xfrm>
            <a:off x="4953000" y="5421868"/>
            <a:ext cx="1371600" cy="369332"/>
          </a:xfrm>
          <a:prstGeom prst="rect">
            <a:avLst/>
          </a:prstGeom>
          <a:noFill/>
        </p:spPr>
        <p:txBody>
          <a:bodyPr wrap="square" rtlCol="0">
            <a:spAutoFit/>
          </a:bodyPr>
          <a:lstStyle/>
          <a:p>
            <a:r>
              <a:rPr lang="en-US" b="1" dirty="0" smtClean="0"/>
              <a:t>Marketing</a:t>
            </a:r>
            <a:endParaRPr lang="en-US" b="1" dirty="0"/>
          </a:p>
        </p:txBody>
      </p:sp>
      <p:sp>
        <p:nvSpPr>
          <p:cNvPr id="26" name="TextBox 25"/>
          <p:cNvSpPr txBox="1"/>
          <p:nvPr/>
        </p:nvSpPr>
        <p:spPr>
          <a:xfrm>
            <a:off x="1143000" y="1371600"/>
            <a:ext cx="7467600" cy="381000"/>
          </a:xfrm>
          <a:prstGeom prst="rect">
            <a:avLst/>
          </a:prstGeom>
          <a:noFill/>
        </p:spPr>
        <p:txBody>
          <a:bodyPr wrap="square" rtlCol="0">
            <a:spAutoFit/>
          </a:bodyPr>
          <a:lstStyle/>
          <a:p>
            <a:r>
              <a:rPr lang="en-US" dirty="0" smtClean="0"/>
              <a:t>	  hda6		     hda7		       hda8</a:t>
            </a:r>
            <a:endParaRPr lang="en-US" dirty="0"/>
          </a:p>
        </p:txBody>
      </p:sp>
      <p:sp>
        <p:nvSpPr>
          <p:cNvPr id="27" name="Footer Placeholder 26"/>
          <p:cNvSpPr>
            <a:spLocks noGrp="1"/>
          </p:cNvSpPr>
          <p:nvPr>
            <p:ph type="ftr" sz="quarter" idx="11"/>
          </p:nvPr>
        </p:nvSpPr>
        <p:spPr/>
        <p:txBody>
          <a:bodyPr/>
          <a:lstStyle/>
          <a:p>
            <a:r>
              <a:rPr lang="en-US" dirty="0" smtClean="0"/>
              <a:t>SONI COMPUTER CLASSES</a:t>
            </a:r>
            <a:endParaRPr lang="en-US"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rot="-1620000">
            <a:off x="2345776" y="2844596"/>
            <a:ext cx="4648200" cy="1323439"/>
          </a:xfrm>
          <a:prstGeom prst="rect">
            <a:avLst/>
          </a:prstGeom>
          <a:noFill/>
          <a:effectLst>
            <a:outerShdw sx="156000" sy="156000" rotWithShape="0">
              <a:schemeClr val="bg2">
                <a:lumMod val="90000"/>
                <a:alpha val="27000"/>
              </a:schemeClr>
            </a:outerShdw>
          </a:effectLst>
        </p:spPr>
        <p:txBody>
          <a:bodyPr wrap="square" rtlCol="0">
            <a:spAutoFit/>
          </a:bodyPr>
          <a:lstStyle/>
          <a:p>
            <a:r>
              <a:rPr lang="en-US" sz="4000" dirty="0" smtClean="0">
                <a:solidFill>
                  <a:srgbClr val="FDE1BF"/>
                </a:solidFill>
              </a:rPr>
              <a:t> Ravi Kant </a:t>
            </a:r>
            <a:r>
              <a:rPr lang="en-US" sz="4000" dirty="0" err="1" smtClean="0">
                <a:solidFill>
                  <a:srgbClr val="FDE1BF"/>
                </a:solidFill>
              </a:rPr>
              <a:t>Soni</a:t>
            </a:r>
            <a:r>
              <a:rPr lang="en-US" sz="4000" dirty="0" smtClean="0">
                <a:solidFill>
                  <a:srgbClr val="FDE1BF"/>
                </a:solidFill>
              </a:rPr>
              <a:t> +918269000074</a:t>
            </a:r>
            <a:endParaRPr lang="en-US" sz="4000" dirty="0">
              <a:solidFill>
                <a:srgbClr val="FDE1BF"/>
              </a:solidFill>
            </a:endParaRPr>
          </a:p>
        </p:txBody>
      </p:sp>
      <p:sp>
        <p:nvSpPr>
          <p:cNvPr id="4" name="Freeform 3"/>
          <p:cNvSpPr/>
          <p:nvPr/>
        </p:nvSpPr>
        <p:spPr>
          <a:xfrm>
            <a:off x="0" y="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5" name="Picture 4" descr="images1.jpg"/>
          <p:cNvPicPr>
            <a:picLocks noChangeAspect="1"/>
          </p:cNvPicPr>
          <p:nvPr/>
        </p:nvPicPr>
        <p:blipFill>
          <a:blip r:embed="rId3"/>
          <a:stretch>
            <a:fillRect/>
          </a:stretch>
        </p:blipFill>
        <p:spPr>
          <a:xfrm>
            <a:off x="1" y="-38100"/>
            <a:ext cx="617714" cy="571500"/>
          </a:xfrm>
          <a:prstGeom prst="rect">
            <a:avLst/>
          </a:prstGeom>
        </p:spPr>
      </p:pic>
      <p:sp>
        <p:nvSpPr>
          <p:cNvPr id="6" name="Freeform 5"/>
          <p:cNvSpPr/>
          <p:nvPr/>
        </p:nvSpPr>
        <p:spPr>
          <a:xfrm>
            <a:off x="0" y="632460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TextBox 6"/>
          <p:cNvSpPr txBox="1"/>
          <p:nvPr/>
        </p:nvSpPr>
        <p:spPr>
          <a:xfrm>
            <a:off x="5257800" y="6488668"/>
            <a:ext cx="4343400" cy="369332"/>
          </a:xfrm>
          <a:custGeom>
            <a:avLst/>
            <a:gdLst>
              <a:gd name="connsiteX0" fmla="*/ 0 w 4343400"/>
              <a:gd name="connsiteY0" fmla="*/ 0 h 369332"/>
              <a:gd name="connsiteX1" fmla="*/ 4343400 w 4343400"/>
              <a:gd name="connsiteY1" fmla="*/ 0 h 369332"/>
              <a:gd name="connsiteX2" fmla="*/ 4343400 w 4343400"/>
              <a:gd name="connsiteY2" fmla="*/ 369332 h 369332"/>
              <a:gd name="connsiteX3" fmla="*/ 0 w 4343400"/>
              <a:gd name="connsiteY3" fmla="*/ 369332 h 369332"/>
              <a:gd name="connsiteX4" fmla="*/ 0 w 4343400"/>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369332">
                <a:moveTo>
                  <a:pt x="0" y="0"/>
                </a:moveTo>
                <a:lnTo>
                  <a:pt x="4343400" y="0"/>
                </a:lnTo>
                <a:lnTo>
                  <a:pt x="4343400" y="369332"/>
                </a:lnTo>
                <a:lnTo>
                  <a:pt x="0" y="369332"/>
                </a:lnTo>
                <a:lnTo>
                  <a:pt x="0" y="0"/>
                </a:lnTo>
                <a:close/>
              </a:path>
            </a:pathLst>
          </a:custGeom>
          <a:noFill/>
        </p:spPr>
        <p:txBody>
          <a:bodyPr wrap="square" rtlCol="0">
            <a:spAutoFit/>
          </a:bodyPr>
          <a:lstStyle/>
          <a:p>
            <a:r>
              <a:rPr lang="en-US" dirty="0" smtClean="0"/>
              <a:t> Ravi Kant </a:t>
            </a:r>
            <a:r>
              <a:rPr lang="en-US" dirty="0" err="1" smtClean="0"/>
              <a:t>Soni</a:t>
            </a:r>
            <a:r>
              <a:rPr lang="en-US" dirty="0" smtClean="0"/>
              <a:t> +918269000074</a:t>
            </a:r>
            <a:endParaRPr lang="en-US" dirty="0"/>
          </a:p>
        </p:txBody>
      </p:sp>
      <p:sp>
        <p:nvSpPr>
          <p:cNvPr id="9" name="TextBox 8"/>
          <p:cNvSpPr txBox="1"/>
          <p:nvPr/>
        </p:nvSpPr>
        <p:spPr>
          <a:xfrm>
            <a:off x="533400" y="643890"/>
            <a:ext cx="8153400" cy="1015663"/>
          </a:xfrm>
          <a:prstGeom prst="rect">
            <a:avLst/>
          </a:prstGeom>
          <a:noFill/>
        </p:spPr>
        <p:txBody>
          <a:bodyPr wrap="square" rtlCol="0">
            <a:spAutoFit/>
          </a:bodyPr>
          <a:lstStyle/>
          <a:p>
            <a:pPr algn="ctr"/>
            <a:r>
              <a:rPr lang="en-US" sz="2000" b="1" dirty="0" smtClean="0"/>
              <a:t>LOGICAL VOLUME MANAGER (LVM)</a:t>
            </a:r>
          </a:p>
          <a:p>
            <a:pPr algn="ctr"/>
            <a:endParaRPr lang="en-US" sz="2000" b="1" dirty="0" smtClean="0"/>
          </a:p>
          <a:p>
            <a:pPr algn="ctr"/>
            <a:endParaRPr lang="en-US" sz="2000" b="1" dirty="0" smtClean="0"/>
          </a:p>
        </p:txBody>
      </p:sp>
      <p:sp>
        <p:nvSpPr>
          <p:cNvPr id="8" name="Slide Number Placeholder 7"/>
          <p:cNvSpPr>
            <a:spLocks noGrp="1"/>
          </p:cNvSpPr>
          <p:nvPr>
            <p:ph type="sldNum" sz="quarter" idx="12"/>
          </p:nvPr>
        </p:nvSpPr>
        <p:spPr/>
        <p:txBody>
          <a:bodyPr/>
          <a:lstStyle/>
          <a:p>
            <a:fld id="{7278E106-62EC-41F2-90B3-FDFD6CA56EC6}" type="slidenum">
              <a:rPr lang="en-US" smtClean="0"/>
              <a:pPr/>
              <a:t>79</a:t>
            </a:fld>
            <a:endParaRPr lang="en-US" dirty="0"/>
          </a:p>
        </p:txBody>
      </p:sp>
      <p:sp>
        <p:nvSpPr>
          <p:cNvPr id="11" name="Rectangle 10"/>
          <p:cNvSpPr/>
          <p:nvPr/>
        </p:nvSpPr>
        <p:spPr>
          <a:xfrm>
            <a:off x="1752600" y="1905000"/>
            <a:ext cx="1676400" cy="762000"/>
          </a:xfrm>
          <a:prstGeom prst="rect">
            <a:avLst/>
          </a:prstGeom>
          <a:solidFill>
            <a:schemeClr val="bg1"/>
          </a:solidFill>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Physical Volume 5GB</a:t>
            </a:r>
            <a:endParaRPr lang="en-US" sz="1600" dirty="0">
              <a:solidFill>
                <a:schemeClr val="tx1"/>
              </a:solidFill>
            </a:endParaRPr>
          </a:p>
        </p:txBody>
      </p:sp>
      <p:sp>
        <p:nvSpPr>
          <p:cNvPr id="12" name="Rectangle 11"/>
          <p:cNvSpPr/>
          <p:nvPr/>
        </p:nvSpPr>
        <p:spPr>
          <a:xfrm>
            <a:off x="3657600" y="1905000"/>
            <a:ext cx="1676400" cy="762000"/>
          </a:xfrm>
          <a:prstGeom prst="rect">
            <a:avLst/>
          </a:prstGeom>
          <a:solidFill>
            <a:schemeClr val="bg1"/>
          </a:solidFill>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Physical Volume 10GB</a:t>
            </a:r>
            <a:endParaRPr lang="en-US" sz="1600" dirty="0">
              <a:solidFill>
                <a:schemeClr val="tx1"/>
              </a:solidFill>
            </a:endParaRPr>
          </a:p>
        </p:txBody>
      </p:sp>
      <p:sp>
        <p:nvSpPr>
          <p:cNvPr id="13" name="Rectangle 12"/>
          <p:cNvSpPr/>
          <p:nvPr/>
        </p:nvSpPr>
        <p:spPr>
          <a:xfrm>
            <a:off x="5562600" y="1905000"/>
            <a:ext cx="1676400" cy="762000"/>
          </a:xfrm>
          <a:prstGeom prst="rect">
            <a:avLst/>
          </a:prstGeom>
          <a:solidFill>
            <a:schemeClr val="bg1"/>
          </a:solidFill>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Physical Volume 15GB</a:t>
            </a:r>
            <a:endParaRPr lang="en-US" sz="1600" dirty="0">
              <a:solidFill>
                <a:schemeClr val="tx1"/>
              </a:solidFill>
            </a:endParaRPr>
          </a:p>
        </p:txBody>
      </p:sp>
      <p:sp>
        <p:nvSpPr>
          <p:cNvPr id="15" name="Rectangle 14"/>
          <p:cNvSpPr/>
          <p:nvPr/>
        </p:nvSpPr>
        <p:spPr>
          <a:xfrm>
            <a:off x="3581400" y="3276600"/>
            <a:ext cx="1676400" cy="762000"/>
          </a:xfrm>
          <a:prstGeom prst="rect">
            <a:avLst/>
          </a:prstGeom>
          <a:solidFill>
            <a:schemeClr val="bg1"/>
          </a:solidFill>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Volume Group 30GB</a:t>
            </a:r>
            <a:endParaRPr lang="en-US" sz="1600" dirty="0">
              <a:solidFill>
                <a:schemeClr val="tx1"/>
              </a:solidFill>
            </a:endParaRPr>
          </a:p>
        </p:txBody>
      </p:sp>
      <p:sp>
        <p:nvSpPr>
          <p:cNvPr id="16" name="Rectangle 15"/>
          <p:cNvSpPr/>
          <p:nvPr/>
        </p:nvSpPr>
        <p:spPr>
          <a:xfrm>
            <a:off x="2743200" y="4648200"/>
            <a:ext cx="1676400" cy="762000"/>
          </a:xfrm>
          <a:prstGeom prst="rect">
            <a:avLst/>
          </a:prstGeom>
          <a:solidFill>
            <a:schemeClr val="bg1"/>
          </a:solidFill>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Logical Volume 10GB</a:t>
            </a:r>
            <a:endParaRPr lang="en-US" sz="1600" dirty="0">
              <a:solidFill>
                <a:schemeClr val="tx1"/>
              </a:solidFill>
            </a:endParaRPr>
          </a:p>
        </p:txBody>
      </p:sp>
      <p:sp>
        <p:nvSpPr>
          <p:cNvPr id="17" name="Rectangle 16"/>
          <p:cNvSpPr/>
          <p:nvPr/>
        </p:nvSpPr>
        <p:spPr>
          <a:xfrm>
            <a:off x="4648200" y="4648200"/>
            <a:ext cx="1676400" cy="762000"/>
          </a:xfrm>
          <a:prstGeom prst="rect">
            <a:avLst/>
          </a:prstGeom>
          <a:solidFill>
            <a:schemeClr val="bg1"/>
          </a:solidFill>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Logical Volume 8GB</a:t>
            </a:r>
            <a:endParaRPr lang="en-US" sz="1600" dirty="0">
              <a:solidFill>
                <a:schemeClr val="tx1"/>
              </a:solidFill>
            </a:endParaRPr>
          </a:p>
        </p:txBody>
      </p:sp>
      <p:cxnSp>
        <p:nvCxnSpPr>
          <p:cNvPr id="18" name="Straight Arrow Connector 17"/>
          <p:cNvCxnSpPr/>
          <p:nvPr/>
        </p:nvCxnSpPr>
        <p:spPr>
          <a:xfrm>
            <a:off x="3124200" y="2667000"/>
            <a:ext cx="838200" cy="533400"/>
          </a:xfrm>
          <a:prstGeom prst="straightConnector1">
            <a:avLst/>
          </a:prstGeom>
          <a:ln w="28575">
            <a:prstDash val="dash"/>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2" idx="2"/>
          </p:cNvCxnSpPr>
          <p:nvPr/>
        </p:nvCxnSpPr>
        <p:spPr>
          <a:xfrm rot="5400000">
            <a:off x="4229100" y="2933700"/>
            <a:ext cx="533400" cy="1588"/>
          </a:xfrm>
          <a:prstGeom prst="straightConnector1">
            <a:avLst/>
          </a:prstGeom>
          <a:ln w="28575">
            <a:prstDash val="dash"/>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10800000" flipV="1">
            <a:off x="4830564" y="2666999"/>
            <a:ext cx="960637" cy="545081"/>
          </a:xfrm>
          <a:prstGeom prst="straightConnector1">
            <a:avLst/>
          </a:prstGeom>
          <a:ln w="28575">
            <a:prstDash val="dash"/>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5" idx="2"/>
          </p:cNvCxnSpPr>
          <p:nvPr/>
        </p:nvCxnSpPr>
        <p:spPr>
          <a:xfrm rot="5400000">
            <a:off x="3810000" y="3962400"/>
            <a:ext cx="533400" cy="685800"/>
          </a:xfrm>
          <a:prstGeom prst="straightConnector1">
            <a:avLst/>
          </a:prstGeom>
          <a:ln w="28575">
            <a:prstDash val="dash"/>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16200000" flipH="1">
            <a:off x="4724400" y="4038600"/>
            <a:ext cx="533400" cy="533400"/>
          </a:xfrm>
          <a:prstGeom prst="straightConnector1">
            <a:avLst/>
          </a:prstGeom>
          <a:ln w="28575">
            <a:prstDash val="dash"/>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334000" y="3429000"/>
            <a:ext cx="1447800" cy="381000"/>
          </a:xfrm>
          <a:prstGeom prst="rect">
            <a:avLst/>
          </a:prstGeom>
          <a:noFill/>
        </p:spPr>
        <p:txBody>
          <a:bodyPr wrap="square" rtlCol="0">
            <a:spAutoFit/>
          </a:bodyPr>
          <a:lstStyle/>
          <a:p>
            <a:r>
              <a:rPr lang="en-US" b="1" dirty="0" smtClean="0"/>
              <a:t>Department</a:t>
            </a:r>
            <a:endParaRPr lang="en-US" b="1" dirty="0"/>
          </a:p>
        </p:txBody>
      </p:sp>
      <p:sp>
        <p:nvSpPr>
          <p:cNvPr id="24" name="TextBox 23"/>
          <p:cNvSpPr txBox="1"/>
          <p:nvPr/>
        </p:nvSpPr>
        <p:spPr>
          <a:xfrm>
            <a:off x="2971800" y="5421868"/>
            <a:ext cx="838200" cy="369332"/>
          </a:xfrm>
          <a:prstGeom prst="rect">
            <a:avLst/>
          </a:prstGeom>
          <a:noFill/>
        </p:spPr>
        <p:txBody>
          <a:bodyPr wrap="square" rtlCol="0">
            <a:spAutoFit/>
          </a:bodyPr>
          <a:lstStyle/>
          <a:p>
            <a:r>
              <a:rPr lang="en-US" b="1" dirty="0" smtClean="0"/>
              <a:t>Sales</a:t>
            </a:r>
            <a:endParaRPr lang="en-US" b="1" dirty="0"/>
          </a:p>
        </p:txBody>
      </p:sp>
      <p:sp>
        <p:nvSpPr>
          <p:cNvPr id="25" name="TextBox 24"/>
          <p:cNvSpPr txBox="1"/>
          <p:nvPr/>
        </p:nvSpPr>
        <p:spPr>
          <a:xfrm>
            <a:off x="4953000" y="5421868"/>
            <a:ext cx="1371600" cy="369332"/>
          </a:xfrm>
          <a:prstGeom prst="rect">
            <a:avLst/>
          </a:prstGeom>
          <a:noFill/>
        </p:spPr>
        <p:txBody>
          <a:bodyPr wrap="square" rtlCol="0">
            <a:spAutoFit/>
          </a:bodyPr>
          <a:lstStyle/>
          <a:p>
            <a:r>
              <a:rPr lang="en-US" b="1" dirty="0" smtClean="0"/>
              <a:t>Marketing</a:t>
            </a:r>
            <a:endParaRPr lang="en-US" b="1" dirty="0"/>
          </a:p>
        </p:txBody>
      </p:sp>
      <p:sp>
        <p:nvSpPr>
          <p:cNvPr id="26" name="TextBox 25"/>
          <p:cNvSpPr txBox="1"/>
          <p:nvPr/>
        </p:nvSpPr>
        <p:spPr>
          <a:xfrm>
            <a:off x="1143000" y="1371600"/>
            <a:ext cx="7467600" cy="381000"/>
          </a:xfrm>
          <a:prstGeom prst="rect">
            <a:avLst/>
          </a:prstGeom>
          <a:noFill/>
        </p:spPr>
        <p:txBody>
          <a:bodyPr wrap="square" rtlCol="0">
            <a:spAutoFit/>
          </a:bodyPr>
          <a:lstStyle/>
          <a:p>
            <a:r>
              <a:rPr lang="en-US" dirty="0" smtClean="0"/>
              <a:t>	  hda6		     hdb7		       hdc8</a:t>
            </a:r>
            <a:endParaRPr lang="en-US" dirty="0"/>
          </a:p>
        </p:txBody>
      </p:sp>
      <p:sp>
        <p:nvSpPr>
          <p:cNvPr id="27" name="Footer Placeholder 26"/>
          <p:cNvSpPr>
            <a:spLocks noGrp="1"/>
          </p:cNvSpPr>
          <p:nvPr>
            <p:ph type="ftr" sz="quarter" idx="11"/>
          </p:nvPr>
        </p:nvSpPr>
        <p:spPr/>
        <p:txBody>
          <a:bodyPr/>
          <a:lstStyle/>
          <a:p>
            <a:r>
              <a:rPr lang="en-US" dirty="0" smtClean="0"/>
              <a:t>SONI COMPUTER CLASSES</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a:xfrm rot="-1620000">
            <a:off x="2345776" y="2844596"/>
            <a:ext cx="4648200" cy="1323439"/>
          </a:xfrm>
          <a:prstGeom prst="rect">
            <a:avLst/>
          </a:prstGeom>
          <a:noFill/>
          <a:effectLst>
            <a:outerShdw sx="156000" sy="156000" rotWithShape="0">
              <a:schemeClr val="bg2">
                <a:lumMod val="90000"/>
                <a:alpha val="27000"/>
              </a:schemeClr>
            </a:outerShdw>
          </a:effectLst>
        </p:spPr>
        <p:txBody>
          <a:bodyPr wrap="square" rtlCol="0">
            <a:spAutoFit/>
          </a:bodyPr>
          <a:lstStyle/>
          <a:p>
            <a:r>
              <a:rPr lang="en-US" sz="4000" dirty="0" smtClean="0">
                <a:solidFill>
                  <a:srgbClr val="FDE1BF"/>
                </a:solidFill>
              </a:rPr>
              <a:t> Ravi Kant </a:t>
            </a:r>
            <a:r>
              <a:rPr lang="en-US" sz="4000" dirty="0" err="1" smtClean="0">
                <a:solidFill>
                  <a:srgbClr val="FDE1BF"/>
                </a:solidFill>
              </a:rPr>
              <a:t>Soni</a:t>
            </a:r>
            <a:r>
              <a:rPr lang="en-US" sz="4000" dirty="0" smtClean="0">
                <a:solidFill>
                  <a:srgbClr val="FDE1BF"/>
                </a:solidFill>
              </a:rPr>
              <a:t> +918269000074</a:t>
            </a:r>
            <a:endParaRPr lang="en-US" sz="4000" dirty="0">
              <a:solidFill>
                <a:srgbClr val="FDE1BF"/>
              </a:solidFill>
            </a:endParaRPr>
          </a:p>
        </p:txBody>
      </p:sp>
      <p:sp>
        <p:nvSpPr>
          <p:cNvPr id="4" name="Freeform 3"/>
          <p:cNvSpPr/>
          <p:nvPr/>
        </p:nvSpPr>
        <p:spPr>
          <a:xfrm>
            <a:off x="0" y="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5" name="Picture 4" descr="images1.jpg"/>
          <p:cNvPicPr>
            <a:picLocks noChangeAspect="1"/>
          </p:cNvPicPr>
          <p:nvPr/>
        </p:nvPicPr>
        <p:blipFill>
          <a:blip r:embed="rId2"/>
          <a:stretch>
            <a:fillRect/>
          </a:stretch>
        </p:blipFill>
        <p:spPr>
          <a:xfrm>
            <a:off x="1" y="-38100"/>
            <a:ext cx="617714" cy="571500"/>
          </a:xfrm>
          <a:prstGeom prst="rect">
            <a:avLst/>
          </a:prstGeom>
        </p:spPr>
      </p:pic>
      <p:sp>
        <p:nvSpPr>
          <p:cNvPr id="6" name="Freeform 5"/>
          <p:cNvSpPr/>
          <p:nvPr/>
        </p:nvSpPr>
        <p:spPr>
          <a:xfrm>
            <a:off x="0" y="632460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TextBox 6"/>
          <p:cNvSpPr txBox="1"/>
          <p:nvPr/>
        </p:nvSpPr>
        <p:spPr>
          <a:xfrm>
            <a:off x="5257800" y="6488668"/>
            <a:ext cx="4343400" cy="369332"/>
          </a:xfrm>
          <a:custGeom>
            <a:avLst/>
            <a:gdLst>
              <a:gd name="connsiteX0" fmla="*/ 0 w 4343400"/>
              <a:gd name="connsiteY0" fmla="*/ 0 h 369332"/>
              <a:gd name="connsiteX1" fmla="*/ 4343400 w 4343400"/>
              <a:gd name="connsiteY1" fmla="*/ 0 h 369332"/>
              <a:gd name="connsiteX2" fmla="*/ 4343400 w 4343400"/>
              <a:gd name="connsiteY2" fmla="*/ 369332 h 369332"/>
              <a:gd name="connsiteX3" fmla="*/ 0 w 4343400"/>
              <a:gd name="connsiteY3" fmla="*/ 369332 h 369332"/>
              <a:gd name="connsiteX4" fmla="*/ 0 w 4343400"/>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369332">
                <a:moveTo>
                  <a:pt x="0" y="0"/>
                </a:moveTo>
                <a:lnTo>
                  <a:pt x="4343400" y="0"/>
                </a:lnTo>
                <a:lnTo>
                  <a:pt x="4343400" y="369332"/>
                </a:lnTo>
                <a:lnTo>
                  <a:pt x="0" y="369332"/>
                </a:lnTo>
                <a:lnTo>
                  <a:pt x="0" y="0"/>
                </a:lnTo>
                <a:close/>
              </a:path>
            </a:pathLst>
          </a:custGeom>
          <a:noFill/>
        </p:spPr>
        <p:txBody>
          <a:bodyPr wrap="square" rtlCol="0">
            <a:spAutoFit/>
          </a:bodyPr>
          <a:lstStyle/>
          <a:p>
            <a:r>
              <a:rPr lang="en-US" dirty="0" smtClean="0"/>
              <a:t> Ravi Kant </a:t>
            </a:r>
            <a:r>
              <a:rPr lang="en-US" dirty="0" err="1" smtClean="0"/>
              <a:t>Soni</a:t>
            </a:r>
            <a:r>
              <a:rPr lang="en-US" dirty="0" smtClean="0"/>
              <a:t> +918269000074</a:t>
            </a:r>
            <a:endParaRPr lang="en-US" dirty="0"/>
          </a:p>
        </p:txBody>
      </p:sp>
      <p:sp>
        <p:nvSpPr>
          <p:cNvPr id="8" name="TextBox 7"/>
          <p:cNvSpPr txBox="1"/>
          <p:nvPr/>
        </p:nvSpPr>
        <p:spPr>
          <a:xfrm>
            <a:off x="0" y="838200"/>
            <a:ext cx="9144000" cy="400110"/>
          </a:xfrm>
          <a:prstGeom prst="rect">
            <a:avLst/>
          </a:prstGeom>
          <a:noFill/>
        </p:spPr>
        <p:txBody>
          <a:bodyPr wrap="square" rtlCol="0">
            <a:spAutoFit/>
          </a:bodyPr>
          <a:lstStyle/>
          <a:p>
            <a:pPr algn="ctr"/>
            <a:r>
              <a:rPr lang="en-US" sz="2000" b="1" dirty="0" smtClean="0"/>
              <a:t>FILE SYSTEM</a:t>
            </a:r>
            <a:endParaRPr lang="en-US" sz="2000" b="1" dirty="0"/>
          </a:p>
        </p:txBody>
      </p:sp>
      <p:cxnSp>
        <p:nvCxnSpPr>
          <p:cNvPr id="10" name="Straight Connector 9"/>
          <p:cNvCxnSpPr/>
          <p:nvPr/>
        </p:nvCxnSpPr>
        <p:spPr>
          <a:xfrm rot="5400000">
            <a:off x="2134791" y="3810397"/>
            <a:ext cx="4875212" cy="794"/>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447800" y="1447800"/>
            <a:ext cx="4572000" cy="369332"/>
          </a:xfrm>
          <a:prstGeom prst="rect">
            <a:avLst/>
          </a:prstGeom>
          <a:noFill/>
        </p:spPr>
        <p:txBody>
          <a:bodyPr wrap="square" rtlCol="0">
            <a:spAutoFit/>
          </a:bodyPr>
          <a:lstStyle/>
          <a:p>
            <a:pPr algn="ctr"/>
            <a:r>
              <a:rPr lang="en-US" b="1" dirty="0" smtClean="0"/>
              <a:t>EXT2</a:t>
            </a:r>
            <a:endParaRPr lang="en-US" b="1" dirty="0"/>
          </a:p>
        </p:txBody>
      </p:sp>
      <p:sp>
        <p:nvSpPr>
          <p:cNvPr id="13" name="TextBox 12"/>
          <p:cNvSpPr txBox="1"/>
          <p:nvPr/>
        </p:nvSpPr>
        <p:spPr>
          <a:xfrm>
            <a:off x="3429000" y="1447800"/>
            <a:ext cx="4572000" cy="369332"/>
          </a:xfrm>
          <a:prstGeom prst="rect">
            <a:avLst/>
          </a:prstGeom>
          <a:noFill/>
        </p:spPr>
        <p:txBody>
          <a:bodyPr wrap="square" rtlCol="0">
            <a:spAutoFit/>
          </a:bodyPr>
          <a:lstStyle/>
          <a:p>
            <a:pPr algn="ctr"/>
            <a:r>
              <a:rPr lang="en-US" b="1" dirty="0" smtClean="0"/>
              <a:t>EXT3</a:t>
            </a:r>
            <a:endParaRPr lang="en-US" b="1" dirty="0"/>
          </a:p>
        </p:txBody>
      </p:sp>
      <p:sp>
        <p:nvSpPr>
          <p:cNvPr id="14" name="TextBox 13"/>
          <p:cNvSpPr txBox="1"/>
          <p:nvPr/>
        </p:nvSpPr>
        <p:spPr>
          <a:xfrm>
            <a:off x="1905000" y="1447800"/>
            <a:ext cx="3886200" cy="400110"/>
          </a:xfrm>
          <a:prstGeom prst="rect">
            <a:avLst/>
          </a:prstGeom>
          <a:noFill/>
        </p:spPr>
        <p:txBody>
          <a:bodyPr wrap="square" rtlCol="0">
            <a:spAutoFit/>
          </a:bodyPr>
          <a:lstStyle/>
          <a:p>
            <a:r>
              <a:rPr lang="en-US" sz="2000" b="1" dirty="0" smtClean="0"/>
              <a:t>Extended 2 </a:t>
            </a:r>
            <a:endParaRPr lang="en-US" sz="2000" b="1" dirty="0"/>
          </a:p>
        </p:txBody>
      </p:sp>
      <p:sp>
        <p:nvSpPr>
          <p:cNvPr id="15" name="TextBox 14"/>
          <p:cNvSpPr txBox="1"/>
          <p:nvPr/>
        </p:nvSpPr>
        <p:spPr>
          <a:xfrm>
            <a:off x="6324600" y="1428690"/>
            <a:ext cx="3886200" cy="400110"/>
          </a:xfrm>
          <a:prstGeom prst="rect">
            <a:avLst/>
          </a:prstGeom>
          <a:noFill/>
        </p:spPr>
        <p:txBody>
          <a:bodyPr wrap="square" rtlCol="0">
            <a:spAutoFit/>
          </a:bodyPr>
          <a:lstStyle/>
          <a:p>
            <a:r>
              <a:rPr lang="en-US" sz="2000" b="1" dirty="0" smtClean="0"/>
              <a:t>Extended 3</a:t>
            </a:r>
            <a:endParaRPr lang="en-US" sz="2000" b="1" dirty="0"/>
          </a:p>
        </p:txBody>
      </p:sp>
      <p:sp>
        <p:nvSpPr>
          <p:cNvPr id="24" name="Rectangle 23"/>
          <p:cNvSpPr/>
          <p:nvPr/>
        </p:nvSpPr>
        <p:spPr>
          <a:xfrm>
            <a:off x="4572000" y="2133600"/>
            <a:ext cx="4572000" cy="646331"/>
          </a:xfrm>
          <a:prstGeom prst="rect">
            <a:avLst/>
          </a:prstGeom>
        </p:spPr>
        <p:txBody>
          <a:bodyPr>
            <a:spAutoFit/>
          </a:bodyPr>
          <a:lstStyle/>
          <a:p>
            <a:pPr>
              <a:buFont typeface="Wingdings" pitchFamily="2" charset="2"/>
              <a:buChar char="Ø"/>
            </a:pPr>
            <a:r>
              <a:rPr lang="en-US" dirty="0" smtClean="0"/>
              <a:t>Ext3 </a:t>
            </a:r>
            <a:r>
              <a:rPr lang="en-US" dirty="0" err="1" smtClean="0"/>
              <a:t>filesystem</a:t>
            </a:r>
            <a:r>
              <a:rPr lang="en-US" dirty="0" smtClean="0"/>
              <a:t> is nothing but next version of </a:t>
            </a:r>
          </a:p>
          <a:p>
            <a:r>
              <a:rPr lang="en-US" dirty="0" smtClean="0"/>
              <a:t>    ext2</a:t>
            </a:r>
            <a:endParaRPr lang="en-US" dirty="0"/>
          </a:p>
        </p:txBody>
      </p:sp>
      <p:sp>
        <p:nvSpPr>
          <p:cNvPr id="25" name="Rectangle 24"/>
          <p:cNvSpPr/>
          <p:nvPr/>
        </p:nvSpPr>
        <p:spPr>
          <a:xfrm>
            <a:off x="0" y="2133600"/>
            <a:ext cx="4572000" cy="369332"/>
          </a:xfrm>
          <a:prstGeom prst="rect">
            <a:avLst/>
          </a:prstGeom>
        </p:spPr>
        <p:txBody>
          <a:bodyPr>
            <a:spAutoFit/>
          </a:bodyPr>
          <a:lstStyle/>
          <a:p>
            <a:pPr>
              <a:buFont typeface="Wingdings" pitchFamily="2" charset="2"/>
              <a:buChar char="Ø"/>
            </a:pPr>
            <a:r>
              <a:rPr lang="en-US" dirty="0" smtClean="0"/>
              <a:t>Ext2 </a:t>
            </a:r>
            <a:r>
              <a:rPr lang="en-US" dirty="0" err="1" smtClean="0"/>
              <a:t>filesystem</a:t>
            </a:r>
            <a:r>
              <a:rPr lang="en-US" dirty="0" smtClean="0"/>
              <a:t> is the lower version of ext3</a:t>
            </a:r>
            <a:endParaRPr lang="en-US" dirty="0"/>
          </a:p>
        </p:txBody>
      </p:sp>
      <p:sp>
        <p:nvSpPr>
          <p:cNvPr id="26" name="Rectangle 25"/>
          <p:cNvSpPr/>
          <p:nvPr/>
        </p:nvSpPr>
        <p:spPr>
          <a:xfrm>
            <a:off x="0" y="2754868"/>
            <a:ext cx="4572000" cy="646331"/>
          </a:xfrm>
          <a:prstGeom prst="rect">
            <a:avLst/>
          </a:prstGeom>
        </p:spPr>
        <p:txBody>
          <a:bodyPr>
            <a:spAutoFit/>
          </a:bodyPr>
          <a:lstStyle/>
          <a:p>
            <a:pPr>
              <a:buFont typeface="Wingdings" pitchFamily="2" charset="2"/>
              <a:buChar char="Ø"/>
            </a:pPr>
            <a:r>
              <a:rPr lang="en-US" dirty="0" smtClean="0"/>
              <a:t>EXT2 was initially designed by Remy Card in    </a:t>
            </a:r>
          </a:p>
          <a:p>
            <a:r>
              <a:rPr lang="en-US" dirty="0" smtClean="0"/>
              <a:t>    1992</a:t>
            </a:r>
            <a:endParaRPr lang="en-US" dirty="0"/>
          </a:p>
        </p:txBody>
      </p:sp>
      <p:sp>
        <p:nvSpPr>
          <p:cNvPr id="27" name="Rectangle 26"/>
          <p:cNvSpPr/>
          <p:nvPr/>
        </p:nvSpPr>
        <p:spPr>
          <a:xfrm>
            <a:off x="4572000" y="2743200"/>
            <a:ext cx="4572000" cy="646331"/>
          </a:xfrm>
          <a:prstGeom prst="rect">
            <a:avLst/>
          </a:prstGeom>
        </p:spPr>
        <p:txBody>
          <a:bodyPr>
            <a:spAutoFit/>
          </a:bodyPr>
          <a:lstStyle/>
          <a:p>
            <a:pPr>
              <a:buFont typeface="Wingdings" pitchFamily="2" charset="2"/>
              <a:buChar char="Ø"/>
            </a:pPr>
            <a:r>
              <a:rPr lang="en-US" dirty="0" smtClean="0"/>
              <a:t>ext3 was developed by </a:t>
            </a:r>
            <a:r>
              <a:rPr lang="en-US" dirty="0" err="1" smtClean="0"/>
              <a:t>Dr.Stephen</a:t>
            </a:r>
            <a:r>
              <a:rPr lang="en-US" dirty="0" smtClean="0"/>
              <a:t> </a:t>
            </a:r>
            <a:r>
              <a:rPr lang="en-US" dirty="0" err="1" smtClean="0"/>
              <a:t>Tweedie</a:t>
            </a:r>
            <a:r>
              <a:rPr lang="en-US" dirty="0" smtClean="0"/>
              <a:t> </a:t>
            </a:r>
          </a:p>
          <a:p>
            <a:r>
              <a:rPr lang="en-US" dirty="0" smtClean="0"/>
              <a:t>    in 1999</a:t>
            </a:r>
            <a:endParaRPr lang="en-US" dirty="0"/>
          </a:p>
        </p:txBody>
      </p:sp>
      <p:sp>
        <p:nvSpPr>
          <p:cNvPr id="28" name="Rectangle 27"/>
          <p:cNvSpPr/>
          <p:nvPr/>
        </p:nvSpPr>
        <p:spPr>
          <a:xfrm>
            <a:off x="0" y="3429000"/>
            <a:ext cx="4572000" cy="369332"/>
          </a:xfrm>
          <a:prstGeom prst="rect">
            <a:avLst/>
          </a:prstGeom>
        </p:spPr>
        <p:txBody>
          <a:bodyPr>
            <a:spAutoFit/>
          </a:bodyPr>
          <a:lstStyle/>
          <a:p>
            <a:pPr>
              <a:buFont typeface="Wingdings" pitchFamily="2" charset="2"/>
              <a:buChar char="Ø"/>
            </a:pPr>
            <a:r>
              <a:rPr lang="en-US" dirty="0" smtClean="0"/>
              <a:t>EXT2 takes long time for format the partition</a:t>
            </a:r>
            <a:endParaRPr lang="en-US" dirty="0"/>
          </a:p>
        </p:txBody>
      </p:sp>
      <p:sp>
        <p:nvSpPr>
          <p:cNvPr id="29" name="Rectangle 28"/>
          <p:cNvSpPr/>
          <p:nvPr/>
        </p:nvSpPr>
        <p:spPr>
          <a:xfrm>
            <a:off x="4572000" y="3429000"/>
            <a:ext cx="4572000" cy="369332"/>
          </a:xfrm>
          <a:prstGeom prst="rect">
            <a:avLst/>
          </a:prstGeom>
        </p:spPr>
        <p:txBody>
          <a:bodyPr>
            <a:spAutoFit/>
          </a:bodyPr>
          <a:lstStyle/>
          <a:p>
            <a:pPr>
              <a:buFont typeface="Wingdings" pitchFamily="2" charset="2"/>
              <a:buChar char="Ø"/>
            </a:pPr>
            <a:r>
              <a:rPr lang="en-US" dirty="0" smtClean="0"/>
              <a:t>EXT3 takes less time for format the partition</a:t>
            </a:r>
            <a:endParaRPr lang="en-US" dirty="0"/>
          </a:p>
        </p:txBody>
      </p:sp>
      <p:sp>
        <p:nvSpPr>
          <p:cNvPr id="30" name="Rectangle 29"/>
          <p:cNvSpPr/>
          <p:nvPr/>
        </p:nvSpPr>
        <p:spPr>
          <a:xfrm>
            <a:off x="4572000" y="3849469"/>
            <a:ext cx="4572000" cy="646331"/>
          </a:xfrm>
          <a:prstGeom prst="rect">
            <a:avLst/>
          </a:prstGeom>
        </p:spPr>
        <p:txBody>
          <a:bodyPr>
            <a:spAutoFit/>
          </a:bodyPr>
          <a:lstStyle/>
          <a:p>
            <a:pPr>
              <a:buFont typeface="Wingdings" pitchFamily="2" charset="2"/>
              <a:buChar char="Ø"/>
            </a:pPr>
            <a:r>
              <a:rPr lang="en-US" dirty="0" smtClean="0"/>
              <a:t>EXT3 is a robust and fast </a:t>
            </a:r>
            <a:r>
              <a:rPr lang="en-US" dirty="0" err="1" smtClean="0"/>
              <a:t>filesystem</a:t>
            </a:r>
            <a:r>
              <a:rPr lang="en-US" dirty="0" smtClean="0"/>
              <a:t> with a </a:t>
            </a:r>
          </a:p>
          <a:p>
            <a:r>
              <a:rPr lang="en-US" dirty="0" smtClean="0"/>
              <a:t>    minimum of downtime</a:t>
            </a:r>
            <a:endParaRPr lang="en-US" dirty="0"/>
          </a:p>
        </p:txBody>
      </p:sp>
      <p:sp>
        <p:nvSpPr>
          <p:cNvPr id="31" name="Rectangle 30"/>
          <p:cNvSpPr/>
          <p:nvPr/>
        </p:nvSpPr>
        <p:spPr>
          <a:xfrm>
            <a:off x="0" y="3849469"/>
            <a:ext cx="4572000" cy="369332"/>
          </a:xfrm>
          <a:prstGeom prst="rect">
            <a:avLst/>
          </a:prstGeom>
        </p:spPr>
        <p:txBody>
          <a:bodyPr>
            <a:spAutoFit/>
          </a:bodyPr>
          <a:lstStyle/>
          <a:p>
            <a:pPr>
              <a:buFont typeface="Wingdings" pitchFamily="2" charset="2"/>
              <a:buChar char="Ø"/>
            </a:pPr>
            <a:r>
              <a:rPr lang="en-US" dirty="0" smtClean="0"/>
              <a:t>EXT2  </a:t>
            </a:r>
            <a:r>
              <a:rPr lang="en-US" dirty="0" err="1" smtClean="0"/>
              <a:t>filesystem</a:t>
            </a:r>
            <a:r>
              <a:rPr lang="en-US" dirty="0" smtClean="0"/>
              <a:t> can be down maximum time</a:t>
            </a:r>
            <a:endParaRPr lang="en-US" dirty="0"/>
          </a:p>
        </p:txBody>
      </p:sp>
      <p:sp>
        <p:nvSpPr>
          <p:cNvPr id="33" name="Rectangle 32"/>
          <p:cNvSpPr/>
          <p:nvPr/>
        </p:nvSpPr>
        <p:spPr>
          <a:xfrm>
            <a:off x="0" y="5040868"/>
            <a:ext cx="4572000" cy="369332"/>
          </a:xfrm>
          <a:prstGeom prst="rect">
            <a:avLst/>
          </a:prstGeom>
        </p:spPr>
        <p:txBody>
          <a:bodyPr>
            <a:spAutoFit/>
          </a:bodyPr>
          <a:lstStyle/>
          <a:p>
            <a:pPr>
              <a:buFont typeface="Wingdings" pitchFamily="2" charset="2"/>
              <a:buChar char="Ø"/>
            </a:pPr>
            <a:r>
              <a:rPr lang="en-US" dirty="0" smtClean="0"/>
              <a:t>EXT2 can upgrade with EXT3 </a:t>
            </a:r>
            <a:r>
              <a:rPr lang="en-US" dirty="0" err="1" smtClean="0"/>
              <a:t>filesystem</a:t>
            </a:r>
            <a:endParaRPr lang="en-US" dirty="0"/>
          </a:p>
        </p:txBody>
      </p:sp>
      <p:sp>
        <p:nvSpPr>
          <p:cNvPr id="34" name="Rectangle 33"/>
          <p:cNvSpPr/>
          <p:nvPr/>
        </p:nvSpPr>
        <p:spPr>
          <a:xfrm>
            <a:off x="4572000" y="5029200"/>
            <a:ext cx="4572000" cy="369332"/>
          </a:xfrm>
          <a:prstGeom prst="rect">
            <a:avLst/>
          </a:prstGeom>
        </p:spPr>
        <p:txBody>
          <a:bodyPr>
            <a:spAutoFit/>
          </a:bodyPr>
          <a:lstStyle/>
          <a:p>
            <a:pPr>
              <a:buFont typeface="Wingdings" pitchFamily="2" charset="2"/>
              <a:buChar char="Ø"/>
            </a:pPr>
            <a:r>
              <a:rPr lang="en-US" dirty="0" smtClean="0"/>
              <a:t>EXT3 can’t convert with EXT2 </a:t>
            </a:r>
            <a:r>
              <a:rPr lang="en-US" dirty="0" err="1" smtClean="0"/>
              <a:t>filesystem</a:t>
            </a:r>
            <a:endParaRPr lang="en-US" dirty="0"/>
          </a:p>
        </p:txBody>
      </p:sp>
      <p:sp>
        <p:nvSpPr>
          <p:cNvPr id="35" name="Rectangle 34"/>
          <p:cNvSpPr/>
          <p:nvPr/>
        </p:nvSpPr>
        <p:spPr>
          <a:xfrm>
            <a:off x="0" y="4583668"/>
            <a:ext cx="4572000" cy="369332"/>
          </a:xfrm>
          <a:prstGeom prst="rect">
            <a:avLst/>
          </a:prstGeom>
        </p:spPr>
        <p:txBody>
          <a:bodyPr>
            <a:spAutoFit/>
          </a:bodyPr>
          <a:lstStyle/>
          <a:p>
            <a:pPr>
              <a:buFont typeface="Wingdings" pitchFamily="2" charset="2"/>
              <a:buChar char="Ø"/>
            </a:pPr>
            <a:r>
              <a:rPr lang="en-US" dirty="0" smtClean="0"/>
              <a:t>EXT2 has no journaling feature</a:t>
            </a:r>
            <a:endParaRPr lang="en-US" dirty="0"/>
          </a:p>
        </p:txBody>
      </p:sp>
      <p:sp>
        <p:nvSpPr>
          <p:cNvPr id="36" name="Rectangle 35"/>
          <p:cNvSpPr/>
          <p:nvPr/>
        </p:nvSpPr>
        <p:spPr>
          <a:xfrm>
            <a:off x="4572000" y="4572000"/>
            <a:ext cx="4572000" cy="369332"/>
          </a:xfrm>
          <a:prstGeom prst="rect">
            <a:avLst/>
          </a:prstGeom>
        </p:spPr>
        <p:txBody>
          <a:bodyPr>
            <a:spAutoFit/>
          </a:bodyPr>
          <a:lstStyle/>
          <a:p>
            <a:pPr>
              <a:buFont typeface="Wingdings" pitchFamily="2" charset="2"/>
              <a:buChar char="Ø"/>
            </a:pPr>
            <a:r>
              <a:rPr lang="en-US" dirty="0" smtClean="0"/>
              <a:t>EXT3 has journaling feature</a:t>
            </a:r>
            <a:endParaRPr lang="en-US" dirty="0"/>
          </a:p>
        </p:txBody>
      </p:sp>
      <p:sp>
        <p:nvSpPr>
          <p:cNvPr id="32" name="Slide Number Placeholder 31"/>
          <p:cNvSpPr>
            <a:spLocks noGrp="1"/>
          </p:cNvSpPr>
          <p:nvPr>
            <p:ph type="sldNum" sz="quarter" idx="12"/>
          </p:nvPr>
        </p:nvSpPr>
        <p:spPr/>
        <p:txBody>
          <a:bodyPr/>
          <a:lstStyle/>
          <a:p>
            <a:fld id="{7278E106-62EC-41F2-90B3-FDFD6CA56EC6}" type="slidenum">
              <a:rPr lang="en-US" smtClean="0"/>
              <a:pPr/>
              <a:t>8</a:t>
            </a:fld>
            <a:endParaRPr lang="en-US" dirty="0"/>
          </a:p>
        </p:txBody>
      </p:sp>
      <p:sp>
        <p:nvSpPr>
          <p:cNvPr id="38" name="Footer Placeholder 37"/>
          <p:cNvSpPr>
            <a:spLocks noGrp="1"/>
          </p:cNvSpPr>
          <p:nvPr>
            <p:ph type="ftr" sz="quarter" idx="11"/>
          </p:nvPr>
        </p:nvSpPr>
        <p:spPr/>
        <p:txBody>
          <a:bodyPr/>
          <a:lstStyle/>
          <a:p>
            <a:r>
              <a:rPr lang="en-US" dirty="0" smtClean="0"/>
              <a:t>SONI COMPUTER CLASSES</a:t>
            </a:r>
            <a:endParaRPr lang="en-US"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rot="-1620000">
            <a:off x="2345776" y="2844596"/>
            <a:ext cx="4648200" cy="1323439"/>
          </a:xfrm>
          <a:prstGeom prst="rect">
            <a:avLst/>
          </a:prstGeom>
          <a:noFill/>
          <a:effectLst>
            <a:outerShdw sx="156000" sy="156000" rotWithShape="0">
              <a:schemeClr val="bg2">
                <a:lumMod val="90000"/>
                <a:alpha val="27000"/>
              </a:schemeClr>
            </a:outerShdw>
          </a:effectLst>
        </p:spPr>
        <p:txBody>
          <a:bodyPr wrap="square" rtlCol="0">
            <a:spAutoFit/>
          </a:bodyPr>
          <a:lstStyle/>
          <a:p>
            <a:r>
              <a:rPr lang="en-US" sz="4000" dirty="0" smtClean="0">
                <a:solidFill>
                  <a:srgbClr val="FDE1BF"/>
                </a:solidFill>
              </a:rPr>
              <a:t> Ravi Kant </a:t>
            </a:r>
            <a:r>
              <a:rPr lang="en-US" sz="4000" dirty="0" err="1" smtClean="0">
                <a:solidFill>
                  <a:srgbClr val="FDE1BF"/>
                </a:solidFill>
              </a:rPr>
              <a:t>Soni</a:t>
            </a:r>
            <a:r>
              <a:rPr lang="en-US" sz="4000" dirty="0" smtClean="0">
                <a:solidFill>
                  <a:srgbClr val="FDE1BF"/>
                </a:solidFill>
              </a:rPr>
              <a:t> +918269000074</a:t>
            </a:r>
            <a:endParaRPr lang="en-US" sz="4000" dirty="0">
              <a:solidFill>
                <a:srgbClr val="FDE1BF"/>
              </a:solidFill>
            </a:endParaRPr>
          </a:p>
        </p:txBody>
      </p:sp>
      <p:sp>
        <p:nvSpPr>
          <p:cNvPr id="4" name="Freeform 3"/>
          <p:cNvSpPr/>
          <p:nvPr/>
        </p:nvSpPr>
        <p:spPr>
          <a:xfrm>
            <a:off x="0" y="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5" name="Picture 4" descr="images1.jpg"/>
          <p:cNvPicPr>
            <a:picLocks noChangeAspect="1"/>
          </p:cNvPicPr>
          <p:nvPr/>
        </p:nvPicPr>
        <p:blipFill>
          <a:blip r:embed="rId3"/>
          <a:stretch>
            <a:fillRect/>
          </a:stretch>
        </p:blipFill>
        <p:spPr>
          <a:xfrm>
            <a:off x="1" y="-38100"/>
            <a:ext cx="617714" cy="571500"/>
          </a:xfrm>
          <a:prstGeom prst="rect">
            <a:avLst/>
          </a:prstGeom>
        </p:spPr>
      </p:pic>
      <p:sp>
        <p:nvSpPr>
          <p:cNvPr id="6" name="Freeform 5"/>
          <p:cNvSpPr/>
          <p:nvPr/>
        </p:nvSpPr>
        <p:spPr>
          <a:xfrm>
            <a:off x="0" y="632460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TextBox 6"/>
          <p:cNvSpPr txBox="1"/>
          <p:nvPr/>
        </p:nvSpPr>
        <p:spPr>
          <a:xfrm>
            <a:off x="5257800" y="6488668"/>
            <a:ext cx="4343400" cy="369332"/>
          </a:xfrm>
          <a:custGeom>
            <a:avLst/>
            <a:gdLst>
              <a:gd name="connsiteX0" fmla="*/ 0 w 4343400"/>
              <a:gd name="connsiteY0" fmla="*/ 0 h 369332"/>
              <a:gd name="connsiteX1" fmla="*/ 4343400 w 4343400"/>
              <a:gd name="connsiteY1" fmla="*/ 0 h 369332"/>
              <a:gd name="connsiteX2" fmla="*/ 4343400 w 4343400"/>
              <a:gd name="connsiteY2" fmla="*/ 369332 h 369332"/>
              <a:gd name="connsiteX3" fmla="*/ 0 w 4343400"/>
              <a:gd name="connsiteY3" fmla="*/ 369332 h 369332"/>
              <a:gd name="connsiteX4" fmla="*/ 0 w 4343400"/>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369332">
                <a:moveTo>
                  <a:pt x="0" y="0"/>
                </a:moveTo>
                <a:lnTo>
                  <a:pt x="4343400" y="0"/>
                </a:lnTo>
                <a:lnTo>
                  <a:pt x="4343400" y="369332"/>
                </a:lnTo>
                <a:lnTo>
                  <a:pt x="0" y="369332"/>
                </a:lnTo>
                <a:lnTo>
                  <a:pt x="0" y="0"/>
                </a:lnTo>
                <a:close/>
              </a:path>
            </a:pathLst>
          </a:custGeom>
          <a:noFill/>
        </p:spPr>
        <p:txBody>
          <a:bodyPr wrap="square" rtlCol="0">
            <a:spAutoFit/>
          </a:bodyPr>
          <a:lstStyle/>
          <a:p>
            <a:r>
              <a:rPr lang="en-US" dirty="0" smtClean="0"/>
              <a:t> Ravi Kant </a:t>
            </a:r>
            <a:r>
              <a:rPr lang="en-US" dirty="0" err="1" smtClean="0"/>
              <a:t>Soni</a:t>
            </a:r>
            <a:r>
              <a:rPr lang="en-US" dirty="0" smtClean="0"/>
              <a:t> +918269000074</a:t>
            </a:r>
            <a:endParaRPr lang="en-US" dirty="0"/>
          </a:p>
        </p:txBody>
      </p:sp>
      <p:sp>
        <p:nvSpPr>
          <p:cNvPr id="9" name="TextBox 8"/>
          <p:cNvSpPr txBox="1"/>
          <p:nvPr/>
        </p:nvSpPr>
        <p:spPr>
          <a:xfrm>
            <a:off x="533400" y="643890"/>
            <a:ext cx="8153400" cy="1015663"/>
          </a:xfrm>
          <a:prstGeom prst="rect">
            <a:avLst/>
          </a:prstGeom>
          <a:noFill/>
        </p:spPr>
        <p:txBody>
          <a:bodyPr wrap="square" rtlCol="0">
            <a:spAutoFit/>
          </a:bodyPr>
          <a:lstStyle/>
          <a:p>
            <a:pPr algn="ctr"/>
            <a:r>
              <a:rPr lang="en-US" sz="2000" b="1" dirty="0" smtClean="0"/>
              <a:t>LOGICAL VOLUME MANAGER (LVM)</a:t>
            </a:r>
          </a:p>
          <a:p>
            <a:pPr algn="ctr"/>
            <a:endParaRPr lang="en-US" sz="2000" b="1" dirty="0" smtClean="0"/>
          </a:p>
          <a:p>
            <a:pPr algn="ctr"/>
            <a:endParaRPr lang="en-US" sz="2000" b="1" dirty="0" smtClean="0"/>
          </a:p>
        </p:txBody>
      </p:sp>
      <p:sp>
        <p:nvSpPr>
          <p:cNvPr id="8" name="Slide Number Placeholder 7"/>
          <p:cNvSpPr>
            <a:spLocks noGrp="1"/>
          </p:cNvSpPr>
          <p:nvPr>
            <p:ph type="sldNum" sz="quarter" idx="12"/>
          </p:nvPr>
        </p:nvSpPr>
        <p:spPr/>
        <p:txBody>
          <a:bodyPr/>
          <a:lstStyle/>
          <a:p>
            <a:fld id="{7278E106-62EC-41F2-90B3-FDFD6CA56EC6}" type="slidenum">
              <a:rPr lang="en-US" smtClean="0"/>
              <a:pPr/>
              <a:t>80</a:t>
            </a:fld>
            <a:endParaRPr lang="en-US" dirty="0"/>
          </a:p>
        </p:txBody>
      </p:sp>
      <p:sp>
        <p:nvSpPr>
          <p:cNvPr id="12" name="Rectangle 11"/>
          <p:cNvSpPr/>
          <p:nvPr/>
        </p:nvSpPr>
        <p:spPr>
          <a:xfrm>
            <a:off x="3657600" y="1905000"/>
            <a:ext cx="1676400" cy="762000"/>
          </a:xfrm>
          <a:prstGeom prst="rect">
            <a:avLst/>
          </a:prstGeom>
          <a:solidFill>
            <a:schemeClr val="bg1"/>
          </a:solidFill>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Physical Volume 40GB</a:t>
            </a:r>
            <a:endParaRPr lang="en-US" sz="1600" dirty="0">
              <a:solidFill>
                <a:schemeClr val="tx1"/>
              </a:solidFill>
            </a:endParaRPr>
          </a:p>
        </p:txBody>
      </p:sp>
      <p:sp>
        <p:nvSpPr>
          <p:cNvPr id="15" name="Rectangle 14"/>
          <p:cNvSpPr/>
          <p:nvPr/>
        </p:nvSpPr>
        <p:spPr>
          <a:xfrm>
            <a:off x="3581400" y="3276600"/>
            <a:ext cx="1676400" cy="762000"/>
          </a:xfrm>
          <a:prstGeom prst="rect">
            <a:avLst/>
          </a:prstGeom>
          <a:solidFill>
            <a:schemeClr val="bg1"/>
          </a:solidFill>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Volume Group 40GB</a:t>
            </a:r>
            <a:endParaRPr lang="en-US" sz="1600" dirty="0">
              <a:solidFill>
                <a:schemeClr val="tx1"/>
              </a:solidFill>
            </a:endParaRPr>
          </a:p>
        </p:txBody>
      </p:sp>
      <p:sp>
        <p:nvSpPr>
          <p:cNvPr id="16" name="Rectangle 15"/>
          <p:cNvSpPr/>
          <p:nvPr/>
        </p:nvSpPr>
        <p:spPr>
          <a:xfrm>
            <a:off x="2743200" y="4648200"/>
            <a:ext cx="1676400" cy="762000"/>
          </a:xfrm>
          <a:prstGeom prst="rect">
            <a:avLst/>
          </a:prstGeom>
          <a:solidFill>
            <a:schemeClr val="bg1"/>
          </a:solidFill>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Logical Volume 20GB</a:t>
            </a:r>
            <a:endParaRPr lang="en-US" sz="1600" dirty="0">
              <a:solidFill>
                <a:schemeClr val="tx1"/>
              </a:solidFill>
            </a:endParaRPr>
          </a:p>
        </p:txBody>
      </p:sp>
      <p:sp>
        <p:nvSpPr>
          <p:cNvPr id="17" name="Rectangle 16"/>
          <p:cNvSpPr/>
          <p:nvPr/>
        </p:nvSpPr>
        <p:spPr>
          <a:xfrm>
            <a:off x="4648200" y="4648200"/>
            <a:ext cx="1676400" cy="762000"/>
          </a:xfrm>
          <a:prstGeom prst="rect">
            <a:avLst/>
          </a:prstGeom>
          <a:solidFill>
            <a:schemeClr val="bg1"/>
          </a:solidFill>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Logical Volume 20GB</a:t>
            </a:r>
            <a:endParaRPr lang="en-US" sz="1600" dirty="0">
              <a:solidFill>
                <a:schemeClr val="tx1"/>
              </a:solidFill>
            </a:endParaRPr>
          </a:p>
        </p:txBody>
      </p:sp>
      <p:cxnSp>
        <p:nvCxnSpPr>
          <p:cNvPr id="19" name="Straight Arrow Connector 18"/>
          <p:cNvCxnSpPr>
            <a:stCxn id="12" idx="2"/>
          </p:cNvCxnSpPr>
          <p:nvPr/>
        </p:nvCxnSpPr>
        <p:spPr>
          <a:xfrm rot="5400000">
            <a:off x="4229100" y="2933700"/>
            <a:ext cx="533400" cy="1588"/>
          </a:xfrm>
          <a:prstGeom prst="straightConnector1">
            <a:avLst/>
          </a:prstGeom>
          <a:ln w="28575">
            <a:prstDash val="dash"/>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5" idx="2"/>
          </p:cNvCxnSpPr>
          <p:nvPr/>
        </p:nvCxnSpPr>
        <p:spPr>
          <a:xfrm rot="5400000">
            <a:off x="3810000" y="3962400"/>
            <a:ext cx="533400" cy="685800"/>
          </a:xfrm>
          <a:prstGeom prst="straightConnector1">
            <a:avLst/>
          </a:prstGeom>
          <a:ln w="28575">
            <a:prstDash val="dash"/>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16200000" flipH="1">
            <a:off x="4724400" y="4038600"/>
            <a:ext cx="533400" cy="533400"/>
          </a:xfrm>
          <a:prstGeom prst="straightConnector1">
            <a:avLst/>
          </a:prstGeom>
          <a:ln w="28575">
            <a:prstDash val="dash"/>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334000" y="3429000"/>
            <a:ext cx="1447800" cy="381000"/>
          </a:xfrm>
          <a:prstGeom prst="rect">
            <a:avLst/>
          </a:prstGeom>
          <a:noFill/>
        </p:spPr>
        <p:txBody>
          <a:bodyPr wrap="square" rtlCol="0">
            <a:spAutoFit/>
          </a:bodyPr>
          <a:lstStyle/>
          <a:p>
            <a:r>
              <a:rPr lang="en-US" b="1" dirty="0" smtClean="0"/>
              <a:t>Department</a:t>
            </a:r>
            <a:endParaRPr lang="en-US" b="1" dirty="0"/>
          </a:p>
        </p:txBody>
      </p:sp>
      <p:sp>
        <p:nvSpPr>
          <p:cNvPr id="24" name="TextBox 23"/>
          <p:cNvSpPr txBox="1"/>
          <p:nvPr/>
        </p:nvSpPr>
        <p:spPr>
          <a:xfrm>
            <a:off x="2971800" y="5421868"/>
            <a:ext cx="838200" cy="369332"/>
          </a:xfrm>
          <a:prstGeom prst="rect">
            <a:avLst/>
          </a:prstGeom>
          <a:noFill/>
        </p:spPr>
        <p:txBody>
          <a:bodyPr wrap="square" rtlCol="0">
            <a:spAutoFit/>
          </a:bodyPr>
          <a:lstStyle/>
          <a:p>
            <a:r>
              <a:rPr lang="en-US" b="1" dirty="0" smtClean="0"/>
              <a:t>Sales</a:t>
            </a:r>
            <a:endParaRPr lang="en-US" b="1" dirty="0"/>
          </a:p>
        </p:txBody>
      </p:sp>
      <p:sp>
        <p:nvSpPr>
          <p:cNvPr id="25" name="TextBox 24"/>
          <p:cNvSpPr txBox="1"/>
          <p:nvPr/>
        </p:nvSpPr>
        <p:spPr>
          <a:xfrm>
            <a:off x="4953000" y="5421868"/>
            <a:ext cx="1371600" cy="369332"/>
          </a:xfrm>
          <a:prstGeom prst="rect">
            <a:avLst/>
          </a:prstGeom>
          <a:noFill/>
        </p:spPr>
        <p:txBody>
          <a:bodyPr wrap="square" rtlCol="0">
            <a:spAutoFit/>
          </a:bodyPr>
          <a:lstStyle/>
          <a:p>
            <a:r>
              <a:rPr lang="en-US" b="1" dirty="0" smtClean="0"/>
              <a:t>Marketing</a:t>
            </a:r>
            <a:endParaRPr lang="en-US" b="1" dirty="0"/>
          </a:p>
        </p:txBody>
      </p:sp>
      <p:sp>
        <p:nvSpPr>
          <p:cNvPr id="20" name="TextBox 19"/>
          <p:cNvSpPr txBox="1"/>
          <p:nvPr/>
        </p:nvSpPr>
        <p:spPr>
          <a:xfrm>
            <a:off x="3352800" y="1447800"/>
            <a:ext cx="2362200" cy="369332"/>
          </a:xfrm>
          <a:prstGeom prst="rect">
            <a:avLst/>
          </a:prstGeom>
          <a:noFill/>
        </p:spPr>
        <p:txBody>
          <a:bodyPr wrap="square" rtlCol="0">
            <a:spAutoFit/>
          </a:bodyPr>
          <a:lstStyle/>
          <a:p>
            <a:pPr algn="ctr"/>
            <a:r>
              <a:rPr lang="en-US" dirty="0" smtClean="0"/>
              <a:t>hda6</a:t>
            </a:r>
            <a:endParaRPr lang="en-US" dirty="0"/>
          </a:p>
        </p:txBody>
      </p:sp>
      <p:sp>
        <p:nvSpPr>
          <p:cNvPr id="26" name="Footer Placeholder 25"/>
          <p:cNvSpPr>
            <a:spLocks noGrp="1"/>
          </p:cNvSpPr>
          <p:nvPr>
            <p:ph type="ftr" sz="quarter" idx="11"/>
          </p:nvPr>
        </p:nvSpPr>
        <p:spPr/>
        <p:txBody>
          <a:bodyPr/>
          <a:lstStyle/>
          <a:p>
            <a:r>
              <a:rPr lang="en-US" dirty="0" smtClean="0"/>
              <a:t>SONI COMPUTER CLASSES</a:t>
            </a:r>
            <a:endParaRPr lang="en-US"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rot="-1620000">
            <a:off x="2345776" y="2844596"/>
            <a:ext cx="4648200" cy="1323439"/>
          </a:xfrm>
          <a:prstGeom prst="rect">
            <a:avLst/>
          </a:prstGeom>
          <a:noFill/>
          <a:effectLst>
            <a:outerShdw sx="156000" sy="156000" rotWithShape="0">
              <a:schemeClr val="bg2">
                <a:lumMod val="90000"/>
                <a:alpha val="27000"/>
              </a:schemeClr>
            </a:outerShdw>
          </a:effectLst>
        </p:spPr>
        <p:txBody>
          <a:bodyPr wrap="square" rtlCol="0">
            <a:spAutoFit/>
          </a:bodyPr>
          <a:lstStyle/>
          <a:p>
            <a:r>
              <a:rPr lang="en-US" sz="4000" dirty="0" smtClean="0">
                <a:solidFill>
                  <a:srgbClr val="FDE1BF"/>
                </a:solidFill>
              </a:rPr>
              <a:t> Ravi Kant </a:t>
            </a:r>
            <a:r>
              <a:rPr lang="en-US" sz="4000" dirty="0" err="1" smtClean="0">
                <a:solidFill>
                  <a:srgbClr val="FDE1BF"/>
                </a:solidFill>
              </a:rPr>
              <a:t>Soni</a:t>
            </a:r>
            <a:r>
              <a:rPr lang="en-US" sz="4000" dirty="0" smtClean="0">
                <a:solidFill>
                  <a:srgbClr val="FDE1BF"/>
                </a:solidFill>
              </a:rPr>
              <a:t> +918269000074</a:t>
            </a:r>
            <a:endParaRPr lang="en-US" sz="4000" dirty="0">
              <a:solidFill>
                <a:srgbClr val="FDE1BF"/>
              </a:solidFill>
            </a:endParaRPr>
          </a:p>
        </p:txBody>
      </p:sp>
      <p:sp>
        <p:nvSpPr>
          <p:cNvPr id="4" name="Freeform 3"/>
          <p:cNvSpPr/>
          <p:nvPr/>
        </p:nvSpPr>
        <p:spPr>
          <a:xfrm>
            <a:off x="0" y="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5" name="Picture 4" descr="images1.jpg"/>
          <p:cNvPicPr>
            <a:picLocks noChangeAspect="1"/>
          </p:cNvPicPr>
          <p:nvPr/>
        </p:nvPicPr>
        <p:blipFill>
          <a:blip r:embed="rId3"/>
          <a:stretch>
            <a:fillRect/>
          </a:stretch>
        </p:blipFill>
        <p:spPr>
          <a:xfrm>
            <a:off x="1" y="-38100"/>
            <a:ext cx="617714" cy="571500"/>
          </a:xfrm>
          <a:prstGeom prst="rect">
            <a:avLst/>
          </a:prstGeom>
        </p:spPr>
      </p:pic>
      <p:sp>
        <p:nvSpPr>
          <p:cNvPr id="6" name="Freeform 5"/>
          <p:cNvSpPr/>
          <p:nvPr/>
        </p:nvSpPr>
        <p:spPr>
          <a:xfrm>
            <a:off x="0" y="632460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TextBox 6"/>
          <p:cNvSpPr txBox="1"/>
          <p:nvPr/>
        </p:nvSpPr>
        <p:spPr>
          <a:xfrm>
            <a:off x="5257800" y="6488668"/>
            <a:ext cx="4343400" cy="369332"/>
          </a:xfrm>
          <a:custGeom>
            <a:avLst/>
            <a:gdLst>
              <a:gd name="connsiteX0" fmla="*/ 0 w 4343400"/>
              <a:gd name="connsiteY0" fmla="*/ 0 h 369332"/>
              <a:gd name="connsiteX1" fmla="*/ 4343400 w 4343400"/>
              <a:gd name="connsiteY1" fmla="*/ 0 h 369332"/>
              <a:gd name="connsiteX2" fmla="*/ 4343400 w 4343400"/>
              <a:gd name="connsiteY2" fmla="*/ 369332 h 369332"/>
              <a:gd name="connsiteX3" fmla="*/ 0 w 4343400"/>
              <a:gd name="connsiteY3" fmla="*/ 369332 h 369332"/>
              <a:gd name="connsiteX4" fmla="*/ 0 w 4343400"/>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369332">
                <a:moveTo>
                  <a:pt x="0" y="0"/>
                </a:moveTo>
                <a:lnTo>
                  <a:pt x="4343400" y="0"/>
                </a:lnTo>
                <a:lnTo>
                  <a:pt x="4343400" y="369332"/>
                </a:lnTo>
                <a:lnTo>
                  <a:pt x="0" y="369332"/>
                </a:lnTo>
                <a:lnTo>
                  <a:pt x="0" y="0"/>
                </a:lnTo>
                <a:close/>
              </a:path>
            </a:pathLst>
          </a:custGeom>
          <a:noFill/>
        </p:spPr>
        <p:txBody>
          <a:bodyPr wrap="square" rtlCol="0">
            <a:spAutoFit/>
          </a:bodyPr>
          <a:lstStyle/>
          <a:p>
            <a:r>
              <a:rPr lang="en-US" dirty="0" smtClean="0"/>
              <a:t> Ravi Kant </a:t>
            </a:r>
            <a:r>
              <a:rPr lang="en-US" dirty="0" err="1" smtClean="0"/>
              <a:t>Soni</a:t>
            </a:r>
            <a:r>
              <a:rPr lang="en-US" dirty="0" smtClean="0"/>
              <a:t> +918269000074</a:t>
            </a:r>
            <a:endParaRPr lang="en-US" dirty="0"/>
          </a:p>
        </p:txBody>
      </p:sp>
      <p:sp>
        <p:nvSpPr>
          <p:cNvPr id="9" name="TextBox 8"/>
          <p:cNvSpPr txBox="1"/>
          <p:nvPr/>
        </p:nvSpPr>
        <p:spPr>
          <a:xfrm>
            <a:off x="0" y="643890"/>
            <a:ext cx="9144000" cy="5632311"/>
          </a:xfrm>
          <a:prstGeom prst="rect">
            <a:avLst/>
          </a:prstGeom>
          <a:noFill/>
        </p:spPr>
        <p:txBody>
          <a:bodyPr wrap="square" rtlCol="0">
            <a:spAutoFit/>
          </a:bodyPr>
          <a:lstStyle/>
          <a:p>
            <a:r>
              <a:rPr lang="en-US" sz="2000" dirty="0" smtClean="0"/>
              <a:t>[root@station1 /]# </a:t>
            </a:r>
            <a:r>
              <a:rPr lang="en-US" sz="2000" dirty="0" err="1" smtClean="0"/>
              <a:t>fdisk</a:t>
            </a:r>
            <a:r>
              <a:rPr lang="en-US" sz="2000" dirty="0" smtClean="0"/>
              <a:t>  -l</a:t>
            </a:r>
          </a:p>
          <a:p>
            <a:r>
              <a:rPr lang="en-US" sz="2000" dirty="0" smtClean="0"/>
              <a:t>		For identify hard disk controller in your hard disk (just like /dev/</a:t>
            </a:r>
            <a:r>
              <a:rPr lang="en-US" sz="2000" dirty="0" err="1" smtClean="0"/>
              <a:t>hda</a:t>
            </a:r>
            <a:r>
              <a:rPr lang="en-US" sz="2000" dirty="0" smtClean="0"/>
              <a:t>)</a:t>
            </a:r>
          </a:p>
          <a:p>
            <a:r>
              <a:rPr lang="en-US" sz="2000" dirty="0" smtClean="0"/>
              <a:t>		For identify cylinder value (Total &amp; Free) </a:t>
            </a:r>
          </a:p>
          <a:p>
            <a:r>
              <a:rPr lang="en-US" sz="2000" dirty="0" smtClean="0"/>
              <a:t>		(or)</a:t>
            </a:r>
          </a:p>
          <a:p>
            <a:r>
              <a:rPr lang="en-US" sz="2000" dirty="0" smtClean="0"/>
              <a:t>[root@station1 /]# parted  -l</a:t>
            </a:r>
          </a:p>
          <a:p>
            <a:endParaRPr lang="en-US" sz="2000" dirty="0" smtClean="0"/>
          </a:p>
          <a:p>
            <a:r>
              <a:rPr lang="en-US" sz="2000" dirty="0" smtClean="0"/>
              <a:t>[root@station1 /]# </a:t>
            </a:r>
            <a:r>
              <a:rPr lang="en-US" sz="2000" dirty="0" err="1" smtClean="0"/>
              <a:t>fdisk</a:t>
            </a:r>
            <a:r>
              <a:rPr lang="en-US" sz="2000" dirty="0" smtClean="0"/>
              <a:t>  /dev/</a:t>
            </a:r>
            <a:r>
              <a:rPr lang="en-US" sz="2000" dirty="0" err="1" smtClean="0"/>
              <a:t>hda</a:t>
            </a:r>
            <a:endParaRPr lang="en-US" sz="2000" dirty="0" smtClean="0"/>
          </a:p>
          <a:p>
            <a:r>
              <a:rPr lang="en-US" sz="2000" dirty="0" smtClean="0"/>
              <a:t>		Command (m for help): n	(for create a new partition)</a:t>
            </a:r>
          </a:p>
          <a:p>
            <a:r>
              <a:rPr lang="en-US" sz="2000" dirty="0" smtClean="0"/>
              <a:t>First cylinder (1791-9729, default 1791): Enter</a:t>
            </a:r>
          </a:p>
          <a:p>
            <a:r>
              <a:rPr lang="en-US" sz="2000" dirty="0" smtClean="0"/>
              <a:t>Last cylinder or +size or +</a:t>
            </a:r>
            <a:r>
              <a:rPr lang="en-US" sz="2000" dirty="0" err="1" smtClean="0"/>
              <a:t>sizeM</a:t>
            </a:r>
            <a:r>
              <a:rPr lang="en-US" sz="2000" dirty="0" smtClean="0"/>
              <a:t> or +</a:t>
            </a:r>
            <a:r>
              <a:rPr lang="en-US" sz="2000" dirty="0" err="1" smtClean="0"/>
              <a:t>sizeK</a:t>
            </a:r>
            <a:r>
              <a:rPr lang="en-US" sz="2000" dirty="0" smtClean="0"/>
              <a:t> (1791-9729, default 9729): +1024M (For 1GB)</a:t>
            </a:r>
          </a:p>
          <a:p>
            <a:r>
              <a:rPr lang="en-US" sz="2000" dirty="0" smtClean="0"/>
              <a:t>		Command (m for help): p	(for show the partition table) </a:t>
            </a:r>
          </a:p>
          <a:p>
            <a:r>
              <a:rPr lang="en-US" sz="2000" dirty="0" smtClean="0"/>
              <a:t>		Command (m for help): t	(for change the partition ID) </a:t>
            </a:r>
          </a:p>
          <a:p>
            <a:r>
              <a:rPr lang="en-US" sz="2000" dirty="0" smtClean="0"/>
              <a:t>		Partition number (1-6): 6</a:t>
            </a:r>
          </a:p>
          <a:p>
            <a:r>
              <a:rPr lang="en-US" sz="2000" dirty="0" smtClean="0"/>
              <a:t>		Hex code (type L to list codes):8e		</a:t>
            </a:r>
          </a:p>
          <a:p>
            <a:r>
              <a:rPr lang="en-US" sz="2000" dirty="0" smtClean="0"/>
              <a:t>		Command (m for help): w	(for save the partition table) </a:t>
            </a:r>
          </a:p>
          <a:p>
            <a:endParaRPr lang="en-US" sz="2000" b="1" dirty="0" smtClean="0"/>
          </a:p>
          <a:p>
            <a:r>
              <a:rPr lang="en-US" sz="2000" dirty="0" smtClean="0"/>
              <a:t>[root@station1 /]# </a:t>
            </a:r>
            <a:r>
              <a:rPr lang="en-US" sz="2000" dirty="0" err="1" smtClean="0"/>
              <a:t>partprobe</a:t>
            </a:r>
            <a:endParaRPr lang="en-US" sz="2000" dirty="0" smtClean="0"/>
          </a:p>
          <a:p>
            <a:r>
              <a:rPr lang="en-US" sz="2000" dirty="0" smtClean="0"/>
              <a:t>		(For update the partition table without reboot)</a:t>
            </a:r>
          </a:p>
        </p:txBody>
      </p:sp>
      <p:sp>
        <p:nvSpPr>
          <p:cNvPr id="8" name="Slide Number Placeholder 7"/>
          <p:cNvSpPr>
            <a:spLocks noGrp="1"/>
          </p:cNvSpPr>
          <p:nvPr>
            <p:ph type="sldNum" sz="quarter" idx="12"/>
          </p:nvPr>
        </p:nvSpPr>
        <p:spPr/>
        <p:txBody>
          <a:bodyPr/>
          <a:lstStyle/>
          <a:p>
            <a:fld id="{7278E106-62EC-41F2-90B3-FDFD6CA56EC6}" type="slidenum">
              <a:rPr lang="en-US" smtClean="0"/>
              <a:pPr/>
              <a:t>81</a:t>
            </a:fld>
            <a:endParaRPr lang="en-US" dirty="0"/>
          </a:p>
        </p:txBody>
      </p:sp>
      <p:sp>
        <p:nvSpPr>
          <p:cNvPr id="11" name="Footer Placeholder 10"/>
          <p:cNvSpPr>
            <a:spLocks noGrp="1"/>
          </p:cNvSpPr>
          <p:nvPr>
            <p:ph type="ftr" sz="quarter" idx="11"/>
          </p:nvPr>
        </p:nvSpPr>
        <p:spPr/>
        <p:txBody>
          <a:bodyPr/>
          <a:lstStyle/>
          <a:p>
            <a:r>
              <a:rPr lang="en-US" dirty="0" smtClean="0"/>
              <a:t>SONI COMPUTER CLASSES</a:t>
            </a:r>
            <a:endParaRPr lang="en-US"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rot="-1620000">
            <a:off x="2345776" y="2844596"/>
            <a:ext cx="4648200" cy="1323439"/>
          </a:xfrm>
          <a:prstGeom prst="rect">
            <a:avLst/>
          </a:prstGeom>
          <a:noFill/>
          <a:effectLst>
            <a:outerShdw sx="156000" sy="156000" rotWithShape="0">
              <a:schemeClr val="bg2">
                <a:lumMod val="90000"/>
                <a:alpha val="27000"/>
              </a:schemeClr>
            </a:outerShdw>
          </a:effectLst>
        </p:spPr>
        <p:txBody>
          <a:bodyPr wrap="square" rtlCol="0">
            <a:spAutoFit/>
          </a:bodyPr>
          <a:lstStyle/>
          <a:p>
            <a:r>
              <a:rPr lang="en-US" sz="4000" dirty="0" smtClean="0">
                <a:solidFill>
                  <a:srgbClr val="FDE1BF"/>
                </a:solidFill>
              </a:rPr>
              <a:t> Ravi Kant </a:t>
            </a:r>
            <a:r>
              <a:rPr lang="en-US" sz="4000" dirty="0" err="1" smtClean="0">
                <a:solidFill>
                  <a:srgbClr val="FDE1BF"/>
                </a:solidFill>
              </a:rPr>
              <a:t>Soni</a:t>
            </a:r>
            <a:r>
              <a:rPr lang="en-US" sz="4000" dirty="0" smtClean="0">
                <a:solidFill>
                  <a:srgbClr val="FDE1BF"/>
                </a:solidFill>
              </a:rPr>
              <a:t> +918269000074</a:t>
            </a:r>
            <a:endParaRPr lang="en-US" sz="4000" dirty="0">
              <a:solidFill>
                <a:srgbClr val="FDE1BF"/>
              </a:solidFill>
            </a:endParaRPr>
          </a:p>
        </p:txBody>
      </p:sp>
      <p:sp>
        <p:nvSpPr>
          <p:cNvPr id="4" name="Freeform 3"/>
          <p:cNvSpPr/>
          <p:nvPr/>
        </p:nvSpPr>
        <p:spPr>
          <a:xfrm>
            <a:off x="0" y="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5" name="Picture 4" descr="images1.jpg"/>
          <p:cNvPicPr>
            <a:picLocks noChangeAspect="1"/>
          </p:cNvPicPr>
          <p:nvPr/>
        </p:nvPicPr>
        <p:blipFill>
          <a:blip r:embed="rId3"/>
          <a:stretch>
            <a:fillRect/>
          </a:stretch>
        </p:blipFill>
        <p:spPr>
          <a:xfrm>
            <a:off x="1" y="-38100"/>
            <a:ext cx="617714" cy="571500"/>
          </a:xfrm>
          <a:prstGeom prst="rect">
            <a:avLst/>
          </a:prstGeom>
        </p:spPr>
      </p:pic>
      <p:sp>
        <p:nvSpPr>
          <p:cNvPr id="6" name="Freeform 5"/>
          <p:cNvSpPr/>
          <p:nvPr/>
        </p:nvSpPr>
        <p:spPr>
          <a:xfrm>
            <a:off x="0" y="632460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TextBox 6"/>
          <p:cNvSpPr txBox="1"/>
          <p:nvPr/>
        </p:nvSpPr>
        <p:spPr>
          <a:xfrm>
            <a:off x="5257800" y="6488668"/>
            <a:ext cx="4343400" cy="369332"/>
          </a:xfrm>
          <a:custGeom>
            <a:avLst/>
            <a:gdLst>
              <a:gd name="connsiteX0" fmla="*/ 0 w 4343400"/>
              <a:gd name="connsiteY0" fmla="*/ 0 h 369332"/>
              <a:gd name="connsiteX1" fmla="*/ 4343400 w 4343400"/>
              <a:gd name="connsiteY1" fmla="*/ 0 h 369332"/>
              <a:gd name="connsiteX2" fmla="*/ 4343400 w 4343400"/>
              <a:gd name="connsiteY2" fmla="*/ 369332 h 369332"/>
              <a:gd name="connsiteX3" fmla="*/ 0 w 4343400"/>
              <a:gd name="connsiteY3" fmla="*/ 369332 h 369332"/>
              <a:gd name="connsiteX4" fmla="*/ 0 w 4343400"/>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369332">
                <a:moveTo>
                  <a:pt x="0" y="0"/>
                </a:moveTo>
                <a:lnTo>
                  <a:pt x="4343400" y="0"/>
                </a:lnTo>
                <a:lnTo>
                  <a:pt x="4343400" y="369332"/>
                </a:lnTo>
                <a:lnTo>
                  <a:pt x="0" y="369332"/>
                </a:lnTo>
                <a:lnTo>
                  <a:pt x="0" y="0"/>
                </a:lnTo>
                <a:close/>
              </a:path>
            </a:pathLst>
          </a:custGeom>
          <a:noFill/>
        </p:spPr>
        <p:txBody>
          <a:bodyPr wrap="square" rtlCol="0">
            <a:spAutoFit/>
          </a:bodyPr>
          <a:lstStyle/>
          <a:p>
            <a:r>
              <a:rPr lang="en-US" dirty="0" smtClean="0"/>
              <a:t> Ravi Kant </a:t>
            </a:r>
            <a:r>
              <a:rPr lang="en-US" dirty="0" err="1" smtClean="0"/>
              <a:t>Soni</a:t>
            </a:r>
            <a:r>
              <a:rPr lang="en-US" dirty="0" smtClean="0"/>
              <a:t> +918269000074</a:t>
            </a:r>
            <a:endParaRPr lang="en-US" dirty="0"/>
          </a:p>
        </p:txBody>
      </p:sp>
      <p:sp>
        <p:nvSpPr>
          <p:cNvPr id="9" name="TextBox 8"/>
          <p:cNvSpPr txBox="1"/>
          <p:nvPr/>
        </p:nvSpPr>
        <p:spPr>
          <a:xfrm>
            <a:off x="76200" y="847665"/>
            <a:ext cx="9144000" cy="5324535"/>
          </a:xfrm>
          <a:prstGeom prst="rect">
            <a:avLst/>
          </a:prstGeom>
          <a:noFill/>
        </p:spPr>
        <p:txBody>
          <a:bodyPr wrap="square" rtlCol="0">
            <a:spAutoFit/>
          </a:bodyPr>
          <a:lstStyle/>
          <a:p>
            <a:r>
              <a:rPr lang="en-US" sz="2000" dirty="0" smtClean="0"/>
              <a:t>[root@station1 /]# </a:t>
            </a:r>
            <a:r>
              <a:rPr lang="en-US" sz="2000" dirty="0" err="1" smtClean="0"/>
              <a:t>pvcreate</a:t>
            </a:r>
            <a:r>
              <a:rPr lang="en-US" sz="2000" dirty="0" smtClean="0"/>
              <a:t>  /dev/hda6</a:t>
            </a:r>
          </a:p>
          <a:p>
            <a:r>
              <a:rPr lang="en-US" sz="2000" dirty="0" smtClean="0"/>
              <a:t>		(For create the PV of /dev/hda6 partition)</a:t>
            </a:r>
          </a:p>
          <a:p>
            <a:endParaRPr lang="en-US" sz="2000" dirty="0" smtClean="0"/>
          </a:p>
          <a:p>
            <a:r>
              <a:rPr lang="en-US" sz="2000" dirty="0" smtClean="0"/>
              <a:t>[root@station1 /]# </a:t>
            </a:r>
            <a:r>
              <a:rPr lang="en-US" sz="2000" dirty="0" err="1" smtClean="0"/>
              <a:t>pvdisplay</a:t>
            </a:r>
            <a:endParaRPr lang="en-US" sz="2000" dirty="0" smtClean="0"/>
          </a:p>
          <a:p>
            <a:r>
              <a:rPr lang="en-US" sz="2000" dirty="0" smtClean="0"/>
              <a:t>		(For view the status current PV)</a:t>
            </a:r>
          </a:p>
          <a:p>
            <a:pPr algn="ctr"/>
            <a:endParaRPr lang="en-US" sz="2000" b="1" dirty="0" smtClean="0"/>
          </a:p>
          <a:p>
            <a:r>
              <a:rPr lang="en-US" sz="2000" dirty="0" smtClean="0"/>
              <a:t>[root@station1 /]# </a:t>
            </a:r>
            <a:r>
              <a:rPr lang="en-US" sz="2000" dirty="0" err="1" smtClean="0"/>
              <a:t>vgcreate</a:t>
            </a:r>
            <a:r>
              <a:rPr lang="en-US" sz="2000" dirty="0" smtClean="0"/>
              <a:t>  department /dev/hda6</a:t>
            </a:r>
          </a:p>
          <a:p>
            <a:r>
              <a:rPr lang="en-US" sz="2000" dirty="0" smtClean="0"/>
              <a:t>	              (For create the VG of /dev/hda6 partition with the name department)</a:t>
            </a:r>
          </a:p>
          <a:p>
            <a:endParaRPr lang="en-US" sz="2000" dirty="0" smtClean="0"/>
          </a:p>
          <a:p>
            <a:r>
              <a:rPr lang="en-US" sz="2000" dirty="0" smtClean="0"/>
              <a:t>[root@station1 /]# </a:t>
            </a:r>
            <a:r>
              <a:rPr lang="en-US" sz="2000" dirty="0" err="1" smtClean="0"/>
              <a:t>vgdisplay</a:t>
            </a:r>
            <a:endParaRPr lang="en-US" sz="2000" dirty="0" smtClean="0"/>
          </a:p>
          <a:p>
            <a:r>
              <a:rPr lang="en-US" sz="2000" dirty="0" smtClean="0"/>
              <a:t>		(For view the status current VG)</a:t>
            </a:r>
          </a:p>
          <a:p>
            <a:pPr algn="ctr"/>
            <a:endParaRPr lang="en-US" sz="2000" b="1" dirty="0" smtClean="0"/>
          </a:p>
          <a:p>
            <a:r>
              <a:rPr lang="en-US" sz="2000" dirty="0" smtClean="0"/>
              <a:t>[root@station1 /]# </a:t>
            </a:r>
            <a:r>
              <a:rPr lang="en-US" sz="2000" dirty="0" err="1" smtClean="0"/>
              <a:t>lvcreate</a:t>
            </a:r>
            <a:r>
              <a:rPr lang="en-US" sz="2000" dirty="0" smtClean="0"/>
              <a:t>  -L   600M  -n  sales  department</a:t>
            </a:r>
          </a:p>
          <a:p>
            <a:r>
              <a:rPr lang="en-US" sz="2000" dirty="0" smtClean="0"/>
              <a:t>	              (For create the LV  with the name sales in department VG)</a:t>
            </a:r>
          </a:p>
          <a:p>
            <a:endParaRPr lang="en-US" sz="2000" dirty="0" smtClean="0"/>
          </a:p>
          <a:p>
            <a:r>
              <a:rPr lang="en-US" sz="2000" dirty="0" smtClean="0"/>
              <a:t>[root@station1 /]# </a:t>
            </a:r>
            <a:r>
              <a:rPr lang="en-US" sz="2000" dirty="0" err="1" smtClean="0"/>
              <a:t>lvdisplay</a:t>
            </a:r>
            <a:endParaRPr lang="en-US" sz="2000" dirty="0" smtClean="0"/>
          </a:p>
          <a:p>
            <a:r>
              <a:rPr lang="en-US" sz="2000" dirty="0" smtClean="0"/>
              <a:t>		(For view the status current LV)</a:t>
            </a:r>
          </a:p>
        </p:txBody>
      </p:sp>
      <p:sp>
        <p:nvSpPr>
          <p:cNvPr id="8" name="Slide Number Placeholder 7"/>
          <p:cNvSpPr>
            <a:spLocks noGrp="1"/>
          </p:cNvSpPr>
          <p:nvPr>
            <p:ph type="sldNum" sz="quarter" idx="12"/>
          </p:nvPr>
        </p:nvSpPr>
        <p:spPr/>
        <p:txBody>
          <a:bodyPr/>
          <a:lstStyle/>
          <a:p>
            <a:fld id="{7278E106-62EC-41F2-90B3-FDFD6CA56EC6}" type="slidenum">
              <a:rPr lang="en-US" smtClean="0"/>
              <a:pPr/>
              <a:t>82</a:t>
            </a:fld>
            <a:endParaRPr lang="en-US" dirty="0"/>
          </a:p>
        </p:txBody>
      </p:sp>
      <p:sp>
        <p:nvSpPr>
          <p:cNvPr id="11" name="Footer Placeholder 10"/>
          <p:cNvSpPr>
            <a:spLocks noGrp="1"/>
          </p:cNvSpPr>
          <p:nvPr>
            <p:ph type="ftr" sz="quarter" idx="11"/>
          </p:nvPr>
        </p:nvSpPr>
        <p:spPr/>
        <p:txBody>
          <a:bodyPr/>
          <a:lstStyle/>
          <a:p>
            <a:r>
              <a:rPr lang="en-US" dirty="0" smtClean="0"/>
              <a:t>SONI COMPUTER CLASSES</a:t>
            </a:r>
            <a:endParaRPr lang="en-US"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rot="-1620000">
            <a:off x="2345776" y="2844596"/>
            <a:ext cx="4648200" cy="1323439"/>
          </a:xfrm>
          <a:prstGeom prst="rect">
            <a:avLst/>
          </a:prstGeom>
          <a:noFill/>
          <a:effectLst>
            <a:outerShdw sx="156000" sy="156000" rotWithShape="0">
              <a:schemeClr val="bg2">
                <a:lumMod val="90000"/>
                <a:alpha val="27000"/>
              </a:schemeClr>
            </a:outerShdw>
          </a:effectLst>
        </p:spPr>
        <p:txBody>
          <a:bodyPr wrap="square" rtlCol="0">
            <a:spAutoFit/>
          </a:bodyPr>
          <a:lstStyle/>
          <a:p>
            <a:r>
              <a:rPr lang="en-US" sz="4000" dirty="0" smtClean="0">
                <a:solidFill>
                  <a:srgbClr val="FDE1BF"/>
                </a:solidFill>
              </a:rPr>
              <a:t> Ravi Kant </a:t>
            </a:r>
            <a:r>
              <a:rPr lang="en-US" sz="4000" dirty="0" err="1" smtClean="0">
                <a:solidFill>
                  <a:srgbClr val="FDE1BF"/>
                </a:solidFill>
              </a:rPr>
              <a:t>Soni</a:t>
            </a:r>
            <a:r>
              <a:rPr lang="en-US" sz="4000" dirty="0" smtClean="0">
                <a:solidFill>
                  <a:srgbClr val="FDE1BF"/>
                </a:solidFill>
              </a:rPr>
              <a:t> +918269000074</a:t>
            </a:r>
            <a:endParaRPr lang="en-US" sz="4000" dirty="0">
              <a:solidFill>
                <a:srgbClr val="FDE1BF"/>
              </a:solidFill>
            </a:endParaRPr>
          </a:p>
        </p:txBody>
      </p:sp>
      <p:sp>
        <p:nvSpPr>
          <p:cNvPr id="4" name="Freeform 3"/>
          <p:cNvSpPr/>
          <p:nvPr/>
        </p:nvSpPr>
        <p:spPr>
          <a:xfrm>
            <a:off x="0" y="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5" name="Picture 4" descr="images1.jpg"/>
          <p:cNvPicPr>
            <a:picLocks noChangeAspect="1"/>
          </p:cNvPicPr>
          <p:nvPr/>
        </p:nvPicPr>
        <p:blipFill>
          <a:blip r:embed="rId3"/>
          <a:stretch>
            <a:fillRect/>
          </a:stretch>
        </p:blipFill>
        <p:spPr>
          <a:xfrm>
            <a:off x="1" y="-38100"/>
            <a:ext cx="617714" cy="571500"/>
          </a:xfrm>
          <a:prstGeom prst="rect">
            <a:avLst/>
          </a:prstGeom>
        </p:spPr>
      </p:pic>
      <p:sp>
        <p:nvSpPr>
          <p:cNvPr id="6" name="Freeform 5"/>
          <p:cNvSpPr/>
          <p:nvPr/>
        </p:nvSpPr>
        <p:spPr>
          <a:xfrm>
            <a:off x="0" y="632460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TextBox 6"/>
          <p:cNvSpPr txBox="1"/>
          <p:nvPr/>
        </p:nvSpPr>
        <p:spPr>
          <a:xfrm>
            <a:off x="5257800" y="6488668"/>
            <a:ext cx="4343400" cy="369332"/>
          </a:xfrm>
          <a:custGeom>
            <a:avLst/>
            <a:gdLst>
              <a:gd name="connsiteX0" fmla="*/ 0 w 4343400"/>
              <a:gd name="connsiteY0" fmla="*/ 0 h 369332"/>
              <a:gd name="connsiteX1" fmla="*/ 4343400 w 4343400"/>
              <a:gd name="connsiteY1" fmla="*/ 0 h 369332"/>
              <a:gd name="connsiteX2" fmla="*/ 4343400 w 4343400"/>
              <a:gd name="connsiteY2" fmla="*/ 369332 h 369332"/>
              <a:gd name="connsiteX3" fmla="*/ 0 w 4343400"/>
              <a:gd name="connsiteY3" fmla="*/ 369332 h 369332"/>
              <a:gd name="connsiteX4" fmla="*/ 0 w 4343400"/>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369332">
                <a:moveTo>
                  <a:pt x="0" y="0"/>
                </a:moveTo>
                <a:lnTo>
                  <a:pt x="4343400" y="0"/>
                </a:lnTo>
                <a:lnTo>
                  <a:pt x="4343400" y="369332"/>
                </a:lnTo>
                <a:lnTo>
                  <a:pt x="0" y="369332"/>
                </a:lnTo>
                <a:lnTo>
                  <a:pt x="0" y="0"/>
                </a:lnTo>
                <a:close/>
              </a:path>
            </a:pathLst>
          </a:custGeom>
          <a:noFill/>
        </p:spPr>
        <p:txBody>
          <a:bodyPr wrap="square" rtlCol="0">
            <a:spAutoFit/>
          </a:bodyPr>
          <a:lstStyle/>
          <a:p>
            <a:r>
              <a:rPr lang="en-US" dirty="0" smtClean="0"/>
              <a:t> Ravi Kant </a:t>
            </a:r>
            <a:r>
              <a:rPr lang="en-US" dirty="0" err="1" smtClean="0"/>
              <a:t>Soni</a:t>
            </a:r>
            <a:r>
              <a:rPr lang="en-US" dirty="0" smtClean="0"/>
              <a:t> +918269000074</a:t>
            </a:r>
            <a:endParaRPr lang="en-US" dirty="0"/>
          </a:p>
        </p:txBody>
      </p:sp>
      <p:sp>
        <p:nvSpPr>
          <p:cNvPr id="9" name="TextBox 8"/>
          <p:cNvSpPr txBox="1"/>
          <p:nvPr/>
        </p:nvSpPr>
        <p:spPr>
          <a:xfrm>
            <a:off x="76200" y="847665"/>
            <a:ext cx="9144000" cy="5324535"/>
          </a:xfrm>
          <a:prstGeom prst="rect">
            <a:avLst/>
          </a:prstGeom>
          <a:noFill/>
        </p:spPr>
        <p:txBody>
          <a:bodyPr wrap="square" rtlCol="0">
            <a:spAutoFit/>
          </a:bodyPr>
          <a:lstStyle/>
          <a:p>
            <a:r>
              <a:rPr lang="en-US" sz="2000" dirty="0" smtClean="0"/>
              <a:t>[root@station1 /]# mkfs.ext3  /dev/department/sales</a:t>
            </a:r>
          </a:p>
          <a:p>
            <a:r>
              <a:rPr lang="en-US" sz="2000" dirty="0" smtClean="0"/>
              <a:t>		For format the sales logical volume</a:t>
            </a:r>
          </a:p>
          <a:p>
            <a:endParaRPr lang="en-US" sz="2000" dirty="0" smtClean="0"/>
          </a:p>
          <a:p>
            <a:r>
              <a:rPr lang="en-US" sz="2000" dirty="0" smtClean="0"/>
              <a:t>[root@station1 /]# mount  /dev/department/sales  /</a:t>
            </a:r>
            <a:r>
              <a:rPr lang="en-US" sz="2000" dirty="0" err="1" smtClean="0"/>
              <a:t>mnt</a:t>
            </a:r>
            <a:endParaRPr lang="en-US" sz="2000" dirty="0" smtClean="0"/>
          </a:p>
          <a:p>
            <a:r>
              <a:rPr lang="en-US" sz="2000" b="1" dirty="0" smtClean="0"/>
              <a:t>		</a:t>
            </a:r>
            <a:r>
              <a:rPr lang="en-US" sz="2000" dirty="0" smtClean="0"/>
              <a:t>For mount to sales logical volume at /</a:t>
            </a:r>
            <a:r>
              <a:rPr lang="en-US" sz="2000" dirty="0" err="1" smtClean="0"/>
              <a:t>mnt</a:t>
            </a:r>
            <a:r>
              <a:rPr lang="en-US" sz="2000" dirty="0" smtClean="0"/>
              <a:t> location</a:t>
            </a:r>
          </a:p>
          <a:p>
            <a:endParaRPr lang="en-US" sz="2000" b="1" dirty="0" smtClean="0"/>
          </a:p>
          <a:p>
            <a:r>
              <a:rPr lang="en-US" sz="2000" dirty="0" smtClean="0"/>
              <a:t>[root@station1 /]# </a:t>
            </a:r>
            <a:r>
              <a:rPr lang="en-US" sz="2000" dirty="0" err="1" smtClean="0"/>
              <a:t>df</a:t>
            </a:r>
            <a:r>
              <a:rPr lang="en-US" sz="2000" dirty="0" smtClean="0"/>
              <a:t>  -h</a:t>
            </a:r>
          </a:p>
          <a:p>
            <a:r>
              <a:rPr lang="en-US" sz="2000" dirty="0" smtClean="0"/>
              <a:t>		For view the all mounted partition (see logical volume)</a:t>
            </a:r>
          </a:p>
          <a:p>
            <a:endParaRPr lang="en-US" sz="2000" dirty="0" smtClean="0"/>
          </a:p>
          <a:p>
            <a:r>
              <a:rPr lang="en-US" sz="2000" dirty="0" smtClean="0"/>
              <a:t>[root@station1 /]# </a:t>
            </a:r>
            <a:r>
              <a:rPr lang="en-US" sz="2000" dirty="0" err="1" smtClean="0"/>
              <a:t>cd</a:t>
            </a:r>
            <a:r>
              <a:rPr lang="en-US" sz="2000" dirty="0" smtClean="0"/>
              <a:t>  /</a:t>
            </a:r>
            <a:r>
              <a:rPr lang="en-US" sz="2000" dirty="0" err="1" smtClean="0"/>
              <a:t>mnt</a:t>
            </a:r>
            <a:endParaRPr lang="en-US" sz="2000" dirty="0" smtClean="0"/>
          </a:p>
          <a:p>
            <a:r>
              <a:rPr lang="en-US" sz="2000" b="1" dirty="0" smtClean="0"/>
              <a:t>		</a:t>
            </a:r>
            <a:r>
              <a:rPr lang="en-US" sz="2000" dirty="0" smtClean="0"/>
              <a:t>For switch into sales logical volume </a:t>
            </a:r>
            <a:endParaRPr lang="en-US" sz="2000" b="1" dirty="0" smtClean="0"/>
          </a:p>
          <a:p>
            <a:endParaRPr lang="en-US" sz="2000" dirty="0" smtClean="0"/>
          </a:p>
          <a:p>
            <a:r>
              <a:rPr lang="en-US" sz="2000" dirty="0" smtClean="0"/>
              <a:t>[root@station1 </a:t>
            </a:r>
            <a:r>
              <a:rPr lang="en-US" sz="2000" dirty="0" err="1" smtClean="0"/>
              <a:t>mnt</a:t>
            </a:r>
            <a:r>
              <a:rPr lang="en-US" sz="2000" dirty="0" smtClean="0"/>
              <a:t>]# </a:t>
            </a:r>
            <a:r>
              <a:rPr lang="en-US" sz="2000" dirty="0" err="1" smtClean="0"/>
              <a:t>mkdir</a:t>
            </a:r>
            <a:r>
              <a:rPr lang="en-US" sz="2000" dirty="0" smtClean="0"/>
              <a:t> a{1,2,3,4,5}</a:t>
            </a:r>
          </a:p>
          <a:p>
            <a:r>
              <a:rPr lang="en-US" sz="2000" dirty="0" smtClean="0"/>
              <a:t>		For save the data in logical volume</a:t>
            </a:r>
          </a:p>
          <a:p>
            <a:endParaRPr lang="en-US" sz="2000" dirty="0" smtClean="0"/>
          </a:p>
          <a:p>
            <a:r>
              <a:rPr lang="en-US" sz="2000" dirty="0" smtClean="0"/>
              <a:t>[root@station1 </a:t>
            </a:r>
            <a:r>
              <a:rPr lang="en-US" sz="2000" dirty="0" err="1" smtClean="0"/>
              <a:t>mnt</a:t>
            </a:r>
            <a:r>
              <a:rPr lang="en-US" sz="2000" dirty="0" smtClean="0"/>
              <a:t>]#</a:t>
            </a:r>
            <a:r>
              <a:rPr lang="en-US" sz="2000" dirty="0" err="1" smtClean="0"/>
              <a:t>ls</a:t>
            </a:r>
            <a:endParaRPr lang="en-US" sz="2000" dirty="0" smtClean="0"/>
          </a:p>
          <a:p>
            <a:r>
              <a:rPr lang="en-US" sz="2000" dirty="0" smtClean="0"/>
              <a:t>		You will be see that all data has been created in </a:t>
            </a:r>
            <a:r>
              <a:rPr lang="en-US" sz="2000" dirty="0" err="1" smtClean="0"/>
              <a:t>mnt</a:t>
            </a:r>
            <a:r>
              <a:rPr lang="en-US" sz="2000" dirty="0" smtClean="0"/>
              <a:t> folder</a:t>
            </a:r>
          </a:p>
        </p:txBody>
      </p:sp>
      <p:sp>
        <p:nvSpPr>
          <p:cNvPr id="8" name="Slide Number Placeholder 7"/>
          <p:cNvSpPr>
            <a:spLocks noGrp="1"/>
          </p:cNvSpPr>
          <p:nvPr>
            <p:ph type="sldNum" sz="quarter" idx="12"/>
          </p:nvPr>
        </p:nvSpPr>
        <p:spPr/>
        <p:txBody>
          <a:bodyPr/>
          <a:lstStyle/>
          <a:p>
            <a:fld id="{7278E106-62EC-41F2-90B3-FDFD6CA56EC6}" type="slidenum">
              <a:rPr lang="en-US" smtClean="0"/>
              <a:pPr/>
              <a:t>83</a:t>
            </a:fld>
            <a:endParaRPr lang="en-US" dirty="0"/>
          </a:p>
        </p:txBody>
      </p:sp>
      <p:sp>
        <p:nvSpPr>
          <p:cNvPr id="11" name="Footer Placeholder 10"/>
          <p:cNvSpPr>
            <a:spLocks noGrp="1"/>
          </p:cNvSpPr>
          <p:nvPr>
            <p:ph type="ftr" sz="quarter" idx="11"/>
          </p:nvPr>
        </p:nvSpPr>
        <p:spPr/>
        <p:txBody>
          <a:bodyPr/>
          <a:lstStyle/>
          <a:p>
            <a:r>
              <a:rPr lang="en-US" dirty="0" smtClean="0"/>
              <a:t>SONI COMPUTER CLASSES</a:t>
            </a:r>
            <a:endParaRPr lang="en-US"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rot="-1620000">
            <a:off x="2345776" y="2844596"/>
            <a:ext cx="4648200" cy="1323439"/>
          </a:xfrm>
          <a:prstGeom prst="rect">
            <a:avLst/>
          </a:prstGeom>
          <a:noFill/>
          <a:effectLst>
            <a:outerShdw sx="156000" sy="156000" rotWithShape="0">
              <a:schemeClr val="bg2">
                <a:lumMod val="90000"/>
                <a:alpha val="27000"/>
              </a:schemeClr>
            </a:outerShdw>
          </a:effectLst>
        </p:spPr>
        <p:txBody>
          <a:bodyPr wrap="square" rtlCol="0">
            <a:spAutoFit/>
          </a:bodyPr>
          <a:lstStyle/>
          <a:p>
            <a:r>
              <a:rPr lang="en-US" sz="4000" dirty="0" smtClean="0">
                <a:solidFill>
                  <a:srgbClr val="FDE1BF"/>
                </a:solidFill>
              </a:rPr>
              <a:t> Ravi Kant </a:t>
            </a:r>
            <a:r>
              <a:rPr lang="en-US" sz="4000" dirty="0" err="1" smtClean="0">
                <a:solidFill>
                  <a:srgbClr val="FDE1BF"/>
                </a:solidFill>
              </a:rPr>
              <a:t>Soni</a:t>
            </a:r>
            <a:r>
              <a:rPr lang="en-US" sz="4000" dirty="0" smtClean="0">
                <a:solidFill>
                  <a:srgbClr val="FDE1BF"/>
                </a:solidFill>
              </a:rPr>
              <a:t> +918269000074</a:t>
            </a:r>
            <a:endParaRPr lang="en-US" sz="4000" dirty="0">
              <a:solidFill>
                <a:srgbClr val="FDE1BF"/>
              </a:solidFill>
            </a:endParaRPr>
          </a:p>
        </p:txBody>
      </p:sp>
      <p:sp>
        <p:nvSpPr>
          <p:cNvPr id="4" name="Freeform 3"/>
          <p:cNvSpPr/>
          <p:nvPr/>
        </p:nvSpPr>
        <p:spPr>
          <a:xfrm>
            <a:off x="0" y="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5" name="Picture 4" descr="images1.jpg"/>
          <p:cNvPicPr>
            <a:picLocks noChangeAspect="1"/>
          </p:cNvPicPr>
          <p:nvPr/>
        </p:nvPicPr>
        <p:blipFill>
          <a:blip r:embed="rId3"/>
          <a:stretch>
            <a:fillRect/>
          </a:stretch>
        </p:blipFill>
        <p:spPr>
          <a:xfrm>
            <a:off x="1" y="-38100"/>
            <a:ext cx="617714" cy="571500"/>
          </a:xfrm>
          <a:prstGeom prst="rect">
            <a:avLst/>
          </a:prstGeom>
        </p:spPr>
      </p:pic>
      <p:sp>
        <p:nvSpPr>
          <p:cNvPr id="6" name="Freeform 5"/>
          <p:cNvSpPr/>
          <p:nvPr/>
        </p:nvSpPr>
        <p:spPr>
          <a:xfrm>
            <a:off x="0" y="632460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TextBox 6"/>
          <p:cNvSpPr txBox="1"/>
          <p:nvPr/>
        </p:nvSpPr>
        <p:spPr>
          <a:xfrm>
            <a:off x="5257800" y="6488668"/>
            <a:ext cx="4343400" cy="369332"/>
          </a:xfrm>
          <a:custGeom>
            <a:avLst/>
            <a:gdLst>
              <a:gd name="connsiteX0" fmla="*/ 0 w 4343400"/>
              <a:gd name="connsiteY0" fmla="*/ 0 h 369332"/>
              <a:gd name="connsiteX1" fmla="*/ 4343400 w 4343400"/>
              <a:gd name="connsiteY1" fmla="*/ 0 h 369332"/>
              <a:gd name="connsiteX2" fmla="*/ 4343400 w 4343400"/>
              <a:gd name="connsiteY2" fmla="*/ 369332 h 369332"/>
              <a:gd name="connsiteX3" fmla="*/ 0 w 4343400"/>
              <a:gd name="connsiteY3" fmla="*/ 369332 h 369332"/>
              <a:gd name="connsiteX4" fmla="*/ 0 w 4343400"/>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369332">
                <a:moveTo>
                  <a:pt x="0" y="0"/>
                </a:moveTo>
                <a:lnTo>
                  <a:pt x="4343400" y="0"/>
                </a:lnTo>
                <a:lnTo>
                  <a:pt x="4343400" y="369332"/>
                </a:lnTo>
                <a:lnTo>
                  <a:pt x="0" y="369332"/>
                </a:lnTo>
                <a:lnTo>
                  <a:pt x="0" y="0"/>
                </a:lnTo>
                <a:close/>
              </a:path>
            </a:pathLst>
          </a:custGeom>
          <a:noFill/>
        </p:spPr>
        <p:txBody>
          <a:bodyPr wrap="square" rtlCol="0">
            <a:spAutoFit/>
          </a:bodyPr>
          <a:lstStyle/>
          <a:p>
            <a:r>
              <a:rPr lang="en-US" dirty="0" smtClean="0"/>
              <a:t> Ravi Kant </a:t>
            </a:r>
            <a:r>
              <a:rPr lang="en-US" dirty="0" err="1" smtClean="0"/>
              <a:t>Soni</a:t>
            </a:r>
            <a:r>
              <a:rPr lang="en-US" dirty="0" smtClean="0"/>
              <a:t> +918269000074</a:t>
            </a:r>
            <a:endParaRPr lang="en-US" dirty="0"/>
          </a:p>
        </p:txBody>
      </p:sp>
      <p:sp>
        <p:nvSpPr>
          <p:cNvPr id="9" name="TextBox 8"/>
          <p:cNvSpPr txBox="1"/>
          <p:nvPr/>
        </p:nvSpPr>
        <p:spPr>
          <a:xfrm>
            <a:off x="304800" y="609600"/>
            <a:ext cx="8382000" cy="5940088"/>
          </a:xfrm>
          <a:prstGeom prst="rect">
            <a:avLst/>
          </a:prstGeom>
          <a:noFill/>
        </p:spPr>
        <p:txBody>
          <a:bodyPr wrap="square" rtlCol="0">
            <a:spAutoFit/>
          </a:bodyPr>
          <a:lstStyle/>
          <a:p>
            <a:pPr algn="ctr"/>
            <a:r>
              <a:rPr lang="en-US" sz="2000" b="1" dirty="0" smtClean="0"/>
              <a:t>LVM</a:t>
            </a:r>
            <a:r>
              <a:rPr lang="en-US" sz="2000" dirty="0" smtClean="0"/>
              <a:t> </a:t>
            </a:r>
            <a:r>
              <a:rPr lang="en-US" sz="2000" b="1" dirty="0" smtClean="0"/>
              <a:t>EXTEND</a:t>
            </a:r>
          </a:p>
          <a:p>
            <a:pPr algn="ctr"/>
            <a:endParaRPr lang="en-US" sz="1050" b="1" dirty="0" smtClean="0"/>
          </a:p>
          <a:p>
            <a:r>
              <a:rPr lang="en-US" sz="2000" dirty="0" smtClean="0"/>
              <a:t>[root@station1 /]# </a:t>
            </a:r>
            <a:r>
              <a:rPr lang="en-US" sz="2000" dirty="0" err="1" smtClean="0"/>
              <a:t>lvextend</a:t>
            </a:r>
            <a:r>
              <a:rPr lang="en-US" sz="2000" dirty="0" smtClean="0"/>
              <a:t>  -L  +250M  /dev/department/sales</a:t>
            </a:r>
          </a:p>
          <a:p>
            <a:r>
              <a:rPr lang="en-US" sz="2000" dirty="0" smtClean="0"/>
              <a:t>		For extend the sales logical volume (600M+250M=850M)</a:t>
            </a:r>
          </a:p>
          <a:p>
            <a:r>
              <a:rPr lang="en-US" sz="2000" dirty="0" smtClean="0"/>
              <a:t>		(or)</a:t>
            </a:r>
          </a:p>
          <a:p>
            <a:r>
              <a:rPr lang="en-US" sz="2000" dirty="0" smtClean="0"/>
              <a:t>[root@station1 /]# </a:t>
            </a:r>
            <a:r>
              <a:rPr lang="en-US" sz="2000" dirty="0" err="1" smtClean="0"/>
              <a:t>lvextend</a:t>
            </a:r>
            <a:r>
              <a:rPr lang="en-US" sz="2000" dirty="0" smtClean="0"/>
              <a:t>  -L  850M  /dev/department/sales</a:t>
            </a:r>
          </a:p>
          <a:p>
            <a:r>
              <a:rPr lang="en-US" sz="2000" dirty="0" smtClean="0"/>
              <a:t>		For extend the sales logical volume (600M+250M=850M)</a:t>
            </a:r>
          </a:p>
          <a:p>
            <a:r>
              <a:rPr lang="en-US" sz="2000" dirty="0" smtClean="0"/>
              <a:t> </a:t>
            </a:r>
          </a:p>
          <a:p>
            <a:r>
              <a:rPr lang="en-US" sz="2000" dirty="0" smtClean="0"/>
              <a:t>[root@station1 /]# resize2fs  /dev/department/sales</a:t>
            </a:r>
          </a:p>
          <a:p>
            <a:r>
              <a:rPr lang="en-US" sz="2000" b="1" dirty="0" smtClean="0"/>
              <a:t>		</a:t>
            </a:r>
            <a:r>
              <a:rPr lang="en-US" sz="2000" dirty="0" smtClean="0"/>
              <a:t>For format the extend size not previous size</a:t>
            </a:r>
          </a:p>
          <a:p>
            <a:endParaRPr lang="en-US" sz="2000" b="1" dirty="0" smtClean="0"/>
          </a:p>
          <a:p>
            <a:r>
              <a:rPr lang="en-US" sz="2000" dirty="0" smtClean="0"/>
              <a:t>[root@station1 /]# </a:t>
            </a:r>
            <a:r>
              <a:rPr lang="en-US" sz="2000" dirty="0" err="1" smtClean="0"/>
              <a:t>df</a:t>
            </a:r>
            <a:r>
              <a:rPr lang="en-US" sz="2000" dirty="0" smtClean="0"/>
              <a:t>  -h</a:t>
            </a:r>
          </a:p>
          <a:p>
            <a:r>
              <a:rPr lang="en-US" sz="2000" dirty="0" smtClean="0"/>
              <a:t>		You will be see your partition size has been around 850M size</a:t>
            </a:r>
          </a:p>
          <a:p>
            <a:endParaRPr lang="en-US" sz="2000" dirty="0" smtClean="0"/>
          </a:p>
          <a:p>
            <a:r>
              <a:rPr lang="en-US" sz="2000" dirty="0" smtClean="0"/>
              <a:t>[root@station1 /]# </a:t>
            </a:r>
            <a:r>
              <a:rPr lang="en-US" sz="2000" dirty="0" err="1" smtClean="0"/>
              <a:t>lvdisplay</a:t>
            </a:r>
            <a:endParaRPr lang="en-US" sz="2000" dirty="0" smtClean="0"/>
          </a:p>
          <a:p>
            <a:r>
              <a:rPr lang="en-US" sz="2000" dirty="0" smtClean="0"/>
              <a:t>		You will be see your partition size has been around 850M size</a:t>
            </a:r>
          </a:p>
          <a:p>
            <a:endParaRPr lang="en-US" sz="2000" dirty="0" smtClean="0"/>
          </a:p>
          <a:p>
            <a:r>
              <a:rPr lang="en-US" sz="2000" dirty="0" smtClean="0"/>
              <a:t>[root@station1 /]# </a:t>
            </a:r>
            <a:r>
              <a:rPr lang="en-US" sz="2000" dirty="0" err="1" smtClean="0"/>
              <a:t>vgdisplay</a:t>
            </a:r>
            <a:endParaRPr lang="en-US" sz="2000" dirty="0" smtClean="0"/>
          </a:p>
          <a:p>
            <a:r>
              <a:rPr lang="en-US" sz="2000" dirty="0" smtClean="0"/>
              <a:t>		You will be see your VG size has used around 850M size</a:t>
            </a:r>
          </a:p>
        </p:txBody>
      </p:sp>
      <p:sp>
        <p:nvSpPr>
          <p:cNvPr id="8" name="Slide Number Placeholder 7"/>
          <p:cNvSpPr>
            <a:spLocks noGrp="1"/>
          </p:cNvSpPr>
          <p:nvPr>
            <p:ph type="sldNum" sz="quarter" idx="12"/>
          </p:nvPr>
        </p:nvSpPr>
        <p:spPr/>
        <p:txBody>
          <a:bodyPr/>
          <a:lstStyle/>
          <a:p>
            <a:fld id="{7278E106-62EC-41F2-90B3-FDFD6CA56EC6}" type="slidenum">
              <a:rPr lang="en-US" smtClean="0"/>
              <a:pPr/>
              <a:t>84</a:t>
            </a:fld>
            <a:endParaRPr lang="en-US" dirty="0"/>
          </a:p>
        </p:txBody>
      </p:sp>
      <p:sp>
        <p:nvSpPr>
          <p:cNvPr id="11" name="Footer Placeholder 10"/>
          <p:cNvSpPr>
            <a:spLocks noGrp="1"/>
          </p:cNvSpPr>
          <p:nvPr>
            <p:ph type="ftr" sz="quarter" idx="11"/>
          </p:nvPr>
        </p:nvSpPr>
        <p:spPr/>
        <p:txBody>
          <a:bodyPr/>
          <a:lstStyle/>
          <a:p>
            <a:r>
              <a:rPr lang="en-US" dirty="0" smtClean="0"/>
              <a:t>SONI COMPUTER CLASSES</a:t>
            </a:r>
            <a:endParaRPr lang="en-US"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rot="-1620000">
            <a:off x="2345776" y="2844596"/>
            <a:ext cx="4648200" cy="1323439"/>
          </a:xfrm>
          <a:prstGeom prst="rect">
            <a:avLst/>
          </a:prstGeom>
          <a:noFill/>
          <a:effectLst>
            <a:outerShdw sx="156000" sy="156000" rotWithShape="0">
              <a:schemeClr val="bg2">
                <a:lumMod val="90000"/>
                <a:alpha val="27000"/>
              </a:schemeClr>
            </a:outerShdw>
          </a:effectLst>
        </p:spPr>
        <p:txBody>
          <a:bodyPr wrap="square" rtlCol="0">
            <a:spAutoFit/>
          </a:bodyPr>
          <a:lstStyle/>
          <a:p>
            <a:r>
              <a:rPr lang="en-US" sz="4000" dirty="0" smtClean="0">
                <a:solidFill>
                  <a:srgbClr val="FDE1BF"/>
                </a:solidFill>
              </a:rPr>
              <a:t> Ravi Kant </a:t>
            </a:r>
            <a:r>
              <a:rPr lang="en-US" sz="4000" dirty="0" err="1" smtClean="0">
                <a:solidFill>
                  <a:srgbClr val="FDE1BF"/>
                </a:solidFill>
              </a:rPr>
              <a:t>Soni</a:t>
            </a:r>
            <a:r>
              <a:rPr lang="en-US" sz="4000" dirty="0" smtClean="0">
                <a:solidFill>
                  <a:srgbClr val="FDE1BF"/>
                </a:solidFill>
              </a:rPr>
              <a:t> +918269000074</a:t>
            </a:r>
            <a:endParaRPr lang="en-US" sz="4000" dirty="0">
              <a:solidFill>
                <a:srgbClr val="FDE1BF"/>
              </a:solidFill>
            </a:endParaRPr>
          </a:p>
        </p:txBody>
      </p:sp>
      <p:sp>
        <p:nvSpPr>
          <p:cNvPr id="4" name="Freeform 3"/>
          <p:cNvSpPr/>
          <p:nvPr/>
        </p:nvSpPr>
        <p:spPr>
          <a:xfrm>
            <a:off x="0" y="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5" name="Picture 4" descr="images1.jpg"/>
          <p:cNvPicPr>
            <a:picLocks noChangeAspect="1"/>
          </p:cNvPicPr>
          <p:nvPr/>
        </p:nvPicPr>
        <p:blipFill>
          <a:blip r:embed="rId3"/>
          <a:stretch>
            <a:fillRect/>
          </a:stretch>
        </p:blipFill>
        <p:spPr>
          <a:xfrm>
            <a:off x="1" y="-38100"/>
            <a:ext cx="617714" cy="571500"/>
          </a:xfrm>
          <a:prstGeom prst="rect">
            <a:avLst/>
          </a:prstGeom>
        </p:spPr>
      </p:pic>
      <p:sp>
        <p:nvSpPr>
          <p:cNvPr id="6" name="Freeform 5"/>
          <p:cNvSpPr/>
          <p:nvPr/>
        </p:nvSpPr>
        <p:spPr>
          <a:xfrm>
            <a:off x="0" y="632460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TextBox 6"/>
          <p:cNvSpPr txBox="1"/>
          <p:nvPr/>
        </p:nvSpPr>
        <p:spPr>
          <a:xfrm>
            <a:off x="5257800" y="6488668"/>
            <a:ext cx="4343400" cy="369332"/>
          </a:xfrm>
          <a:custGeom>
            <a:avLst/>
            <a:gdLst>
              <a:gd name="connsiteX0" fmla="*/ 0 w 4343400"/>
              <a:gd name="connsiteY0" fmla="*/ 0 h 369332"/>
              <a:gd name="connsiteX1" fmla="*/ 4343400 w 4343400"/>
              <a:gd name="connsiteY1" fmla="*/ 0 h 369332"/>
              <a:gd name="connsiteX2" fmla="*/ 4343400 w 4343400"/>
              <a:gd name="connsiteY2" fmla="*/ 369332 h 369332"/>
              <a:gd name="connsiteX3" fmla="*/ 0 w 4343400"/>
              <a:gd name="connsiteY3" fmla="*/ 369332 h 369332"/>
              <a:gd name="connsiteX4" fmla="*/ 0 w 4343400"/>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369332">
                <a:moveTo>
                  <a:pt x="0" y="0"/>
                </a:moveTo>
                <a:lnTo>
                  <a:pt x="4343400" y="0"/>
                </a:lnTo>
                <a:lnTo>
                  <a:pt x="4343400" y="369332"/>
                </a:lnTo>
                <a:lnTo>
                  <a:pt x="0" y="369332"/>
                </a:lnTo>
                <a:lnTo>
                  <a:pt x="0" y="0"/>
                </a:lnTo>
                <a:close/>
              </a:path>
            </a:pathLst>
          </a:custGeom>
          <a:noFill/>
        </p:spPr>
        <p:txBody>
          <a:bodyPr wrap="square" rtlCol="0">
            <a:spAutoFit/>
          </a:bodyPr>
          <a:lstStyle/>
          <a:p>
            <a:r>
              <a:rPr lang="en-US" dirty="0" smtClean="0"/>
              <a:t> Ravi Kant </a:t>
            </a:r>
            <a:r>
              <a:rPr lang="en-US" dirty="0" err="1" smtClean="0"/>
              <a:t>Soni</a:t>
            </a:r>
            <a:r>
              <a:rPr lang="en-US" dirty="0" smtClean="0"/>
              <a:t> +918269000074</a:t>
            </a:r>
            <a:endParaRPr lang="en-US" dirty="0"/>
          </a:p>
        </p:txBody>
      </p:sp>
      <p:sp>
        <p:nvSpPr>
          <p:cNvPr id="9" name="TextBox 8"/>
          <p:cNvSpPr txBox="1"/>
          <p:nvPr/>
        </p:nvSpPr>
        <p:spPr>
          <a:xfrm>
            <a:off x="76200" y="533400"/>
            <a:ext cx="9144000" cy="5632311"/>
          </a:xfrm>
          <a:prstGeom prst="rect">
            <a:avLst/>
          </a:prstGeom>
          <a:noFill/>
        </p:spPr>
        <p:txBody>
          <a:bodyPr wrap="square" rtlCol="0">
            <a:spAutoFit/>
          </a:bodyPr>
          <a:lstStyle/>
          <a:p>
            <a:pPr algn="ctr"/>
            <a:r>
              <a:rPr lang="en-US" sz="2000" b="1" dirty="0" smtClean="0"/>
              <a:t>LVM REDUCE</a:t>
            </a:r>
          </a:p>
          <a:p>
            <a:r>
              <a:rPr lang="en-US" sz="2000" dirty="0" smtClean="0"/>
              <a:t>[root@station1 /]# </a:t>
            </a:r>
            <a:r>
              <a:rPr lang="en-US" sz="2000" dirty="0" err="1" smtClean="0"/>
              <a:t>umount</a:t>
            </a:r>
            <a:r>
              <a:rPr lang="en-US" sz="2000" dirty="0" smtClean="0"/>
              <a:t>  /</a:t>
            </a:r>
            <a:r>
              <a:rPr lang="en-US" sz="2000" dirty="0" err="1" smtClean="0"/>
              <a:t>mnt</a:t>
            </a:r>
            <a:endParaRPr lang="en-US" sz="2000" dirty="0" smtClean="0"/>
          </a:p>
          <a:p>
            <a:r>
              <a:rPr lang="en-US" sz="2000" dirty="0" smtClean="0"/>
              <a:t>		For </a:t>
            </a:r>
            <a:r>
              <a:rPr lang="en-US" sz="2000" dirty="0" err="1" smtClean="0"/>
              <a:t>umount</a:t>
            </a:r>
            <a:r>
              <a:rPr lang="en-US" sz="2000" dirty="0" smtClean="0"/>
              <a:t> to your current logical volume </a:t>
            </a:r>
          </a:p>
          <a:p>
            <a:r>
              <a:rPr lang="en-US" sz="2000" dirty="0" smtClean="0"/>
              <a:t> </a:t>
            </a:r>
          </a:p>
          <a:p>
            <a:r>
              <a:rPr lang="en-US" sz="2000" dirty="0" smtClean="0"/>
              <a:t>[root@station1 /]# e2fsck  -f  /dev/department/sales</a:t>
            </a:r>
          </a:p>
          <a:p>
            <a:r>
              <a:rPr lang="en-US" sz="2000" b="1" dirty="0" smtClean="0"/>
              <a:t>		</a:t>
            </a:r>
            <a:r>
              <a:rPr lang="en-US" sz="2000" dirty="0" smtClean="0"/>
              <a:t>For check to LVM (There should be no problem)</a:t>
            </a:r>
          </a:p>
          <a:p>
            <a:endParaRPr lang="en-US" sz="2000" b="1" dirty="0" smtClean="0"/>
          </a:p>
          <a:p>
            <a:r>
              <a:rPr lang="en-US" sz="2000" dirty="0" smtClean="0"/>
              <a:t>[root@station1 /]# resize2fs  /dev/department/sales  400M</a:t>
            </a:r>
          </a:p>
          <a:p>
            <a:r>
              <a:rPr lang="en-US" sz="2000" dirty="0" smtClean="0"/>
              <a:t>		For resize to your sales LVM to 400M (reduce in </a:t>
            </a:r>
            <a:r>
              <a:rPr lang="en-US" sz="2000" dirty="0" err="1" smtClean="0"/>
              <a:t>df</a:t>
            </a:r>
            <a:r>
              <a:rPr lang="en-US" sz="2000" dirty="0" smtClean="0"/>
              <a:t> command)</a:t>
            </a:r>
          </a:p>
          <a:p>
            <a:r>
              <a:rPr lang="en-US" sz="2000" dirty="0" smtClean="0"/>
              <a:t>		</a:t>
            </a:r>
          </a:p>
          <a:p>
            <a:r>
              <a:rPr lang="en-US" sz="2000" dirty="0" smtClean="0"/>
              <a:t>[root@station1 /]# </a:t>
            </a:r>
            <a:r>
              <a:rPr lang="en-US" sz="2000" dirty="0" err="1" smtClean="0"/>
              <a:t>lvreduce</a:t>
            </a:r>
            <a:r>
              <a:rPr lang="en-US" sz="2000" dirty="0" smtClean="0"/>
              <a:t> -L 400M /dev/department/sales</a:t>
            </a:r>
          </a:p>
          <a:p>
            <a:r>
              <a:rPr lang="en-US" sz="2000" dirty="0" smtClean="0"/>
              <a:t>		For resize to your sales LVM to 400M (reduce in </a:t>
            </a:r>
            <a:r>
              <a:rPr lang="en-US" sz="2000" dirty="0" err="1" smtClean="0"/>
              <a:t>lvdisplay</a:t>
            </a:r>
            <a:r>
              <a:rPr lang="en-US" sz="2000" dirty="0" smtClean="0"/>
              <a:t> command)</a:t>
            </a:r>
          </a:p>
          <a:p>
            <a:r>
              <a:rPr lang="en-US" sz="2000" dirty="0" smtClean="0"/>
              <a:t>		</a:t>
            </a:r>
          </a:p>
          <a:p>
            <a:r>
              <a:rPr lang="en-US" sz="2000" dirty="0" smtClean="0"/>
              <a:t>[root@station1 /]# mount  /dev/department/sales /</a:t>
            </a:r>
            <a:r>
              <a:rPr lang="en-US" sz="2000" dirty="0" err="1" smtClean="0"/>
              <a:t>mnt</a:t>
            </a:r>
            <a:endParaRPr lang="en-US" sz="2000" dirty="0" smtClean="0"/>
          </a:p>
          <a:p>
            <a:r>
              <a:rPr lang="en-US" sz="2000" dirty="0" smtClean="0"/>
              <a:t>		For again mount to sales logical volume into /</a:t>
            </a:r>
            <a:r>
              <a:rPr lang="en-US" sz="2000" dirty="0" err="1" smtClean="0"/>
              <a:t>mnt</a:t>
            </a:r>
            <a:endParaRPr lang="en-US" sz="2000" dirty="0" smtClean="0"/>
          </a:p>
          <a:p>
            <a:endParaRPr lang="en-US" sz="2000" dirty="0" smtClean="0"/>
          </a:p>
          <a:p>
            <a:r>
              <a:rPr lang="en-US" sz="2000" dirty="0" smtClean="0"/>
              <a:t>root@station1 /]# </a:t>
            </a:r>
            <a:r>
              <a:rPr lang="en-US" sz="2000" dirty="0" err="1" smtClean="0"/>
              <a:t>df</a:t>
            </a:r>
            <a:r>
              <a:rPr lang="en-US" sz="2000" dirty="0" smtClean="0"/>
              <a:t>  -h</a:t>
            </a:r>
          </a:p>
          <a:p>
            <a:r>
              <a:rPr lang="en-US" sz="2000" dirty="0" smtClean="0"/>
              <a:t>		You will be see your partition size has been around 400M size</a:t>
            </a:r>
          </a:p>
        </p:txBody>
      </p:sp>
      <p:sp>
        <p:nvSpPr>
          <p:cNvPr id="8" name="Slide Number Placeholder 7"/>
          <p:cNvSpPr>
            <a:spLocks noGrp="1"/>
          </p:cNvSpPr>
          <p:nvPr>
            <p:ph type="sldNum" sz="quarter" idx="12"/>
          </p:nvPr>
        </p:nvSpPr>
        <p:spPr/>
        <p:txBody>
          <a:bodyPr/>
          <a:lstStyle/>
          <a:p>
            <a:fld id="{7278E106-62EC-41F2-90B3-FDFD6CA56EC6}" type="slidenum">
              <a:rPr lang="en-US" smtClean="0"/>
              <a:pPr/>
              <a:t>85</a:t>
            </a:fld>
            <a:endParaRPr lang="en-US" dirty="0"/>
          </a:p>
        </p:txBody>
      </p:sp>
      <p:sp>
        <p:nvSpPr>
          <p:cNvPr id="11" name="Footer Placeholder 10"/>
          <p:cNvSpPr>
            <a:spLocks noGrp="1"/>
          </p:cNvSpPr>
          <p:nvPr>
            <p:ph type="ftr" sz="quarter" idx="11"/>
          </p:nvPr>
        </p:nvSpPr>
        <p:spPr/>
        <p:txBody>
          <a:bodyPr/>
          <a:lstStyle/>
          <a:p>
            <a:r>
              <a:rPr lang="en-US" dirty="0" smtClean="0"/>
              <a:t>SONI COMPUTER CLASSES</a:t>
            </a:r>
            <a:endParaRPr lang="en-US"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rot="-1620000">
            <a:off x="2345776" y="2844596"/>
            <a:ext cx="4648200" cy="1323439"/>
          </a:xfrm>
          <a:prstGeom prst="rect">
            <a:avLst/>
          </a:prstGeom>
          <a:noFill/>
          <a:effectLst>
            <a:outerShdw sx="156000" sy="156000" rotWithShape="0">
              <a:schemeClr val="bg2">
                <a:lumMod val="90000"/>
                <a:alpha val="27000"/>
              </a:schemeClr>
            </a:outerShdw>
          </a:effectLst>
        </p:spPr>
        <p:txBody>
          <a:bodyPr wrap="square" rtlCol="0">
            <a:spAutoFit/>
          </a:bodyPr>
          <a:lstStyle/>
          <a:p>
            <a:r>
              <a:rPr lang="en-US" sz="4000" dirty="0" smtClean="0">
                <a:solidFill>
                  <a:srgbClr val="FDE1BF"/>
                </a:solidFill>
              </a:rPr>
              <a:t> Ravi Kant </a:t>
            </a:r>
            <a:r>
              <a:rPr lang="en-US" sz="4000" dirty="0" err="1" smtClean="0">
                <a:solidFill>
                  <a:srgbClr val="FDE1BF"/>
                </a:solidFill>
              </a:rPr>
              <a:t>Soni</a:t>
            </a:r>
            <a:r>
              <a:rPr lang="en-US" sz="4000" dirty="0" smtClean="0">
                <a:solidFill>
                  <a:srgbClr val="FDE1BF"/>
                </a:solidFill>
              </a:rPr>
              <a:t> +918269000074</a:t>
            </a:r>
            <a:endParaRPr lang="en-US" sz="4000" dirty="0">
              <a:solidFill>
                <a:srgbClr val="FDE1BF"/>
              </a:solidFill>
            </a:endParaRPr>
          </a:p>
        </p:txBody>
      </p:sp>
      <p:sp>
        <p:nvSpPr>
          <p:cNvPr id="4" name="Freeform 3"/>
          <p:cNvSpPr/>
          <p:nvPr/>
        </p:nvSpPr>
        <p:spPr>
          <a:xfrm>
            <a:off x="0" y="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5" name="Picture 4" descr="images1.jpg"/>
          <p:cNvPicPr>
            <a:picLocks noChangeAspect="1"/>
          </p:cNvPicPr>
          <p:nvPr/>
        </p:nvPicPr>
        <p:blipFill>
          <a:blip r:embed="rId3"/>
          <a:stretch>
            <a:fillRect/>
          </a:stretch>
        </p:blipFill>
        <p:spPr>
          <a:xfrm>
            <a:off x="1" y="-38100"/>
            <a:ext cx="617714" cy="571500"/>
          </a:xfrm>
          <a:prstGeom prst="rect">
            <a:avLst/>
          </a:prstGeom>
        </p:spPr>
      </p:pic>
      <p:sp>
        <p:nvSpPr>
          <p:cNvPr id="6" name="Freeform 5"/>
          <p:cNvSpPr/>
          <p:nvPr/>
        </p:nvSpPr>
        <p:spPr>
          <a:xfrm>
            <a:off x="0" y="632460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TextBox 6"/>
          <p:cNvSpPr txBox="1"/>
          <p:nvPr/>
        </p:nvSpPr>
        <p:spPr>
          <a:xfrm>
            <a:off x="5257800" y="6488668"/>
            <a:ext cx="4343400" cy="369332"/>
          </a:xfrm>
          <a:custGeom>
            <a:avLst/>
            <a:gdLst>
              <a:gd name="connsiteX0" fmla="*/ 0 w 4343400"/>
              <a:gd name="connsiteY0" fmla="*/ 0 h 369332"/>
              <a:gd name="connsiteX1" fmla="*/ 4343400 w 4343400"/>
              <a:gd name="connsiteY1" fmla="*/ 0 h 369332"/>
              <a:gd name="connsiteX2" fmla="*/ 4343400 w 4343400"/>
              <a:gd name="connsiteY2" fmla="*/ 369332 h 369332"/>
              <a:gd name="connsiteX3" fmla="*/ 0 w 4343400"/>
              <a:gd name="connsiteY3" fmla="*/ 369332 h 369332"/>
              <a:gd name="connsiteX4" fmla="*/ 0 w 4343400"/>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369332">
                <a:moveTo>
                  <a:pt x="0" y="0"/>
                </a:moveTo>
                <a:lnTo>
                  <a:pt x="4343400" y="0"/>
                </a:lnTo>
                <a:lnTo>
                  <a:pt x="4343400" y="369332"/>
                </a:lnTo>
                <a:lnTo>
                  <a:pt x="0" y="369332"/>
                </a:lnTo>
                <a:lnTo>
                  <a:pt x="0" y="0"/>
                </a:lnTo>
                <a:close/>
              </a:path>
            </a:pathLst>
          </a:custGeom>
          <a:noFill/>
        </p:spPr>
        <p:txBody>
          <a:bodyPr wrap="square" rtlCol="0">
            <a:spAutoFit/>
          </a:bodyPr>
          <a:lstStyle/>
          <a:p>
            <a:r>
              <a:rPr lang="en-US" dirty="0" smtClean="0"/>
              <a:t> Ravi Kant </a:t>
            </a:r>
            <a:r>
              <a:rPr lang="en-US" dirty="0" err="1" smtClean="0"/>
              <a:t>Soni</a:t>
            </a:r>
            <a:r>
              <a:rPr lang="en-US" dirty="0" smtClean="0"/>
              <a:t> +918269000074</a:t>
            </a:r>
            <a:endParaRPr lang="en-US" dirty="0"/>
          </a:p>
        </p:txBody>
      </p:sp>
      <p:sp>
        <p:nvSpPr>
          <p:cNvPr id="9" name="TextBox 8"/>
          <p:cNvSpPr txBox="1"/>
          <p:nvPr/>
        </p:nvSpPr>
        <p:spPr>
          <a:xfrm>
            <a:off x="76200" y="533400"/>
            <a:ext cx="9144000" cy="6294031"/>
          </a:xfrm>
          <a:prstGeom prst="rect">
            <a:avLst/>
          </a:prstGeom>
          <a:noFill/>
        </p:spPr>
        <p:txBody>
          <a:bodyPr wrap="square" rtlCol="0">
            <a:spAutoFit/>
          </a:bodyPr>
          <a:lstStyle/>
          <a:p>
            <a:pPr algn="ctr"/>
            <a:r>
              <a:rPr lang="en-US" sz="2000" b="1" dirty="0" smtClean="0"/>
              <a:t>LVM REMOVE</a:t>
            </a:r>
          </a:p>
          <a:p>
            <a:pPr algn="ctr"/>
            <a:endParaRPr lang="en-US" sz="1050" b="1" dirty="0" smtClean="0"/>
          </a:p>
          <a:p>
            <a:r>
              <a:rPr lang="en-US" sz="2000" dirty="0" smtClean="0"/>
              <a:t>[root@station1 /]# </a:t>
            </a:r>
            <a:r>
              <a:rPr lang="en-US" sz="2000" dirty="0" err="1" smtClean="0"/>
              <a:t>umount</a:t>
            </a:r>
            <a:r>
              <a:rPr lang="en-US" sz="2000" dirty="0" smtClean="0"/>
              <a:t>  /</a:t>
            </a:r>
            <a:r>
              <a:rPr lang="en-US" sz="2000" dirty="0" err="1" smtClean="0"/>
              <a:t>mnt</a:t>
            </a:r>
            <a:endParaRPr lang="en-US" sz="2000" dirty="0" smtClean="0"/>
          </a:p>
          <a:p>
            <a:r>
              <a:rPr lang="en-US" sz="2000" dirty="0" smtClean="0"/>
              <a:t>		For </a:t>
            </a:r>
            <a:r>
              <a:rPr lang="en-US" sz="2000" dirty="0" err="1" smtClean="0"/>
              <a:t>umount</a:t>
            </a:r>
            <a:r>
              <a:rPr lang="en-US" sz="2000" dirty="0" smtClean="0"/>
              <a:t> to your current logical volume </a:t>
            </a:r>
          </a:p>
          <a:p>
            <a:endParaRPr lang="en-US" sz="1050" dirty="0" smtClean="0"/>
          </a:p>
          <a:p>
            <a:r>
              <a:rPr lang="en-US" sz="2000" dirty="0" smtClean="0"/>
              <a:t>[root@station1 /]# </a:t>
            </a:r>
            <a:r>
              <a:rPr lang="en-US" sz="2000" dirty="0" err="1" smtClean="0"/>
              <a:t>lvremove</a:t>
            </a:r>
            <a:r>
              <a:rPr lang="en-US" sz="2000" dirty="0" smtClean="0"/>
              <a:t>  /dev/department/sales</a:t>
            </a:r>
          </a:p>
          <a:p>
            <a:r>
              <a:rPr lang="en-US" sz="2000" b="1" dirty="0" smtClean="0"/>
              <a:t>		</a:t>
            </a:r>
            <a:r>
              <a:rPr lang="en-US" sz="2000" dirty="0" smtClean="0"/>
              <a:t>For remove the LVM sales</a:t>
            </a:r>
          </a:p>
          <a:p>
            <a:endParaRPr lang="en-US" sz="1050" b="1" dirty="0" smtClean="0"/>
          </a:p>
          <a:p>
            <a:r>
              <a:rPr lang="en-US" sz="2000" dirty="0" smtClean="0"/>
              <a:t>[root@station1 /]# </a:t>
            </a:r>
            <a:r>
              <a:rPr lang="en-US" sz="2000" dirty="0" err="1" smtClean="0"/>
              <a:t>vgremove</a:t>
            </a:r>
            <a:r>
              <a:rPr lang="en-US" sz="2000" dirty="0" smtClean="0"/>
              <a:t>  department</a:t>
            </a:r>
          </a:p>
          <a:p>
            <a:r>
              <a:rPr lang="en-US" sz="2000" b="1" dirty="0" smtClean="0"/>
              <a:t>		</a:t>
            </a:r>
            <a:r>
              <a:rPr lang="en-US" sz="2000" dirty="0" smtClean="0"/>
              <a:t>For remove the VG department</a:t>
            </a:r>
          </a:p>
          <a:p>
            <a:r>
              <a:rPr lang="en-US" sz="1050" dirty="0" smtClean="0"/>
              <a:t>		</a:t>
            </a:r>
          </a:p>
          <a:p>
            <a:r>
              <a:rPr lang="en-US" sz="2000" dirty="0" smtClean="0"/>
              <a:t>[root@station1 /]# </a:t>
            </a:r>
            <a:r>
              <a:rPr lang="en-US" sz="2000" dirty="0" err="1" smtClean="0"/>
              <a:t>pvremove</a:t>
            </a:r>
            <a:r>
              <a:rPr lang="en-US" sz="2000" dirty="0" smtClean="0"/>
              <a:t>  /dev/hda6</a:t>
            </a:r>
          </a:p>
          <a:p>
            <a:r>
              <a:rPr lang="en-US" sz="2000" b="1" dirty="0" smtClean="0"/>
              <a:t>		</a:t>
            </a:r>
            <a:r>
              <a:rPr lang="en-US" sz="2000" dirty="0" smtClean="0"/>
              <a:t>For remove the physical volume</a:t>
            </a:r>
          </a:p>
          <a:p>
            <a:r>
              <a:rPr lang="en-US" sz="1050" dirty="0" smtClean="0"/>
              <a:t>		</a:t>
            </a:r>
          </a:p>
          <a:p>
            <a:r>
              <a:rPr lang="en-US" sz="2000" dirty="0" smtClean="0"/>
              <a:t>[root@station1 /]# </a:t>
            </a:r>
            <a:r>
              <a:rPr lang="en-US" sz="2000" dirty="0" err="1" smtClean="0"/>
              <a:t>lvdisplay</a:t>
            </a:r>
            <a:endParaRPr lang="en-US" sz="2000" dirty="0" smtClean="0"/>
          </a:p>
          <a:p>
            <a:r>
              <a:rPr lang="en-US" sz="2000" dirty="0" smtClean="0"/>
              <a:t>		There should be no LVM </a:t>
            </a:r>
          </a:p>
          <a:p>
            <a:endParaRPr lang="en-US" sz="1050" dirty="0" smtClean="0"/>
          </a:p>
          <a:p>
            <a:r>
              <a:rPr lang="en-US" sz="2000" dirty="0" smtClean="0"/>
              <a:t>root@station1 /]# </a:t>
            </a:r>
            <a:r>
              <a:rPr lang="en-US" sz="2000" dirty="0" err="1" smtClean="0"/>
              <a:t>vgdisplay</a:t>
            </a:r>
            <a:endParaRPr lang="en-US" sz="2000" dirty="0" smtClean="0"/>
          </a:p>
          <a:p>
            <a:r>
              <a:rPr lang="en-US" sz="2000" dirty="0" smtClean="0"/>
              <a:t>		There should be no VG</a:t>
            </a:r>
          </a:p>
          <a:p>
            <a:endParaRPr lang="en-US" sz="1050" dirty="0" smtClean="0"/>
          </a:p>
          <a:p>
            <a:r>
              <a:rPr lang="en-US" sz="2000" dirty="0" smtClean="0"/>
              <a:t>root@station1 /]# </a:t>
            </a:r>
            <a:r>
              <a:rPr lang="en-US" sz="2000" dirty="0" err="1" smtClean="0"/>
              <a:t>pvdisplay</a:t>
            </a:r>
            <a:endParaRPr lang="en-US" sz="2000" dirty="0" smtClean="0"/>
          </a:p>
          <a:p>
            <a:r>
              <a:rPr lang="en-US" sz="2000" dirty="0" smtClean="0"/>
              <a:t>		There should be no PV</a:t>
            </a:r>
          </a:p>
          <a:p>
            <a:endParaRPr lang="en-US" sz="2000" dirty="0" smtClean="0"/>
          </a:p>
        </p:txBody>
      </p:sp>
      <p:sp>
        <p:nvSpPr>
          <p:cNvPr id="8" name="Slide Number Placeholder 7"/>
          <p:cNvSpPr>
            <a:spLocks noGrp="1"/>
          </p:cNvSpPr>
          <p:nvPr>
            <p:ph type="sldNum" sz="quarter" idx="12"/>
          </p:nvPr>
        </p:nvSpPr>
        <p:spPr/>
        <p:txBody>
          <a:bodyPr/>
          <a:lstStyle/>
          <a:p>
            <a:fld id="{7278E106-62EC-41F2-90B3-FDFD6CA56EC6}" type="slidenum">
              <a:rPr lang="en-US" smtClean="0"/>
              <a:pPr/>
              <a:t>86</a:t>
            </a:fld>
            <a:endParaRPr lang="en-US" dirty="0"/>
          </a:p>
        </p:txBody>
      </p:sp>
      <p:sp>
        <p:nvSpPr>
          <p:cNvPr id="11" name="Footer Placeholder 10"/>
          <p:cNvSpPr>
            <a:spLocks noGrp="1"/>
          </p:cNvSpPr>
          <p:nvPr>
            <p:ph type="ftr" sz="quarter" idx="11"/>
          </p:nvPr>
        </p:nvSpPr>
        <p:spPr/>
        <p:txBody>
          <a:bodyPr/>
          <a:lstStyle/>
          <a:p>
            <a:r>
              <a:rPr lang="en-US" dirty="0" smtClean="0"/>
              <a:t>SONI COMPUTER CLASSES</a:t>
            </a:r>
            <a:endParaRPr lang="en-US"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rot="-1620000">
            <a:off x="2345776" y="2844596"/>
            <a:ext cx="4648200" cy="1323439"/>
          </a:xfrm>
          <a:prstGeom prst="rect">
            <a:avLst/>
          </a:prstGeom>
          <a:noFill/>
          <a:effectLst>
            <a:outerShdw sx="156000" sy="156000" rotWithShape="0">
              <a:schemeClr val="bg2">
                <a:lumMod val="90000"/>
                <a:alpha val="27000"/>
              </a:schemeClr>
            </a:outerShdw>
          </a:effectLst>
        </p:spPr>
        <p:txBody>
          <a:bodyPr wrap="square" rtlCol="0">
            <a:spAutoFit/>
          </a:bodyPr>
          <a:lstStyle/>
          <a:p>
            <a:r>
              <a:rPr lang="en-US" sz="4000" dirty="0" smtClean="0">
                <a:solidFill>
                  <a:srgbClr val="FDE1BF"/>
                </a:solidFill>
              </a:rPr>
              <a:t> Ravi Kant </a:t>
            </a:r>
            <a:r>
              <a:rPr lang="en-US" sz="4000" dirty="0" err="1" smtClean="0">
                <a:solidFill>
                  <a:srgbClr val="FDE1BF"/>
                </a:solidFill>
              </a:rPr>
              <a:t>Soni</a:t>
            </a:r>
            <a:r>
              <a:rPr lang="en-US" sz="4000" dirty="0" smtClean="0">
                <a:solidFill>
                  <a:srgbClr val="FDE1BF"/>
                </a:solidFill>
              </a:rPr>
              <a:t> +918269000074</a:t>
            </a:r>
            <a:endParaRPr lang="en-US" sz="4000" dirty="0">
              <a:solidFill>
                <a:srgbClr val="FDE1BF"/>
              </a:solidFill>
            </a:endParaRPr>
          </a:p>
        </p:txBody>
      </p:sp>
      <p:sp>
        <p:nvSpPr>
          <p:cNvPr id="4" name="Freeform 3"/>
          <p:cNvSpPr/>
          <p:nvPr/>
        </p:nvSpPr>
        <p:spPr>
          <a:xfrm>
            <a:off x="0" y="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5" name="Picture 4" descr="images1.jpg"/>
          <p:cNvPicPr>
            <a:picLocks noChangeAspect="1"/>
          </p:cNvPicPr>
          <p:nvPr/>
        </p:nvPicPr>
        <p:blipFill>
          <a:blip r:embed="rId3"/>
          <a:stretch>
            <a:fillRect/>
          </a:stretch>
        </p:blipFill>
        <p:spPr>
          <a:xfrm>
            <a:off x="1" y="-38100"/>
            <a:ext cx="617714" cy="571500"/>
          </a:xfrm>
          <a:prstGeom prst="rect">
            <a:avLst/>
          </a:prstGeom>
        </p:spPr>
      </p:pic>
      <p:sp>
        <p:nvSpPr>
          <p:cNvPr id="6" name="Freeform 5"/>
          <p:cNvSpPr/>
          <p:nvPr/>
        </p:nvSpPr>
        <p:spPr>
          <a:xfrm>
            <a:off x="0" y="632460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TextBox 6"/>
          <p:cNvSpPr txBox="1"/>
          <p:nvPr/>
        </p:nvSpPr>
        <p:spPr>
          <a:xfrm>
            <a:off x="5257800" y="6488668"/>
            <a:ext cx="4343400" cy="369332"/>
          </a:xfrm>
          <a:custGeom>
            <a:avLst/>
            <a:gdLst>
              <a:gd name="connsiteX0" fmla="*/ 0 w 4343400"/>
              <a:gd name="connsiteY0" fmla="*/ 0 h 369332"/>
              <a:gd name="connsiteX1" fmla="*/ 4343400 w 4343400"/>
              <a:gd name="connsiteY1" fmla="*/ 0 h 369332"/>
              <a:gd name="connsiteX2" fmla="*/ 4343400 w 4343400"/>
              <a:gd name="connsiteY2" fmla="*/ 369332 h 369332"/>
              <a:gd name="connsiteX3" fmla="*/ 0 w 4343400"/>
              <a:gd name="connsiteY3" fmla="*/ 369332 h 369332"/>
              <a:gd name="connsiteX4" fmla="*/ 0 w 4343400"/>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369332">
                <a:moveTo>
                  <a:pt x="0" y="0"/>
                </a:moveTo>
                <a:lnTo>
                  <a:pt x="4343400" y="0"/>
                </a:lnTo>
                <a:lnTo>
                  <a:pt x="4343400" y="369332"/>
                </a:lnTo>
                <a:lnTo>
                  <a:pt x="0" y="369332"/>
                </a:lnTo>
                <a:lnTo>
                  <a:pt x="0" y="0"/>
                </a:lnTo>
                <a:close/>
              </a:path>
            </a:pathLst>
          </a:custGeom>
          <a:noFill/>
        </p:spPr>
        <p:txBody>
          <a:bodyPr wrap="square" rtlCol="0">
            <a:spAutoFit/>
          </a:bodyPr>
          <a:lstStyle/>
          <a:p>
            <a:r>
              <a:rPr lang="en-US" dirty="0" smtClean="0"/>
              <a:t> Ravi Kant </a:t>
            </a:r>
            <a:r>
              <a:rPr lang="en-US" dirty="0" err="1" smtClean="0"/>
              <a:t>Soni</a:t>
            </a:r>
            <a:r>
              <a:rPr lang="en-US" dirty="0" smtClean="0"/>
              <a:t> +918269000074</a:t>
            </a:r>
            <a:endParaRPr lang="en-US" dirty="0"/>
          </a:p>
        </p:txBody>
      </p:sp>
      <p:sp>
        <p:nvSpPr>
          <p:cNvPr id="9" name="TextBox 8"/>
          <p:cNvSpPr txBox="1"/>
          <p:nvPr/>
        </p:nvSpPr>
        <p:spPr>
          <a:xfrm>
            <a:off x="0" y="609600"/>
            <a:ext cx="9144000" cy="5955476"/>
          </a:xfrm>
          <a:prstGeom prst="rect">
            <a:avLst/>
          </a:prstGeom>
          <a:noFill/>
        </p:spPr>
        <p:txBody>
          <a:bodyPr wrap="square" rtlCol="0">
            <a:spAutoFit/>
          </a:bodyPr>
          <a:lstStyle/>
          <a:p>
            <a:pPr algn="ctr"/>
            <a:r>
              <a:rPr lang="en-US" sz="2000" b="1" dirty="0" smtClean="0"/>
              <a:t>LVM CREATE WITH MULTIPLE PARTITION</a:t>
            </a:r>
          </a:p>
          <a:p>
            <a:pPr algn="ctr"/>
            <a:endParaRPr lang="en-US" sz="1050" b="1" dirty="0" smtClean="0"/>
          </a:p>
          <a:p>
            <a:r>
              <a:rPr lang="en-US" sz="2000" dirty="0" smtClean="0"/>
              <a:t>[root@station1 /]# </a:t>
            </a:r>
            <a:r>
              <a:rPr lang="en-US" sz="2000" dirty="0" err="1" smtClean="0"/>
              <a:t>fdisk</a:t>
            </a:r>
            <a:r>
              <a:rPr lang="en-US" sz="2000" dirty="0" smtClean="0"/>
              <a:t>  -l</a:t>
            </a:r>
          </a:p>
          <a:p>
            <a:r>
              <a:rPr lang="en-US" sz="2000" dirty="0" smtClean="0"/>
              <a:t>		For identify hard disk controller in your hard disk (just like /dev/</a:t>
            </a:r>
            <a:r>
              <a:rPr lang="en-US" sz="2000" dirty="0" err="1" smtClean="0"/>
              <a:t>hda</a:t>
            </a:r>
            <a:r>
              <a:rPr lang="en-US" sz="2000" dirty="0" smtClean="0"/>
              <a:t>)</a:t>
            </a:r>
          </a:p>
          <a:p>
            <a:r>
              <a:rPr lang="en-US" sz="2000" dirty="0" smtClean="0"/>
              <a:t>		For identify cylinder value (Total &amp; Free) </a:t>
            </a:r>
          </a:p>
          <a:p>
            <a:r>
              <a:rPr lang="en-US" sz="2000" dirty="0" smtClean="0"/>
              <a:t>		(or)</a:t>
            </a:r>
          </a:p>
          <a:p>
            <a:r>
              <a:rPr lang="en-US" sz="2000" dirty="0" smtClean="0"/>
              <a:t>[root@station1 /]# parted  -l</a:t>
            </a:r>
          </a:p>
          <a:p>
            <a:endParaRPr lang="en-US" sz="1000" dirty="0" smtClean="0"/>
          </a:p>
          <a:p>
            <a:r>
              <a:rPr lang="en-US" sz="2000" dirty="0" smtClean="0"/>
              <a:t>[root@station1 /]# </a:t>
            </a:r>
            <a:r>
              <a:rPr lang="en-US" sz="2000" dirty="0" err="1" smtClean="0"/>
              <a:t>fdisk</a:t>
            </a:r>
            <a:r>
              <a:rPr lang="en-US" sz="2000" dirty="0" smtClean="0"/>
              <a:t>  /dev/</a:t>
            </a:r>
            <a:r>
              <a:rPr lang="en-US" sz="2000" dirty="0" err="1" smtClean="0"/>
              <a:t>hda</a:t>
            </a:r>
            <a:endParaRPr lang="en-US" sz="2000" dirty="0" smtClean="0"/>
          </a:p>
          <a:p>
            <a:r>
              <a:rPr lang="en-US" sz="2000" dirty="0" smtClean="0"/>
              <a:t>		Command (m for help): n	(for create 2 new partition)</a:t>
            </a:r>
          </a:p>
          <a:p>
            <a:r>
              <a:rPr lang="en-US" sz="2000" dirty="0" smtClean="0"/>
              <a:t>First cylinder (1791-9729, default 1791): Enter</a:t>
            </a:r>
          </a:p>
          <a:p>
            <a:r>
              <a:rPr lang="en-US" sz="2000" dirty="0" smtClean="0"/>
              <a:t>Last cylinder or +size or +</a:t>
            </a:r>
            <a:r>
              <a:rPr lang="en-US" sz="2000" dirty="0" err="1" smtClean="0"/>
              <a:t>sizeM</a:t>
            </a:r>
            <a:r>
              <a:rPr lang="en-US" sz="2000" dirty="0" smtClean="0"/>
              <a:t> or +</a:t>
            </a:r>
            <a:r>
              <a:rPr lang="en-US" sz="2000" dirty="0" err="1" smtClean="0"/>
              <a:t>sizeK</a:t>
            </a:r>
            <a:r>
              <a:rPr lang="en-US" sz="2000" dirty="0" smtClean="0"/>
              <a:t> (1791-9729, default 9729): +1024M (For 1GB)</a:t>
            </a:r>
          </a:p>
          <a:p>
            <a:r>
              <a:rPr lang="en-US" sz="2000" dirty="0" smtClean="0"/>
              <a:t>		Command (m for help): p	(for show the partition table) </a:t>
            </a:r>
          </a:p>
          <a:p>
            <a:r>
              <a:rPr lang="en-US" sz="2000" dirty="0" smtClean="0"/>
              <a:t>		Command (m for help): t	(for change the partition ID) </a:t>
            </a:r>
          </a:p>
          <a:p>
            <a:r>
              <a:rPr lang="en-US" sz="2000" dirty="0" smtClean="0"/>
              <a:t>		Partition number (1-6): 6</a:t>
            </a:r>
          </a:p>
          <a:p>
            <a:r>
              <a:rPr lang="en-US" sz="2000" dirty="0" smtClean="0"/>
              <a:t>		Hex code (type L to list codes):8e		</a:t>
            </a:r>
          </a:p>
          <a:p>
            <a:r>
              <a:rPr lang="en-US" sz="2000" dirty="0" smtClean="0"/>
              <a:t>		Command (m for help): w	(for save the partition table) </a:t>
            </a:r>
          </a:p>
          <a:p>
            <a:endParaRPr lang="en-US" sz="1000" b="1" dirty="0" smtClean="0"/>
          </a:p>
          <a:p>
            <a:r>
              <a:rPr lang="en-US" sz="2000" dirty="0" smtClean="0"/>
              <a:t>[root@station1 /]# </a:t>
            </a:r>
            <a:r>
              <a:rPr lang="en-US" sz="2000" dirty="0" err="1" smtClean="0"/>
              <a:t>partprobe</a:t>
            </a:r>
            <a:endParaRPr lang="en-US" sz="2000" dirty="0" smtClean="0"/>
          </a:p>
          <a:p>
            <a:r>
              <a:rPr lang="en-US" sz="2000" dirty="0" smtClean="0"/>
              <a:t>		(For update the partition table without reboot)</a:t>
            </a:r>
          </a:p>
        </p:txBody>
      </p:sp>
      <p:sp>
        <p:nvSpPr>
          <p:cNvPr id="8" name="Slide Number Placeholder 7"/>
          <p:cNvSpPr>
            <a:spLocks noGrp="1"/>
          </p:cNvSpPr>
          <p:nvPr>
            <p:ph type="sldNum" sz="quarter" idx="12"/>
          </p:nvPr>
        </p:nvSpPr>
        <p:spPr/>
        <p:txBody>
          <a:bodyPr/>
          <a:lstStyle/>
          <a:p>
            <a:fld id="{7278E106-62EC-41F2-90B3-FDFD6CA56EC6}" type="slidenum">
              <a:rPr lang="en-US" smtClean="0"/>
              <a:pPr/>
              <a:t>87</a:t>
            </a:fld>
            <a:endParaRPr lang="en-US" dirty="0"/>
          </a:p>
        </p:txBody>
      </p:sp>
      <p:sp>
        <p:nvSpPr>
          <p:cNvPr id="11" name="Footer Placeholder 10"/>
          <p:cNvSpPr>
            <a:spLocks noGrp="1"/>
          </p:cNvSpPr>
          <p:nvPr>
            <p:ph type="ftr" sz="quarter" idx="11"/>
          </p:nvPr>
        </p:nvSpPr>
        <p:spPr/>
        <p:txBody>
          <a:bodyPr/>
          <a:lstStyle/>
          <a:p>
            <a:r>
              <a:rPr lang="en-US" dirty="0" smtClean="0"/>
              <a:t>SONI COMPUTER CLASSES</a:t>
            </a:r>
            <a:endParaRPr lang="en-US"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rot="-1620000">
            <a:off x="2345776" y="2844596"/>
            <a:ext cx="4648200" cy="1323439"/>
          </a:xfrm>
          <a:prstGeom prst="rect">
            <a:avLst/>
          </a:prstGeom>
          <a:noFill/>
          <a:effectLst>
            <a:outerShdw sx="156000" sy="156000" rotWithShape="0">
              <a:schemeClr val="bg2">
                <a:lumMod val="90000"/>
                <a:alpha val="27000"/>
              </a:schemeClr>
            </a:outerShdw>
          </a:effectLst>
        </p:spPr>
        <p:txBody>
          <a:bodyPr wrap="square" rtlCol="0">
            <a:spAutoFit/>
          </a:bodyPr>
          <a:lstStyle/>
          <a:p>
            <a:r>
              <a:rPr lang="en-US" sz="4000" dirty="0" smtClean="0">
                <a:solidFill>
                  <a:srgbClr val="FDE1BF"/>
                </a:solidFill>
              </a:rPr>
              <a:t> Ravi Kant </a:t>
            </a:r>
            <a:r>
              <a:rPr lang="en-US" sz="4000" dirty="0" err="1" smtClean="0">
                <a:solidFill>
                  <a:srgbClr val="FDE1BF"/>
                </a:solidFill>
              </a:rPr>
              <a:t>Soni</a:t>
            </a:r>
            <a:r>
              <a:rPr lang="en-US" sz="4000" dirty="0" smtClean="0">
                <a:solidFill>
                  <a:srgbClr val="FDE1BF"/>
                </a:solidFill>
              </a:rPr>
              <a:t> +918269000074</a:t>
            </a:r>
            <a:endParaRPr lang="en-US" sz="4000" dirty="0">
              <a:solidFill>
                <a:srgbClr val="FDE1BF"/>
              </a:solidFill>
            </a:endParaRPr>
          </a:p>
        </p:txBody>
      </p:sp>
      <p:sp>
        <p:nvSpPr>
          <p:cNvPr id="4" name="Freeform 3"/>
          <p:cNvSpPr/>
          <p:nvPr/>
        </p:nvSpPr>
        <p:spPr>
          <a:xfrm>
            <a:off x="0" y="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5" name="Picture 4" descr="images1.jpg"/>
          <p:cNvPicPr>
            <a:picLocks noChangeAspect="1"/>
          </p:cNvPicPr>
          <p:nvPr/>
        </p:nvPicPr>
        <p:blipFill>
          <a:blip r:embed="rId3"/>
          <a:stretch>
            <a:fillRect/>
          </a:stretch>
        </p:blipFill>
        <p:spPr>
          <a:xfrm>
            <a:off x="1" y="-38100"/>
            <a:ext cx="617714" cy="571500"/>
          </a:xfrm>
          <a:prstGeom prst="rect">
            <a:avLst/>
          </a:prstGeom>
        </p:spPr>
      </p:pic>
      <p:sp>
        <p:nvSpPr>
          <p:cNvPr id="6" name="Freeform 5"/>
          <p:cNvSpPr/>
          <p:nvPr/>
        </p:nvSpPr>
        <p:spPr>
          <a:xfrm>
            <a:off x="0" y="632460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TextBox 6"/>
          <p:cNvSpPr txBox="1"/>
          <p:nvPr/>
        </p:nvSpPr>
        <p:spPr>
          <a:xfrm>
            <a:off x="5257800" y="6488668"/>
            <a:ext cx="4343400" cy="369332"/>
          </a:xfrm>
          <a:custGeom>
            <a:avLst/>
            <a:gdLst>
              <a:gd name="connsiteX0" fmla="*/ 0 w 4343400"/>
              <a:gd name="connsiteY0" fmla="*/ 0 h 369332"/>
              <a:gd name="connsiteX1" fmla="*/ 4343400 w 4343400"/>
              <a:gd name="connsiteY1" fmla="*/ 0 h 369332"/>
              <a:gd name="connsiteX2" fmla="*/ 4343400 w 4343400"/>
              <a:gd name="connsiteY2" fmla="*/ 369332 h 369332"/>
              <a:gd name="connsiteX3" fmla="*/ 0 w 4343400"/>
              <a:gd name="connsiteY3" fmla="*/ 369332 h 369332"/>
              <a:gd name="connsiteX4" fmla="*/ 0 w 4343400"/>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369332">
                <a:moveTo>
                  <a:pt x="0" y="0"/>
                </a:moveTo>
                <a:lnTo>
                  <a:pt x="4343400" y="0"/>
                </a:lnTo>
                <a:lnTo>
                  <a:pt x="4343400" y="369332"/>
                </a:lnTo>
                <a:lnTo>
                  <a:pt x="0" y="369332"/>
                </a:lnTo>
                <a:lnTo>
                  <a:pt x="0" y="0"/>
                </a:lnTo>
                <a:close/>
              </a:path>
            </a:pathLst>
          </a:custGeom>
          <a:noFill/>
        </p:spPr>
        <p:txBody>
          <a:bodyPr wrap="square" rtlCol="0">
            <a:spAutoFit/>
          </a:bodyPr>
          <a:lstStyle/>
          <a:p>
            <a:r>
              <a:rPr lang="en-US" dirty="0" smtClean="0"/>
              <a:t> Ravi Kant </a:t>
            </a:r>
            <a:r>
              <a:rPr lang="en-US" dirty="0" err="1" smtClean="0"/>
              <a:t>Soni</a:t>
            </a:r>
            <a:r>
              <a:rPr lang="en-US" dirty="0" smtClean="0"/>
              <a:t> +918269000074</a:t>
            </a:r>
            <a:endParaRPr lang="en-US" dirty="0"/>
          </a:p>
        </p:txBody>
      </p:sp>
      <p:sp>
        <p:nvSpPr>
          <p:cNvPr id="9" name="TextBox 8"/>
          <p:cNvSpPr txBox="1"/>
          <p:nvPr/>
        </p:nvSpPr>
        <p:spPr>
          <a:xfrm>
            <a:off x="76200" y="847665"/>
            <a:ext cx="9144000" cy="5324535"/>
          </a:xfrm>
          <a:prstGeom prst="rect">
            <a:avLst/>
          </a:prstGeom>
          <a:noFill/>
        </p:spPr>
        <p:txBody>
          <a:bodyPr wrap="square" rtlCol="0">
            <a:spAutoFit/>
          </a:bodyPr>
          <a:lstStyle/>
          <a:p>
            <a:r>
              <a:rPr lang="en-US" sz="2000" dirty="0" smtClean="0"/>
              <a:t>[root@station1 /]# </a:t>
            </a:r>
            <a:r>
              <a:rPr lang="en-US" sz="2000" dirty="0" err="1" smtClean="0"/>
              <a:t>pvcreate</a:t>
            </a:r>
            <a:r>
              <a:rPr lang="en-US" sz="2000" dirty="0" smtClean="0"/>
              <a:t>  /dev/</a:t>
            </a:r>
            <a:r>
              <a:rPr lang="en-US" sz="2000" dirty="0" err="1" smtClean="0"/>
              <a:t>hda</a:t>
            </a:r>
            <a:r>
              <a:rPr lang="en-US" sz="2000" dirty="0" smtClean="0"/>
              <a:t>{6,7}</a:t>
            </a:r>
          </a:p>
          <a:p>
            <a:r>
              <a:rPr lang="en-US" sz="2000" dirty="0" smtClean="0"/>
              <a:t>		(For create the PV of /dev/hda6 partition)</a:t>
            </a:r>
          </a:p>
          <a:p>
            <a:endParaRPr lang="en-US" sz="2000" dirty="0" smtClean="0"/>
          </a:p>
          <a:p>
            <a:r>
              <a:rPr lang="en-US" sz="2000" dirty="0" smtClean="0"/>
              <a:t>[root@station1 /]# </a:t>
            </a:r>
            <a:r>
              <a:rPr lang="en-US" sz="2000" dirty="0" err="1" smtClean="0"/>
              <a:t>pvdisplay</a:t>
            </a:r>
            <a:endParaRPr lang="en-US" sz="2000" dirty="0" smtClean="0"/>
          </a:p>
          <a:p>
            <a:r>
              <a:rPr lang="en-US" sz="2000" dirty="0" smtClean="0"/>
              <a:t>		(For view the status current PV)</a:t>
            </a:r>
          </a:p>
          <a:p>
            <a:pPr algn="ctr"/>
            <a:endParaRPr lang="en-US" sz="2000" b="1" dirty="0" smtClean="0"/>
          </a:p>
          <a:p>
            <a:r>
              <a:rPr lang="en-US" sz="2000" dirty="0" smtClean="0"/>
              <a:t>[root@station1 /]# </a:t>
            </a:r>
            <a:r>
              <a:rPr lang="en-US" sz="2000" dirty="0" err="1" smtClean="0"/>
              <a:t>vgcreate</a:t>
            </a:r>
            <a:r>
              <a:rPr lang="en-US" sz="2000" dirty="0" smtClean="0"/>
              <a:t>  department /dev/</a:t>
            </a:r>
            <a:r>
              <a:rPr lang="en-US" sz="2000" dirty="0" err="1" smtClean="0"/>
              <a:t>hda</a:t>
            </a:r>
            <a:r>
              <a:rPr lang="en-US" sz="2000" dirty="0" smtClean="0"/>
              <a:t>{6,7}</a:t>
            </a:r>
          </a:p>
          <a:p>
            <a:r>
              <a:rPr lang="en-US" sz="2000" dirty="0" smtClean="0"/>
              <a:t>	              (For create the VG of /dev/hda6 partition with the name department)</a:t>
            </a:r>
          </a:p>
          <a:p>
            <a:endParaRPr lang="en-US" sz="2000" dirty="0" smtClean="0"/>
          </a:p>
          <a:p>
            <a:r>
              <a:rPr lang="en-US" sz="2000" dirty="0" smtClean="0"/>
              <a:t>[root@station1 /]# </a:t>
            </a:r>
            <a:r>
              <a:rPr lang="en-US" sz="2000" dirty="0" err="1" smtClean="0"/>
              <a:t>vgdisplay</a:t>
            </a:r>
            <a:endParaRPr lang="en-US" sz="2000" dirty="0" smtClean="0"/>
          </a:p>
          <a:p>
            <a:r>
              <a:rPr lang="en-US" sz="2000" dirty="0" smtClean="0"/>
              <a:t>		(For view the status current VG)</a:t>
            </a:r>
          </a:p>
          <a:p>
            <a:pPr algn="ctr"/>
            <a:endParaRPr lang="en-US" sz="2000" b="1" dirty="0" smtClean="0"/>
          </a:p>
          <a:p>
            <a:r>
              <a:rPr lang="en-US" sz="2000" dirty="0" smtClean="0"/>
              <a:t>[root@station1 /]# </a:t>
            </a:r>
            <a:r>
              <a:rPr lang="en-US" sz="2000" dirty="0" err="1" smtClean="0"/>
              <a:t>lvcreate</a:t>
            </a:r>
            <a:r>
              <a:rPr lang="en-US" sz="2000" dirty="0" smtClean="0"/>
              <a:t>  -L   600M  -n  sales  department</a:t>
            </a:r>
          </a:p>
          <a:p>
            <a:r>
              <a:rPr lang="en-US" sz="2000" dirty="0" smtClean="0"/>
              <a:t>	              (For create the LV  with the name sales in department VG)</a:t>
            </a:r>
          </a:p>
          <a:p>
            <a:endParaRPr lang="en-US" sz="2000" dirty="0" smtClean="0"/>
          </a:p>
          <a:p>
            <a:r>
              <a:rPr lang="en-US" sz="2000" dirty="0" smtClean="0"/>
              <a:t>[root@station1 /]# </a:t>
            </a:r>
            <a:r>
              <a:rPr lang="en-US" sz="2000" dirty="0" err="1" smtClean="0"/>
              <a:t>lvdisplay</a:t>
            </a:r>
            <a:endParaRPr lang="en-US" sz="2000" dirty="0" smtClean="0"/>
          </a:p>
          <a:p>
            <a:r>
              <a:rPr lang="en-US" sz="2000" dirty="0" smtClean="0"/>
              <a:t>		(For view the status current LV)</a:t>
            </a:r>
          </a:p>
        </p:txBody>
      </p:sp>
      <p:sp>
        <p:nvSpPr>
          <p:cNvPr id="8" name="Slide Number Placeholder 7"/>
          <p:cNvSpPr>
            <a:spLocks noGrp="1"/>
          </p:cNvSpPr>
          <p:nvPr>
            <p:ph type="sldNum" sz="quarter" idx="12"/>
          </p:nvPr>
        </p:nvSpPr>
        <p:spPr/>
        <p:txBody>
          <a:bodyPr/>
          <a:lstStyle/>
          <a:p>
            <a:fld id="{7278E106-62EC-41F2-90B3-FDFD6CA56EC6}" type="slidenum">
              <a:rPr lang="en-US" smtClean="0"/>
              <a:pPr/>
              <a:t>88</a:t>
            </a:fld>
            <a:endParaRPr lang="en-US" dirty="0"/>
          </a:p>
        </p:txBody>
      </p:sp>
      <p:sp>
        <p:nvSpPr>
          <p:cNvPr id="11" name="Footer Placeholder 10"/>
          <p:cNvSpPr>
            <a:spLocks noGrp="1"/>
          </p:cNvSpPr>
          <p:nvPr>
            <p:ph type="ftr" sz="quarter" idx="11"/>
          </p:nvPr>
        </p:nvSpPr>
        <p:spPr/>
        <p:txBody>
          <a:bodyPr/>
          <a:lstStyle/>
          <a:p>
            <a:r>
              <a:rPr lang="en-US" dirty="0" smtClean="0"/>
              <a:t>SONI COMPUTER CLASSES</a:t>
            </a:r>
            <a:endParaRPr lang="en-US"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rot="-1620000">
            <a:off x="2345776" y="2844596"/>
            <a:ext cx="4648200" cy="1323439"/>
          </a:xfrm>
          <a:prstGeom prst="rect">
            <a:avLst/>
          </a:prstGeom>
          <a:noFill/>
          <a:effectLst>
            <a:outerShdw sx="156000" sy="156000" rotWithShape="0">
              <a:schemeClr val="bg2">
                <a:lumMod val="90000"/>
                <a:alpha val="27000"/>
              </a:schemeClr>
            </a:outerShdw>
          </a:effectLst>
        </p:spPr>
        <p:txBody>
          <a:bodyPr wrap="square" rtlCol="0">
            <a:spAutoFit/>
          </a:bodyPr>
          <a:lstStyle/>
          <a:p>
            <a:r>
              <a:rPr lang="en-US" sz="4000" dirty="0" smtClean="0">
                <a:solidFill>
                  <a:srgbClr val="FDE1BF"/>
                </a:solidFill>
              </a:rPr>
              <a:t> Ravi Kant </a:t>
            </a:r>
            <a:r>
              <a:rPr lang="en-US" sz="4000" dirty="0" err="1" smtClean="0">
                <a:solidFill>
                  <a:srgbClr val="FDE1BF"/>
                </a:solidFill>
              </a:rPr>
              <a:t>Soni</a:t>
            </a:r>
            <a:r>
              <a:rPr lang="en-US" sz="4000" dirty="0" smtClean="0">
                <a:solidFill>
                  <a:srgbClr val="FDE1BF"/>
                </a:solidFill>
              </a:rPr>
              <a:t> +918269000074</a:t>
            </a:r>
            <a:endParaRPr lang="en-US" sz="4000" dirty="0">
              <a:solidFill>
                <a:srgbClr val="FDE1BF"/>
              </a:solidFill>
            </a:endParaRPr>
          </a:p>
        </p:txBody>
      </p:sp>
      <p:sp>
        <p:nvSpPr>
          <p:cNvPr id="4" name="Freeform 3"/>
          <p:cNvSpPr/>
          <p:nvPr/>
        </p:nvSpPr>
        <p:spPr>
          <a:xfrm>
            <a:off x="0" y="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5" name="Picture 4" descr="images1.jpg"/>
          <p:cNvPicPr>
            <a:picLocks noChangeAspect="1"/>
          </p:cNvPicPr>
          <p:nvPr/>
        </p:nvPicPr>
        <p:blipFill>
          <a:blip r:embed="rId3"/>
          <a:stretch>
            <a:fillRect/>
          </a:stretch>
        </p:blipFill>
        <p:spPr>
          <a:xfrm>
            <a:off x="1" y="-38100"/>
            <a:ext cx="617714" cy="571500"/>
          </a:xfrm>
          <a:prstGeom prst="rect">
            <a:avLst/>
          </a:prstGeom>
        </p:spPr>
      </p:pic>
      <p:sp>
        <p:nvSpPr>
          <p:cNvPr id="6" name="Freeform 5"/>
          <p:cNvSpPr/>
          <p:nvPr/>
        </p:nvSpPr>
        <p:spPr>
          <a:xfrm>
            <a:off x="0" y="632460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TextBox 6"/>
          <p:cNvSpPr txBox="1"/>
          <p:nvPr/>
        </p:nvSpPr>
        <p:spPr>
          <a:xfrm>
            <a:off x="5257800" y="6488668"/>
            <a:ext cx="4343400" cy="369332"/>
          </a:xfrm>
          <a:custGeom>
            <a:avLst/>
            <a:gdLst>
              <a:gd name="connsiteX0" fmla="*/ 0 w 4343400"/>
              <a:gd name="connsiteY0" fmla="*/ 0 h 369332"/>
              <a:gd name="connsiteX1" fmla="*/ 4343400 w 4343400"/>
              <a:gd name="connsiteY1" fmla="*/ 0 h 369332"/>
              <a:gd name="connsiteX2" fmla="*/ 4343400 w 4343400"/>
              <a:gd name="connsiteY2" fmla="*/ 369332 h 369332"/>
              <a:gd name="connsiteX3" fmla="*/ 0 w 4343400"/>
              <a:gd name="connsiteY3" fmla="*/ 369332 h 369332"/>
              <a:gd name="connsiteX4" fmla="*/ 0 w 4343400"/>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369332">
                <a:moveTo>
                  <a:pt x="0" y="0"/>
                </a:moveTo>
                <a:lnTo>
                  <a:pt x="4343400" y="0"/>
                </a:lnTo>
                <a:lnTo>
                  <a:pt x="4343400" y="369332"/>
                </a:lnTo>
                <a:lnTo>
                  <a:pt x="0" y="369332"/>
                </a:lnTo>
                <a:lnTo>
                  <a:pt x="0" y="0"/>
                </a:lnTo>
                <a:close/>
              </a:path>
            </a:pathLst>
          </a:custGeom>
          <a:noFill/>
        </p:spPr>
        <p:txBody>
          <a:bodyPr wrap="square" rtlCol="0">
            <a:spAutoFit/>
          </a:bodyPr>
          <a:lstStyle/>
          <a:p>
            <a:r>
              <a:rPr lang="en-US" dirty="0" smtClean="0"/>
              <a:t> Ravi Kant </a:t>
            </a:r>
            <a:r>
              <a:rPr lang="en-US" dirty="0" err="1" smtClean="0"/>
              <a:t>Soni</a:t>
            </a:r>
            <a:r>
              <a:rPr lang="en-US" dirty="0" smtClean="0"/>
              <a:t> +918269000074</a:t>
            </a:r>
            <a:endParaRPr lang="en-US" dirty="0"/>
          </a:p>
        </p:txBody>
      </p:sp>
      <p:sp>
        <p:nvSpPr>
          <p:cNvPr id="9" name="TextBox 8"/>
          <p:cNvSpPr txBox="1"/>
          <p:nvPr/>
        </p:nvSpPr>
        <p:spPr>
          <a:xfrm>
            <a:off x="76200" y="847665"/>
            <a:ext cx="9144000" cy="5324535"/>
          </a:xfrm>
          <a:prstGeom prst="rect">
            <a:avLst/>
          </a:prstGeom>
          <a:noFill/>
        </p:spPr>
        <p:txBody>
          <a:bodyPr wrap="square" rtlCol="0">
            <a:spAutoFit/>
          </a:bodyPr>
          <a:lstStyle/>
          <a:p>
            <a:r>
              <a:rPr lang="en-US" sz="2000" dirty="0" smtClean="0"/>
              <a:t>[root@station1 /]# mkfs.ext3  /dev/department/sales</a:t>
            </a:r>
          </a:p>
          <a:p>
            <a:r>
              <a:rPr lang="en-US" sz="2000" dirty="0" smtClean="0"/>
              <a:t>		For format the sales logical volume</a:t>
            </a:r>
          </a:p>
          <a:p>
            <a:endParaRPr lang="en-US" sz="2000" dirty="0" smtClean="0"/>
          </a:p>
          <a:p>
            <a:r>
              <a:rPr lang="en-US" sz="2000" dirty="0" smtClean="0"/>
              <a:t>[root@station1 /]# mount  /dev/department/sales  /</a:t>
            </a:r>
            <a:r>
              <a:rPr lang="en-US" sz="2000" dirty="0" err="1" smtClean="0"/>
              <a:t>mnt</a:t>
            </a:r>
            <a:endParaRPr lang="en-US" sz="2000" dirty="0" smtClean="0"/>
          </a:p>
          <a:p>
            <a:r>
              <a:rPr lang="en-US" sz="2000" b="1" dirty="0" smtClean="0"/>
              <a:t>		</a:t>
            </a:r>
            <a:r>
              <a:rPr lang="en-US" sz="2000" dirty="0" smtClean="0"/>
              <a:t>For mount to sales logical volume at /</a:t>
            </a:r>
            <a:r>
              <a:rPr lang="en-US" sz="2000" dirty="0" err="1" smtClean="0"/>
              <a:t>mnt</a:t>
            </a:r>
            <a:r>
              <a:rPr lang="en-US" sz="2000" dirty="0" smtClean="0"/>
              <a:t> location</a:t>
            </a:r>
          </a:p>
          <a:p>
            <a:endParaRPr lang="en-US" sz="2000" b="1" dirty="0" smtClean="0"/>
          </a:p>
          <a:p>
            <a:r>
              <a:rPr lang="en-US" sz="2000" dirty="0" smtClean="0"/>
              <a:t>[root@station1 /]# </a:t>
            </a:r>
            <a:r>
              <a:rPr lang="en-US" sz="2000" dirty="0" err="1" smtClean="0"/>
              <a:t>df</a:t>
            </a:r>
            <a:r>
              <a:rPr lang="en-US" sz="2000" dirty="0" smtClean="0"/>
              <a:t>  -h</a:t>
            </a:r>
          </a:p>
          <a:p>
            <a:r>
              <a:rPr lang="en-US" sz="2000" dirty="0" smtClean="0"/>
              <a:t>		For view the all mounted partition (see logical volume)</a:t>
            </a:r>
          </a:p>
          <a:p>
            <a:endParaRPr lang="en-US" sz="2000" dirty="0" smtClean="0"/>
          </a:p>
          <a:p>
            <a:r>
              <a:rPr lang="en-US" sz="2000" dirty="0" smtClean="0"/>
              <a:t>[root@station1 /]# </a:t>
            </a:r>
            <a:r>
              <a:rPr lang="en-US" sz="2000" dirty="0" err="1" smtClean="0"/>
              <a:t>cd</a:t>
            </a:r>
            <a:r>
              <a:rPr lang="en-US" sz="2000" dirty="0" smtClean="0"/>
              <a:t>  /</a:t>
            </a:r>
            <a:r>
              <a:rPr lang="en-US" sz="2000" dirty="0" err="1" smtClean="0"/>
              <a:t>mnt</a:t>
            </a:r>
            <a:endParaRPr lang="en-US" sz="2000" dirty="0" smtClean="0"/>
          </a:p>
          <a:p>
            <a:r>
              <a:rPr lang="en-US" sz="2000" b="1" dirty="0" smtClean="0"/>
              <a:t>		</a:t>
            </a:r>
            <a:r>
              <a:rPr lang="en-US" sz="2000" dirty="0" smtClean="0"/>
              <a:t>For switch into sales logical volume </a:t>
            </a:r>
            <a:endParaRPr lang="en-US" sz="2000" b="1" dirty="0" smtClean="0"/>
          </a:p>
          <a:p>
            <a:endParaRPr lang="en-US" sz="2000" dirty="0" smtClean="0"/>
          </a:p>
          <a:p>
            <a:r>
              <a:rPr lang="en-US" sz="2000" dirty="0" smtClean="0"/>
              <a:t>[root@station1 </a:t>
            </a:r>
            <a:r>
              <a:rPr lang="en-US" sz="2000" dirty="0" err="1" smtClean="0"/>
              <a:t>mnt</a:t>
            </a:r>
            <a:r>
              <a:rPr lang="en-US" sz="2000" dirty="0" smtClean="0"/>
              <a:t>]# </a:t>
            </a:r>
            <a:r>
              <a:rPr lang="en-US" sz="2000" dirty="0" err="1" smtClean="0"/>
              <a:t>mkdir</a:t>
            </a:r>
            <a:r>
              <a:rPr lang="en-US" sz="2000" dirty="0" smtClean="0"/>
              <a:t> a{1,2,3,4,5}</a:t>
            </a:r>
          </a:p>
          <a:p>
            <a:r>
              <a:rPr lang="en-US" sz="2000" dirty="0" smtClean="0"/>
              <a:t>		For save the data in logical volume</a:t>
            </a:r>
          </a:p>
          <a:p>
            <a:endParaRPr lang="en-US" sz="2000" dirty="0" smtClean="0"/>
          </a:p>
          <a:p>
            <a:r>
              <a:rPr lang="en-US" sz="2000" dirty="0" smtClean="0"/>
              <a:t>[root@station1 </a:t>
            </a:r>
            <a:r>
              <a:rPr lang="en-US" sz="2000" dirty="0" err="1" smtClean="0"/>
              <a:t>mnt</a:t>
            </a:r>
            <a:r>
              <a:rPr lang="en-US" sz="2000" dirty="0" smtClean="0"/>
              <a:t>]#</a:t>
            </a:r>
            <a:r>
              <a:rPr lang="en-US" sz="2000" dirty="0" err="1" smtClean="0"/>
              <a:t>ls</a:t>
            </a:r>
            <a:endParaRPr lang="en-US" sz="2000" dirty="0" smtClean="0"/>
          </a:p>
          <a:p>
            <a:r>
              <a:rPr lang="en-US" sz="2000" dirty="0" smtClean="0"/>
              <a:t>		You will be see that all data has been created in </a:t>
            </a:r>
            <a:r>
              <a:rPr lang="en-US" sz="2000" dirty="0" err="1" smtClean="0"/>
              <a:t>mnt</a:t>
            </a:r>
            <a:r>
              <a:rPr lang="en-US" sz="2000" dirty="0" smtClean="0"/>
              <a:t> folder</a:t>
            </a:r>
          </a:p>
        </p:txBody>
      </p:sp>
      <p:sp>
        <p:nvSpPr>
          <p:cNvPr id="8" name="Slide Number Placeholder 7"/>
          <p:cNvSpPr>
            <a:spLocks noGrp="1"/>
          </p:cNvSpPr>
          <p:nvPr>
            <p:ph type="sldNum" sz="quarter" idx="12"/>
          </p:nvPr>
        </p:nvSpPr>
        <p:spPr/>
        <p:txBody>
          <a:bodyPr/>
          <a:lstStyle/>
          <a:p>
            <a:fld id="{7278E106-62EC-41F2-90B3-FDFD6CA56EC6}" type="slidenum">
              <a:rPr lang="en-US" smtClean="0"/>
              <a:pPr/>
              <a:t>89</a:t>
            </a:fld>
            <a:endParaRPr lang="en-US" dirty="0"/>
          </a:p>
        </p:txBody>
      </p:sp>
      <p:sp>
        <p:nvSpPr>
          <p:cNvPr id="11" name="Footer Placeholder 10"/>
          <p:cNvSpPr>
            <a:spLocks noGrp="1"/>
          </p:cNvSpPr>
          <p:nvPr>
            <p:ph type="ftr" sz="quarter" idx="11"/>
          </p:nvPr>
        </p:nvSpPr>
        <p:spPr/>
        <p:txBody>
          <a:bodyPr/>
          <a:lstStyle/>
          <a:p>
            <a:r>
              <a:rPr lang="en-US" dirty="0" smtClean="0"/>
              <a:t>SONI COMPUTER CLASSES</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rot="-1620000">
            <a:off x="2345776" y="2844596"/>
            <a:ext cx="4648200" cy="1323439"/>
          </a:xfrm>
          <a:prstGeom prst="rect">
            <a:avLst/>
          </a:prstGeom>
          <a:noFill/>
          <a:effectLst>
            <a:outerShdw sx="156000" sy="156000" rotWithShape="0">
              <a:schemeClr val="bg2">
                <a:lumMod val="90000"/>
                <a:alpha val="27000"/>
              </a:schemeClr>
            </a:outerShdw>
          </a:effectLst>
        </p:spPr>
        <p:txBody>
          <a:bodyPr wrap="square" rtlCol="0">
            <a:spAutoFit/>
          </a:bodyPr>
          <a:lstStyle/>
          <a:p>
            <a:r>
              <a:rPr lang="en-US" sz="4000" dirty="0" smtClean="0">
                <a:solidFill>
                  <a:srgbClr val="FDE1BF"/>
                </a:solidFill>
              </a:rPr>
              <a:t> Ravi Kant </a:t>
            </a:r>
            <a:r>
              <a:rPr lang="en-US" sz="4000" dirty="0" err="1" smtClean="0">
                <a:solidFill>
                  <a:srgbClr val="FDE1BF"/>
                </a:solidFill>
              </a:rPr>
              <a:t>Soni</a:t>
            </a:r>
            <a:r>
              <a:rPr lang="en-US" sz="4000" dirty="0" smtClean="0">
                <a:solidFill>
                  <a:srgbClr val="FDE1BF"/>
                </a:solidFill>
              </a:rPr>
              <a:t> +918269000074</a:t>
            </a:r>
            <a:endParaRPr lang="en-US" sz="4000" dirty="0">
              <a:solidFill>
                <a:srgbClr val="FDE1BF"/>
              </a:solidFill>
            </a:endParaRPr>
          </a:p>
        </p:txBody>
      </p:sp>
      <p:sp>
        <p:nvSpPr>
          <p:cNvPr id="4" name="Freeform 3"/>
          <p:cNvSpPr/>
          <p:nvPr/>
        </p:nvSpPr>
        <p:spPr>
          <a:xfrm>
            <a:off x="0" y="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5" name="Picture 4" descr="images1.jpg"/>
          <p:cNvPicPr>
            <a:picLocks noChangeAspect="1"/>
          </p:cNvPicPr>
          <p:nvPr/>
        </p:nvPicPr>
        <p:blipFill>
          <a:blip r:embed="rId2"/>
          <a:stretch>
            <a:fillRect/>
          </a:stretch>
        </p:blipFill>
        <p:spPr>
          <a:xfrm>
            <a:off x="1" y="-38100"/>
            <a:ext cx="617714" cy="571500"/>
          </a:xfrm>
          <a:prstGeom prst="rect">
            <a:avLst/>
          </a:prstGeom>
        </p:spPr>
      </p:pic>
      <p:sp>
        <p:nvSpPr>
          <p:cNvPr id="6" name="Freeform 5"/>
          <p:cNvSpPr/>
          <p:nvPr/>
        </p:nvSpPr>
        <p:spPr>
          <a:xfrm>
            <a:off x="0" y="632460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TextBox 6"/>
          <p:cNvSpPr txBox="1"/>
          <p:nvPr/>
        </p:nvSpPr>
        <p:spPr>
          <a:xfrm>
            <a:off x="5257800" y="6488668"/>
            <a:ext cx="4343400" cy="369332"/>
          </a:xfrm>
          <a:custGeom>
            <a:avLst/>
            <a:gdLst>
              <a:gd name="connsiteX0" fmla="*/ 0 w 4343400"/>
              <a:gd name="connsiteY0" fmla="*/ 0 h 369332"/>
              <a:gd name="connsiteX1" fmla="*/ 4343400 w 4343400"/>
              <a:gd name="connsiteY1" fmla="*/ 0 h 369332"/>
              <a:gd name="connsiteX2" fmla="*/ 4343400 w 4343400"/>
              <a:gd name="connsiteY2" fmla="*/ 369332 h 369332"/>
              <a:gd name="connsiteX3" fmla="*/ 0 w 4343400"/>
              <a:gd name="connsiteY3" fmla="*/ 369332 h 369332"/>
              <a:gd name="connsiteX4" fmla="*/ 0 w 4343400"/>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369332">
                <a:moveTo>
                  <a:pt x="0" y="0"/>
                </a:moveTo>
                <a:lnTo>
                  <a:pt x="4343400" y="0"/>
                </a:lnTo>
                <a:lnTo>
                  <a:pt x="4343400" y="369332"/>
                </a:lnTo>
                <a:lnTo>
                  <a:pt x="0" y="369332"/>
                </a:lnTo>
                <a:lnTo>
                  <a:pt x="0" y="0"/>
                </a:lnTo>
                <a:close/>
              </a:path>
            </a:pathLst>
          </a:custGeom>
          <a:noFill/>
        </p:spPr>
        <p:txBody>
          <a:bodyPr wrap="square" rtlCol="0">
            <a:spAutoFit/>
          </a:bodyPr>
          <a:lstStyle/>
          <a:p>
            <a:r>
              <a:rPr lang="en-US" dirty="0" smtClean="0"/>
              <a:t> Ravi Kant </a:t>
            </a:r>
            <a:r>
              <a:rPr lang="en-US" dirty="0" err="1" smtClean="0"/>
              <a:t>Soni</a:t>
            </a:r>
            <a:r>
              <a:rPr lang="en-US" dirty="0" smtClean="0"/>
              <a:t> +918269000074</a:t>
            </a:r>
            <a:endParaRPr lang="en-US" dirty="0"/>
          </a:p>
        </p:txBody>
      </p:sp>
      <p:sp>
        <p:nvSpPr>
          <p:cNvPr id="8" name="TextBox 7"/>
          <p:cNvSpPr txBox="1"/>
          <p:nvPr/>
        </p:nvSpPr>
        <p:spPr>
          <a:xfrm>
            <a:off x="0" y="838200"/>
            <a:ext cx="9144000" cy="400110"/>
          </a:xfrm>
          <a:prstGeom prst="rect">
            <a:avLst/>
          </a:prstGeom>
          <a:noFill/>
        </p:spPr>
        <p:txBody>
          <a:bodyPr wrap="square" rtlCol="0">
            <a:spAutoFit/>
          </a:bodyPr>
          <a:lstStyle/>
          <a:p>
            <a:pPr algn="ctr"/>
            <a:r>
              <a:rPr lang="en-US" sz="2000" b="1" dirty="0" smtClean="0"/>
              <a:t>BOOT LOADER</a:t>
            </a:r>
            <a:endParaRPr lang="en-US" sz="2000" b="1" dirty="0"/>
          </a:p>
        </p:txBody>
      </p:sp>
      <p:cxnSp>
        <p:nvCxnSpPr>
          <p:cNvPr id="10" name="Straight Connector 9"/>
          <p:cNvCxnSpPr/>
          <p:nvPr/>
        </p:nvCxnSpPr>
        <p:spPr>
          <a:xfrm rot="5400000">
            <a:off x="2096691" y="3848497"/>
            <a:ext cx="4951412" cy="794"/>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0" y="1447800"/>
            <a:ext cx="4572000" cy="369332"/>
          </a:xfrm>
          <a:prstGeom prst="rect">
            <a:avLst/>
          </a:prstGeom>
          <a:noFill/>
        </p:spPr>
        <p:txBody>
          <a:bodyPr wrap="square" rtlCol="0">
            <a:spAutoFit/>
          </a:bodyPr>
          <a:lstStyle/>
          <a:p>
            <a:pPr algn="ctr"/>
            <a:r>
              <a:rPr lang="en-US" b="1" dirty="0" smtClean="0"/>
              <a:t>GRUB</a:t>
            </a:r>
            <a:endParaRPr lang="en-US" b="1" dirty="0"/>
          </a:p>
        </p:txBody>
      </p:sp>
      <p:sp>
        <p:nvSpPr>
          <p:cNvPr id="13" name="TextBox 12"/>
          <p:cNvSpPr txBox="1"/>
          <p:nvPr/>
        </p:nvSpPr>
        <p:spPr>
          <a:xfrm>
            <a:off x="4572000" y="1447800"/>
            <a:ext cx="4572000" cy="369332"/>
          </a:xfrm>
          <a:prstGeom prst="rect">
            <a:avLst/>
          </a:prstGeom>
          <a:noFill/>
        </p:spPr>
        <p:txBody>
          <a:bodyPr wrap="square" rtlCol="0">
            <a:spAutoFit/>
          </a:bodyPr>
          <a:lstStyle/>
          <a:p>
            <a:pPr algn="ctr"/>
            <a:r>
              <a:rPr lang="en-US" b="1" dirty="0" smtClean="0"/>
              <a:t>LILO</a:t>
            </a:r>
            <a:endParaRPr lang="en-US" b="1" dirty="0"/>
          </a:p>
        </p:txBody>
      </p:sp>
      <p:sp>
        <p:nvSpPr>
          <p:cNvPr id="14" name="TextBox 13"/>
          <p:cNvSpPr txBox="1"/>
          <p:nvPr/>
        </p:nvSpPr>
        <p:spPr>
          <a:xfrm>
            <a:off x="0" y="2069068"/>
            <a:ext cx="4572000" cy="369332"/>
          </a:xfrm>
          <a:prstGeom prst="rect">
            <a:avLst/>
          </a:prstGeom>
          <a:noFill/>
        </p:spPr>
        <p:txBody>
          <a:bodyPr wrap="square" rtlCol="0">
            <a:spAutoFit/>
          </a:bodyPr>
          <a:lstStyle/>
          <a:p>
            <a:pPr algn="ctr"/>
            <a:r>
              <a:rPr lang="en-US" dirty="0" err="1" smtClean="0"/>
              <a:t>GRand</a:t>
            </a:r>
            <a:r>
              <a:rPr lang="en-US" dirty="0" smtClean="0"/>
              <a:t> Unified </a:t>
            </a:r>
            <a:r>
              <a:rPr lang="en-US" dirty="0" err="1" smtClean="0"/>
              <a:t>Bootloader</a:t>
            </a:r>
            <a:endParaRPr lang="en-US" dirty="0"/>
          </a:p>
        </p:txBody>
      </p:sp>
      <p:sp>
        <p:nvSpPr>
          <p:cNvPr id="15" name="TextBox 14"/>
          <p:cNvSpPr txBox="1"/>
          <p:nvPr/>
        </p:nvSpPr>
        <p:spPr>
          <a:xfrm>
            <a:off x="4572000" y="2057400"/>
            <a:ext cx="4572000" cy="369332"/>
          </a:xfrm>
          <a:prstGeom prst="rect">
            <a:avLst/>
          </a:prstGeom>
          <a:noFill/>
        </p:spPr>
        <p:txBody>
          <a:bodyPr wrap="square" rtlCol="0">
            <a:spAutoFit/>
          </a:bodyPr>
          <a:lstStyle/>
          <a:p>
            <a:pPr algn="ctr"/>
            <a:r>
              <a:rPr lang="en-US" dirty="0" smtClean="0"/>
              <a:t>Linux </a:t>
            </a:r>
            <a:r>
              <a:rPr lang="en-US" dirty="0" err="1" smtClean="0"/>
              <a:t>LOder</a:t>
            </a:r>
            <a:endParaRPr lang="en-US" dirty="0"/>
          </a:p>
        </p:txBody>
      </p:sp>
      <p:sp>
        <p:nvSpPr>
          <p:cNvPr id="16" name="Rectangle 15"/>
          <p:cNvSpPr/>
          <p:nvPr/>
        </p:nvSpPr>
        <p:spPr>
          <a:xfrm>
            <a:off x="4648200" y="2895601"/>
            <a:ext cx="4495800" cy="369332"/>
          </a:xfrm>
          <a:prstGeom prst="rect">
            <a:avLst/>
          </a:prstGeom>
        </p:spPr>
        <p:txBody>
          <a:bodyPr wrap="square">
            <a:spAutoFit/>
          </a:bodyPr>
          <a:lstStyle/>
          <a:p>
            <a:r>
              <a:rPr lang="en-US" dirty="0" smtClean="0"/>
              <a:t>LILO does not support booting from a network</a:t>
            </a:r>
            <a:endParaRPr lang="en-US" dirty="0"/>
          </a:p>
        </p:txBody>
      </p:sp>
      <p:sp>
        <p:nvSpPr>
          <p:cNvPr id="17" name="Rectangle 16"/>
          <p:cNvSpPr/>
          <p:nvPr/>
        </p:nvSpPr>
        <p:spPr>
          <a:xfrm>
            <a:off x="76200" y="2895600"/>
            <a:ext cx="4495800" cy="369332"/>
          </a:xfrm>
          <a:prstGeom prst="rect">
            <a:avLst/>
          </a:prstGeom>
        </p:spPr>
        <p:txBody>
          <a:bodyPr wrap="square">
            <a:spAutoFit/>
          </a:bodyPr>
          <a:lstStyle/>
          <a:p>
            <a:r>
              <a:rPr lang="en-US" dirty="0" smtClean="0"/>
              <a:t>GRUB does support booting from a network</a:t>
            </a:r>
            <a:endParaRPr lang="en-US" dirty="0"/>
          </a:p>
        </p:txBody>
      </p:sp>
      <p:sp>
        <p:nvSpPr>
          <p:cNvPr id="18" name="Rectangle 17"/>
          <p:cNvSpPr/>
          <p:nvPr/>
        </p:nvSpPr>
        <p:spPr>
          <a:xfrm>
            <a:off x="4648200" y="3288268"/>
            <a:ext cx="4292714" cy="369332"/>
          </a:xfrm>
          <a:prstGeom prst="rect">
            <a:avLst/>
          </a:prstGeom>
        </p:spPr>
        <p:txBody>
          <a:bodyPr wrap="none">
            <a:spAutoFit/>
          </a:bodyPr>
          <a:lstStyle/>
          <a:p>
            <a:r>
              <a:rPr lang="en-US" dirty="0" smtClean="0"/>
              <a:t>LILO has no interactive command interface</a:t>
            </a:r>
            <a:endParaRPr lang="en-US" dirty="0"/>
          </a:p>
        </p:txBody>
      </p:sp>
      <p:sp>
        <p:nvSpPr>
          <p:cNvPr id="19" name="Rectangle 18"/>
          <p:cNvSpPr/>
          <p:nvPr/>
        </p:nvSpPr>
        <p:spPr>
          <a:xfrm>
            <a:off x="76200" y="3276600"/>
            <a:ext cx="4191981" cy="369332"/>
          </a:xfrm>
          <a:prstGeom prst="rect">
            <a:avLst/>
          </a:prstGeom>
        </p:spPr>
        <p:txBody>
          <a:bodyPr wrap="none">
            <a:spAutoFit/>
          </a:bodyPr>
          <a:lstStyle/>
          <a:p>
            <a:r>
              <a:rPr lang="en-US" dirty="0" smtClean="0"/>
              <a:t>GRUB has a interactive command interface</a:t>
            </a:r>
            <a:endParaRPr lang="en-US" dirty="0"/>
          </a:p>
        </p:txBody>
      </p:sp>
      <p:sp>
        <p:nvSpPr>
          <p:cNvPr id="20" name="Rectangle 19"/>
          <p:cNvSpPr/>
          <p:nvPr/>
        </p:nvSpPr>
        <p:spPr>
          <a:xfrm>
            <a:off x="4648200" y="2526268"/>
            <a:ext cx="4495800" cy="369332"/>
          </a:xfrm>
          <a:prstGeom prst="rect">
            <a:avLst/>
          </a:prstGeom>
        </p:spPr>
        <p:txBody>
          <a:bodyPr wrap="square">
            <a:spAutoFit/>
          </a:bodyPr>
          <a:lstStyle/>
          <a:p>
            <a:r>
              <a:rPr lang="en-US" dirty="0" smtClean="0"/>
              <a:t>LILO is the older version</a:t>
            </a:r>
            <a:endParaRPr lang="en-US" dirty="0"/>
          </a:p>
        </p:txBody>
      </p:sp>
      <p:sp>
        <p:nvSpPr>
          <p:cNvPr id="21" name="Rectangle 20"/>
          <p:cNvSpPr/>
          <p:nvPr/>
        </p:nvSpPr>
        <p:spPr>
          <a:xfrm>
            <a:off x="76200" y="2526267"/>
            <a:ext cx="4495800" cy="369332"/>
          </a:xfrm>
          <a:prstGeom prst="rect">
            <a:avLst/>
          </a:prstGeom>
        </p:spPr>
        <p:txBody>
          <a:bodyPr wrap="square">
            <a:spAutoFit/>
          </a:bodyPr>
          <a:lstStyle/>
          <a:p>
            <a:r>
              <a:rPr lang="en-US" dirty="0" smtClean="0"/>
              <a:t>GRUB is the updated version</a:t>
            </a:r>
            <a:endParaRPr lang="en-US" dirty="0"/>
          </a:p>
        </p:txBody>
      </p:sp>
      <p:sp>
        <p:nvSpPr>
          <p:cNvPr id="22" name="Rectangle 21"/>
          <p:cNvSpPr/>
          <p:nvPr/>
        </p:nvSpPr>
        <p:spPr>
          <a:xfrm>
            <a:off x="4648200" y="3669268"/>
            <a:ext cx="4064639" cy="1200329"/>
          </a:xfrm>
          <a:prstGeom prst="rect">
            <a:avLst/>
          </a:prstGeom>
        </p:spPr>
        <p:txBody>
          <a:bodyPr wrap="none">
            <a:spAutoFit/>
          </a:bodyPr>
          <a:lstStyle/>
          <a:p>
            <a:r>
              <a:rPr lang="en-US" dirty="0" smtClean="0"/>
              <a:t>LILO does not support to recover your </a:t>
            </a:r>
          </a:p>
          <a:p>
            <a:r>
              <a:rPr lang="en-US" dirty="0" smtClean="0"/>
              <a:t>operating system</a:t>
            </a:r>
          </a:p>
          <a:p>
            <a:r>
              <a:rPr lang="en-US" dirty="0" smtClean="0"/>
              <a:t>LILO does not support to security in boot </a:t>
            </a:r>
          </a:p>
          <a:p>
            <a:r>
              <a:rPr lang="en-US" dirty="0" smtClean="0"/>
              <a:t>Loader</a:t>
            </a:r>
            <a:endParaRPr lang="en-US" dirty="0"/>
          </a:p>
        </p:txBody>
      </p:sp>
      <p:sp>
        <p:nvSpPr>
          <p:cNvPr id="23" name="Rectangle 22"/>
          <p:cNvSpPr/>
          <p:nvPr/>
        </p:nvSpPr>
        <p:spPr>
          <a:xfrm>
            <a:off x="76200" y="3657600"/>
            <a:ext cx="3958007" cy="1200329"/>
          </a:xfrm>
          <a:prstGeom prst="rect">
            <a:avLst/>
          </a:prstGeom>
        </p:spPr>
        <p:txBody>
          <a:bodyPr wrap="none">
            <a:spAutoFit/>
          </a:bodyPr>
          <a:lstStyle/>
          <a:p>
            <a:r>
              <a:rPr lang="en-US" dirty="0" smtClean="0"/>
              <a:t>GRUB is support recover your operating </a:t>
            </a:r>
          </a:p>
          <a:p>
            <a:r>
              <a:rPr lang="en-US" dirty="0" smtClean="0"/>
              <a:t>System</a:t>
            </a:r>
          </a:p>
          <a:p>
            <a:r>
              <a:rPr lang="en-US" dirty="0" err="1" smtClean="0"/>
              <a:t>GRUb</a:t>
            </a:r>
            <a:r>
              <a:rPr lang="en-US" dirty="0" smtClean="0"/>
              <a:t> provides security in boot loader</a:t>
            </a:r>
          </a:p>
          <a:p>
            <a:endParaRPr lang="en-US" dirty="0"/>
          </a:p>
        </p:txBody>
      </p:sp>
      <p:sp>
        <p:nvSpPr>
          <p:cNvPr id="24" name="Slide Number Placeholder 23"/>
          <p:cNvSpPr>
            <a:spLocks noGrp="1"/>
          </p:cNvSpPr>
          <p:nvPr>
            <p:ph type="sldNum" sz="quarter" idx="12"/>
          </p:nvPr>
        </p:nvSpPr>
        <p:spPr/>
        <p:txBody>
          <a:bodyPr/>
          <a:lstStyle/>
          <a:p>
            <a:fld id="{7278E106-62EC-41F2-90B3-FDFD6CA56EC6}" type="slidenum">
              <a:rPr lang="en-US" smtClean="0"/>
              <a:pPr/>
              <a:t>9</a:t>
            </a:fld>
            <a:endParaRPr lang="en-US" dirty="0"/>
          </a:p>
        </p:txBody>
      </p:sp>
      <p:sp>
        <p:nvSpPr>
          <p:cNvPr id="26" name="Footer Placeholder 25"/>
          <p:cNvSpPr>
            <a:spLocks noGrp="1"/>
          </p:cNvSpPr>
          <p:nvPr>
            <p:ph type="ftr" sz="quarter" idx="11"/>
          </p:nvPr>
        </p:nvSpPr>
        <p:spPr/>
        <p:txBody>
          <a:bodyPr/>
          <a:lstStyle/>
          <a:p>
            <a:r>
              <a:rPr lang="en-US" dirty="0" smtClean="0"/>
              <a:t>SONI COMPUTER CLASSES</a:t>
            </a:r>
            <a:endParaRPr lang="en-US"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rot="-1620000">
            <a:off x="2345776" y="2844596"/>
            <a:ext cx="4648200" cy="1323439"/>
          </a:xfrm>
          <a:prstGeom prst="rect">
            <a:avLst/>
          </a:prstGeom>
          <a:noFill/>
          <a:effectLst>
            <a:outerShdw sx="156000" sy="156000" rotWithShape="0">
              <a:schemeClr val="bg2">
                <a:lumMod val="90000"/>
                <a:alpha val="27000"/>
              </a:schemeClr>
            </a:outerShdw>
          </a:effectLst>
        </p:spPr>
        <p:txBody>
          <a:bodyPr wrap="square" rtlCol="0">
            <a:spAutoFit/>
          </a:bodyPr>
          <a:lstStyle/>
          <a:p>
            <a:r>
              <a:rPr lang="en-US" sz="4000" dirty="0" smtClean="0">
                <a:solidFill>
                  <a:srgbClr val="FDE1BF"/>
                </a:solidFill>
              </a:rPr>
              <a:t> Ravi Kant </a:t>
            </a:r>
            <a:r>
              <a:rPr lang="en-US" sz="4000" dirty="0" err="1" smtClean="0">
                <a:solidFill>
                  <a:srgbClr val="FDE1BF"/>
                </a:solidFill>
              </a:rPr>
              <a:t>Soni</a:t>
            </a:r>
            <a:r>
              <a:rPr lang="en-US" sz="4000" dirty="0" smtClean="0">
                <a:solidFill>
                  <a:srgbClr val="FDE1BF"/>
                </a:solidFill>
              </a:rPr>
              <a:t> +918269000074</a:t>
            </a:r>
            <a:endParaRPr lang="en-US" sz="4000" dirty="0">
              <a:solidFill>
                <a:srgbClr val="FDE1BF"/>
              </a:solidFill>
            </a:endParaRPr>
          </a:p>
        </p:txBody>
      </p:sp>
      <p:sp>
        <p:nvSpPr>
          <p:cNvPr id="4" name="Freeform 3"/>
          <p:cNvSpPr/>
          <p:nvPr/>
        </p:nvSpPr>
        <p:spPr>
          <a:xfrm>
            <a:off x="0" y="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5" name="Picture 4" descr="images1.jpg"/>
          <p:cNvPicPr>
            <a:picLocks noChangeAspect="1"/>
          </p:cNvPicPr>
          <p:nvPr/>
        </p:nvPicPr>
        <p:blipFill>
          <a:blip r:embed="rId3"/>
          <a:stretch>
            <a:fillRect/>
          </a:stretch>
        </p:blipFill>
        <p:spPr>
          <a:xfrm>
            <a:off x="1" y="-38100"/>
            <a:ext cx="617714" cy="571500"/>
          </a:xfrm>
          <a:prstGeom prst="rect">
            <a:avLst/>
          </a:prstGeom>
        </p:spPr>
      </p:pic>
      <p:sp>
        <p:nvSpPr>
          <p:cNvPr id="6" name="Freeform 5"/>
          <p:cNvSpPr/>
          <p:nvPr/>
        </p:nvSpPr>
        <p:spPr>
          <a:xfrm>
            <a:off x="0" y="632460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TextBox 6"/>
          <p:cNvSpPr txBox="1"/>
          <p:nvPr/>
        </p:nvSpPr>
        <p:spPr>
          <a:xfrm>
            <a:off x="5257800" y="6488668"/>
            <a:ext cx="4343400" cy="369332"/>
          </a:xfrm>
          <a:custGeom>
            <a:avLst/>
            <a:gdLst>
              <a:gd name="connsiteX0" fmla="*/ 0 w 4343400"/>
              <a:gd name="connsiteY0" fmla="*/ 0 h 369332"/>
              <a:gd name="connsiteX1" fmla="*/ 4343400 w 4343400"/>
              <a:gd name="connsiteY1" fmla="*/ 0 h 369332"/>
              <a:gd name="connsiteX2" fmla="*/ 4343400 w 4343400"/>
              <a:gd name="connsiteY2" fmla="*/ 369332 h 369332"/>
              <a:gd name="connsiteX3" fmla="*/ 0 w 4343400"/>
              <a:gd name="connsiteY3" fmla="*/ 369332 h 369332"/>
              <a:gd name="connsiteX4" fmla="*/ 0 w 4343400"/>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369332">
                <a:moveTo>
                  <a:pt x="0" y="0"/>
                </a:moveTo>
                <a:lnTo>
                  <a:pt x="4343400" y="0"/>
                </a:lnTo>
                <a:lnTo>
                  <a:pt x="4343400" y="369332"/>
                </a:lnTo>
                <a:lnTo>
                  <a:pt x="0" y="369332"/>
                </a:lnTo>
                <a:lnTo>
                  <a:pt x="0" y="0"/>
                </a:lnTo>
                <a:close/>
              </a:path>
            </a:pathLst>
          </a:custGeom>
          <a:noFill/>
        </p:spPr>
        <p:txBody>
          <a:bodyPr wrap="square" rtlCol="0">
            <a:spAutoFit/>
          </a:bodyPr>
          <a:lstStyle/>
          <a:p>
            <a:r>
              <a:rPr lang="en-US" dirty="0" smtClean="0"/>
              <a:t> Ravi Kant </a:t>
            </a:r>
            <a:r>
              <a:rPr lang="en-US" dirty="0" err="1" smtClean="0"/>
              <a:t>Soni</a:t>
            </a:r>
            <a:r>
              <a:rPr lang="en-US" dirty="0" smtClean="0"/>
              <a:t> +918269000074</a:t>
            </a:r>
            <a:endParaRPr lang="en-US" dirty="0"/>
          </a:p>
        </p:txBody>
      </p:sp>
      <p:sp>
        <p:nvSpPr>
          <p:cNvPr id="9" name="TextBox 8"/>
          <p:cNvSpPr txBox="1"/>
          <p:nvPr/>
        </p:nvSpPr>
        <p:spPr>
          <a:xfrm>
            <a:off x="76200" y="533400"/>
            <a:ext cx="9144000" cy="6294031"/>
          </a:xfrm>
          <a:prstGeom prst="rect">
            <a:avLst/>
          </a:prstGeom>
          <a:noFill/>
        </p:spPr>
        <p:txBody>
          <a:bodyPr wrap="square" rtlCol="0">
            <a:spAutoFit/>
          </a:bodyPr>
          <a:lstStyle/>
          <a:p>
            <a:pPr algn="ctr"/>
            <a:r>
              <a:rPr lang="en-US" sz="2000" b="1" dirty="0" smtClean="0"/>
              <a:t>LVM REMOVE</a:t>
            </a:r>
          </a:p>
          <a:p>
            <a:pPr algn="ctr"/>
            <a:endParaRPr lang="en-US" sz="1050" b="1" dirty="0" smtClean="0"/>
          </a:p>
          <a:p>
            <a:r>
              <a:rPr lang="en-US" sz="2000" dirty="0" smtClean="0"/>
              <a:t>[root@station1 /]# </a:t>
            </a:r>
            <a:r>
              <a:rPr lang="en-US" sz="2000" dirty="0" err="1" smtClean="0"/>
              <a:t>umount</a:t>
            </a:r>
            <a:r>
              <a:rPr lang="en-US" sz="2000" dirty="0" smtClean="0"/>
              <a:t>  /</a:t>
            </a:r>
            <a:r>
              <a:rPr lang="en-US" sz="2000" dirty="0" err="1" smtClean="0"/>
              <a:t>mnt</a:t>
            </a:r>
            <a:endParaRPr lang="en-US" sz="2000" dirty="0" smtClean="0"/>
          </a:p>
          <a:p>
            <a:r>
              <a:rPr lang="en-US" sz="2000" dirty="0" smtClean="0"/>
              <a:t>		For </a:t>
            </a:r>
            <a:r>
              <a:rPr lang="en-US" sz="2000" dirty="0" err="1" smtClean="0"/>
              <a:t>umount</a:t>
            </a:r>
            <a:r>
              <a:rPr lang="en-US" sz="2000" dirty="0" smtClean="0"/>
              <a:t> to your current logical volume </a:t>
            </a:r>
          </a:p>
          <a:p>
            <a:endParaRPr lang="en-US" sz="1050" dirty="0" smtClean="0"/>
          </a:p>
          <a:p>
            <a:r>
              <a:rPr lang="en-US" sz="2000" dirty="0" smtClean="0"/>
              <a:t>[root@station1 /]# </a:t>
            </a:r>
            <a:r>
              <a:rPr lang="en-US" sz="2000" dirty="0" err="1" smtClean="0"/>
              <a:t>lvremove</a:t>
            </a:r>
            <a:r>
              <a:rPr lang="en-US" sz="2000" dirty="0" smtClean="0"/>
              <a:t>  /dev/department/sales</a:t>
            </a:r>
          </a:p>
          <a:p>
            <a:r>
              <a:rPr lang="en-US" sz="2000" b="1" dirty="0" smtClean="0"/>
              <a:t>		</a:t>
            </a:r>
            <a:r>
              <a:rPr lang="en-US" sz="2000" dirty="0" smtClean="0"/>
              <a:t>For remove the LVM sales</a:t>
            </a:r>
          </a:p>
          <a:p>
            <a:endParaRPr lang="en-US" sz="1050" b="1" dirty="0" smtClean="0"/>
          </a:p>
          <a:p>
            <a:r>
              <a:rPr lang="en-US" sz="2000" dirty="0" smtClean="0"/>
              <a:t>[root@station1 /]# </a:t>
            </a:r>
            <a:r>
              <a:rPr lang="en-US" sz="2000" dirty="0" err="1" smtClean="0"/>
              <a:t>vgremove</a:t>
            </a:r>
            <a:r>
              <a:rPr lang="en-US" sz="2000" dirty="0" smtClean="0"/>
              <a:t>  department</a:t>
            </a:r>
          </a:p>
          <a:p>
            <a:r>
              <a:rPr lang="en-US" sz="2000" b="1" dirty="0" smtClean="0"/>
              <a:t>		</a:t>
            </a:r>
            <a:r>
              <a:rPr lang="en-US" sz="2000" dirty="0" smtClean="0"/>
              <a:t>For remove the VG department</a:t>
            </a:r>
          </a:p>
          <a:p>
            <a:r>
              <a:rPr lang="en-US" sz="1050" dirty="0" smtClean="0"/>
              <a:t>		</a:t>
            </a:r>
          </a:p>
          <a:p>
            <a:r>
              <a:rPr lang="en-US" sz="2000" dirty="0" smtClean="0"/>
              <a:t>[root@station1 /]# </a:t>
            </a:r>
            <a:r>
              <a:rPr lang="en-US" sz="2000" dirty="0" err="1" smtClean="0"/>
              <a:t>pvremove</a:t>
            </a:r>
            <a:r>
              <a:rPr lang="en-US" sz="2000" dirty="0" smtClean="0"/>
              <a:t>  /dev/</a:t>
            </a:r>
            <a:r>
              <a:rPr lang="en-US" sz="2000" dirty="0" err="1" smtClean="0"/>
              <a:t>hda</a:t>
            </a:r>
            <a:r>
              <a:rPr lang="en-US" sz="2000" dirty="0" smtClean="0"/>
              <a:t>{6,7}</a:t>
            </a:r>
          </a:p>
          <a:p>
            <a:r>
              <a:rPr lang="en-US" sz="2000" b="1" dirty="0" smtClean="0"/>
              <a:t>		</a:t>
            </a:r>
            <a:r>
              <a:rPr lang="en-US" sz="2000" dirty="0" smtClean="0"/>
              <a:t>For remove the physical volume</a:t>
            </a:r>
          </a:p>
          <a:p>
            <a:r>
              <a:rPr lang="en-US" sz="1050" dirty="0" smtClean="0"/>
              <a:t>		</a:t>
            </a:r>
          </a:p>
          <a:p>
            <a:r>
              <a:rPr lang="en-US" sz="2000" dirty="0" smtClean="0"/>
              <a:t>[root@station1 /]# </a:t>
            </a:r>
            <a:r>
              <a:rPr lang="en-US" sz="2000" dirty="0" err="1" smtClean="0"/>
              <a:t>lvdisplay</a:t>
            </a:r>
            <a:endParaRPr lang="en-US" sz="2000" dirty="0" smtClean="0"/>
          </a:p>
          <a:p>
            <a:r>
              <a:rPr lang="en-US" sz="2000" dirty="0" smtClean="0"/>
              <a:t>		There should be no LVM </a:t>
            </a:r>
          </a:p>
          <a:p>
            <a:endParaRPr lang="en-US" sz="1050" dirty="0" smtClean="0"/>
          </a:p>
          <a:p>
            <a:r>
              <a:rPr lang="en-US" sz="2000" dirty="0" smtClean="0"/>
              <a:t>root@station1 /]# </a:t>
            </a:r>
            <a:r>
              <a:rPr lang="en-US" sz="2000" dirty="0" err="1" smtClean="0"/>
              <a:t>vgdisplay</a:t>
            </a:r>
            <a:endParaRPr lang="en-US" sz="2000" dirty="0" smtClean="0"/>
          </a:p>
          <a:p>
            <a:r>
              <a:rPr lang="en-US" sz="2000" dirty="0" smtClean="0"/>
              <a:t>		There should be no VG</a:t>
            </a:r>
          </a:p>
          <a:p>
            <a:endParaRPr lang="en-US" sz="1050" dirty="0" smtClean="0"/>
          </a:p>
          <a:p>
            <a:r>
              <a:rPr lang="en-US" sz="2000" dirty="0" smtClean="0"/>
              <a:t>root@station1 /]# </a:t>
            </a:r>
            <a:r>
              <a:rPr lang="en-US" sz="2000" dirty="0" err="1" smtClean="0"/>
              <a:t>pvdisplay</a:t>
            </a:r>
            <a:endParaRPr lang="en-US" sz="2000" dirty="0" smtClean="0"/>
          </a:p>
          <a:p>
            <a:r>
              <a:rPr lang="en-US" sz="2000" dirty="0" smtClean="0"/>
              <a:t>		There should be no PV</a:t>
            </a:r>
          </a:p>
          <a:p>
            <a:endParaRPr lang="en-US" sz="2000" dirty="0" smtClean="0"/>
          </a:p>
        </p:txBody>
      </p:sp>
      <p:sp>
        <p:nvSpPr>
          <p:cNvPr id="8" name="Slide Number Placeholder 7"/>
          <p:cNvSpPr>
            <a:spLocks noGrp="1"/>
          </p:cNvSpPr>
          <p:nvPr>
            <p:ph type="sldNum" sz="quarter" idx="12"/>
          </p:nvPr>
        </p:nvSpPr>
        <p:spPr/>
        <p:txBody>
          <a:bodyPr/>
          <a:lstStyle/>
          <a:p>
            <a:fld id="{7278E106-62EC-41F2-90B3-FDFD6CA56EC6}" type="slidenum">
              <a:rPr lang="en-US" smtClean="0"/>
              <a:pPr/>
              <a:t>90</a:t>
            </a:fld>
            <a:endParaRPr lang="en-US" dirty="0"/>
          </a:p>
        </p:txBody>
      </p:sp>
      <p:sp>
        <p:nvSpPr>
          <p:cNvPr id="11" name="TextBox 10"/>
          <p:cNvSpPr txBox="1"/>
          <p:nvPr/>
        </p:nvSpPr>
        <p:spPr>
          <a:xfrm>
            <a:off x="8610600" y="6019800"/>
            <a:ext cx="838200" cy="307777"/>
          </a:xfrm>
          <a:prstGeom prst="rect">
            <a:avLst/>
          </a:prstGeom>
          <a:noFill/>
        </p:spPr>
        <p:txBody>
          <a:bodyPr wrap="square" rtlCol="0">
            <a:spAutoFit/>
          </a:bodyPr>
          <a:lstStyle/>
          <a:p>
            <a:r>
              <a:rPr lang="en-US" sz="1400" b="1" dirty="0" smtClean="0"/>
              <a:t>END</a:t>
            </a:r>
            <a:endParaRPr lang="en-US" sz="1400" b="1" dirty="0"/>
          </a:p>
        </p:txBody>
      </p:sp>
      <p:sp>
        <p:nvSpPr>
          <p:cNvPr id="12" name="Footer Placeholder 11"/>
          <p:cNvSpPr>
            <a:spLocks noGrp="1"/>
          </p:cNvSpPr>
          <p:nvPr>
            <p:ph type="ftr" sz="quarter" idx="11"/>
          </p:nvPr>
        </p:nvSpPr>
        <p:spPr/>
        <p:txBody>
          <a:bodyPr/>
          <a:lstStyle/>
          <a:p>
            <a:r>
              <a:rPr lang="en-US" dirty="0" smtClean="0"/>
              <a:t>SONI COMPUTER CLASSES</a:t>
            </a:r>
            <a:endParaRPr lang="en-US"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rot="-1620000">
            <a:off x="2345776" y="2844596"/>
            <a:ext cx="4648200" cy="1323439"/>
          </a:xfrm>
          <a:prstGeom prst="rect">
            <a:avLst/>
          </a:prstGeom>
          <a:noFill/>
          <a:effectLst>
            <a:outerShdw sx="156000" sy="156000" rotWithShape="0">
              <a:schemeClr val="bg2">
                <a:lumMod val="90000"/>
                <a:alpha val="27000"/>
              </a:schemeClr>
            </a:outerShdw>
          </a:effectLst>
        </p:spPr>
        <p:txBody>
          <a:bodyPr wrap="square" rtlCol="0">
            <a:spAutoFit/>
          </a:bodyPr>
          <a:lstStyle/>
          <a:p>
            <a:r>
              <a:rPr lang="en-US" sz="4000" dirty="0" smtClean="0">
                <a:solidFill>
                  <a:srgbClr val="FDE1BF"/>
                </a:solidFill>
              </a:rPr>
              <a:t> Ravi Kant </a:t>
            </a:r>
            <a:r>
              <a:rPr lang="en-US" sz="4000" dirty="0" err="1" smtClean="0">
                <a:solidFill>
                  <a:srgbClr val="FDE1BF"/>
                </a:solidFill>
              </a:rPr>
              <a:t>Soni</a:t>
            </a:r>
            <a:r>
              <a:rPr lang="en-US" sz="4000" dirty="0" smtClean="0">
                <a:solidFill>
                  <a:srgbClr val="FDE1BF"/>
                </a:solidFill>
              </a:rPr>
              <a:t> +918269000074</a:t>
            </a:r>
            <a:endParaRPr lang="en-US" sz="4000" dirty="0">
              <a:solidFill>
                <a:srgbClr val="FDE1BF"/>
              </a:solidFill>
            </a:endParaRPr>
          </a:p>
        </p:txBody>
      </p:sp>
      <p:sp>
        <p:nvSpPr>
          <p:cNvPr id="4" name="Freeform 3"/>
          <p:cNvSpPr/>
          <p:nvPr/>
        </p:nvSpPr>
        <p:spPr>
          <a:xfrm>
            <a:off x="0" y="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5" name="Picture 4" descr="images1.jpg"/>
          <p:cNvPicPr>
            <a:picLocks noChangeAspect="1"/>
          </p:cNvPicPr>
          <p:nvPr/>
        </p:nvPicPr>
        <p:blipFill>
          <a:blip r:embed="rId3"/>
          <a:stretch>
            <a:fillRect/>
          </a:stretch>
        </p:blipFill>
        <p:spPr>
          <a:xfrm>
            <a:off x="1" y="-38100"/>
            <a:ext cx="617714" cy="571500"/>
          </a:xfrm>
          <a:prstGeom prst="rect">
            <a:avLst/>
          </a:prstGeom>
        </p:spPr>
      </p:pic>
      <p:sp>
        <p:nvSpPr>
          <p:cNvPr id="6" name="Freeform 5"/>
          <p:cNvSpPr/>
          <p:nvPr/>
        </p:nvSpPr>
        <p:spPr>
          <a:xfrm>
            <a:off x="0" y="632460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TextBox 6"/>
          <p:cNvSpPr txBox="1"/>
          <p:nvPr/>
        </p:nvSpPr>
        <p:spPr>
          <a:xfrm>
            <a:off x="5257800" y="6488668"/>
            <a:ext cx="4343400" cy="369332"/>
          </a:xfrm>
          <a:custGeom>
            <a:avLst/>
            <a:gdLst>
              <a:gd name="connsiteX0" fmla="*/ 0 w 4343400"/>
              <a:gd name="connsiteY0" fmla="*/ 0 h 369332"/>
              <a:gd name="connsiteX1" fmla="*/ 4343400 w 4343400"/>
              <a:gd name="connsiteY1" fmla="*/ 0 h 369332"/>
              <a:gd name="connsiteX2" fmla="*/ 4343400 w 4343400"/>
              <a:gd name="connsiteY2" fmla="*/ 369332 h 369332"/>
              <a:gd name="connsiteX3" fmla="*/ 0 w 4343400"/>
              <a:gd name="connsiteY3" fmla="*/ 369332 h 369332"/>
              <a:gd name="connsiteX4" fmla="*/ 0 w 4343400"/>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369332">
                <a:moveTo>
                  <a:pt x="0" y="0"/>
                </a:moveTo>
                <a:lnTo>
                  <a:pt x="4343400" y="0"/>
                </a:lnTo>
                <a:lnTo>
                  <a:pt x="4343400" y="369332"/>
                </a:lnTo>
                <a:lnTo>
                  <a:pt x="0" y="369332"/>
                </a:lnTo>
                <a:lnTo>
                  <a:pt x="0" y="0"/>
                </a:lnTo>
                <a:close/>
              </a:path>
            </a:pathLst>
          </a:custGeom>
          <a:noFill/>
        </p:spPr>
        <p:txBody>
          <a:bodyPr wrap="square" rtlCol="0">
            <a:spAutoFit/>
          </a:bodyPr>
          <a:lstStyle/>
          <a:p>
            <a:r>
              <a:rPr lang="en-US" dirty="0" smtClean="0"/>
              <a:t> Ravi Kant </a:t>
            </a:r>
            <a:r>
              <a:rPr lang="en-US" dirty="0" err="1" smtClean="0"/>
              <a:t>Soni</a:t>
            </a:r>
            <a:r>
              <a:rPr lang="en-US" dirty="0" smtClean="0"/>
              <a:t> +918269000074</a:t>
            </a:r>
            <a:endParaRPr lang="en-US" dirty="0"/>
          </a:p>
        </p:txBody>
      </p:sp>
      <p:sp>
        <p:nvSpPr>
          <p:cNvPr id="9" name="TextBox 8"/>
          <p:cNvSpPr txBox="1"/>
          <p:nvPr/>
        </p:nvSpPr>
        <p:spPr>
          <a:xfrm>
            <a:off x="304800" y="547330"/>
            <a:ext cx="8610600" cy="3877985"/>
          </a:xfrm>
          <a:prstGeom prst="rect">
            <a:avLst/>
          </a:prstGeom>
          <a:noFill/>
        </p:spPr>
        <p:txBody>
          <a:bodyPr wrap="square" rtlCol="0">
            <a:spAutoFit/>
          </a:bodyPr>
          <a:lstStyle/>
          <a:p>
            <a:pPr algn="ctr"/>
            <a:r>
              <a:rPr lang="en-US" sz="2000" b="1" dirty="0" smtClean="0"/>
              <a:t>RAID</a:t>
            </a:r>
          </a:p>
          <a:p>
            <a:pPr algn="ctr"/>
            <a:r>
              <a:rPr lang="en-US" sz="2000" b="1" dirty="0" smtClean="0"/>
              <a:t>Redundant Array of Inexpensive Disk</a:t>
            </a:r>
          </a:p>
          <a:p>
            <a:pPr algn="ctr"/>
            <a:endParaRPr lang="en-US" sz="1400" b="1" dirty="0" smtClean="0"/>
          </a:p>
          <a:p>
            <a:r>
              <a:rPr lang="en-US" sz="2000" dirty="0" smtClean="0"/>
              <a:t>RAID is a method of connecting multiple drives into one logical storage unit.</a:t>
            </a:r>
          </a:p>
          <a:p>
            <a:r>
              <a:rPr lang="en-US" sz="2000" dirty="0" smtClean="0"/>
              <a:t>				raid partition used id </a:t>
            </a:r>
            <a:r>
              <a:rPr lang="en-US" sz="2000" dirty="0" err="1" smtClean="0"/>
              <a:t>fd</a:t>
            </a:r>
            <a:endParaRPr lang="en-US" sz="2000" dirty="0" smtClean="0"/>
          </a:p>
          <a:p>
            <a:endParaRPr lang="en-US" sz="2000" dirty="0" smtClean="0"/>
          </a:p>
          <a:p>
            <a:endParaRPr lang="en-US" sz="2000" dirty="0" smtClean="0"/>
          </a:p>
          <a:p>
            <a:endParaRPr lang="en-US" sz="1200" dirty="0" smtClean="0"/>
          </a:p>
          <a:p>
            <a:endParaRPr lang="en-US" sz="2000" dirty="0" smtClean="0"/>
          </a:p>
          <a:p>
            <a:endParaRPr lang="en-US" sz="2000" dirty="0" smtClean="0"/>
          </a:p>
          <a:p>
            <a:endParaRPr lang="en-US" sz="2000" dirty="0" smtClean="0"/>
          </a:p>
          <a:p>
            <a:endParaRPr lang="en-US" sz="2000" dirty="0" smtClean="0"/>
          </a:p>
          <a:p>
            <a:endParaRPr lang="en-US" sz="2000" dirty="0" smtClean="0"/>
          </a:p>
        </p:txBody>
      </p:sp>
      <p:sp>
        <p:nvSpPr>
          <p:cNvPr id="8" name="Slide Number Placeholder 7"/>
          <p:cNvSpPr>
            <a:spLocks noGrp="1"/>
          </p:cNvSpPr>
          <p:nvPr>
            <p:ph type="sldNum" sz="quarter" idx="12"/>
          </p:nvPr>
        </p:nvSpPr>
        <p:spPr/>
        <p:txBody>
          <a:bodyPr/>
          <a:lstStyle/>
          <a:p>
            <a:fld id="{7278E106-62EC-41F2-90B3-FDFD6CA56EC6}" type="slidenum">
              <a:rPr lang="en-US" smtClean="0"/>
              <a:pPr/>
              <a:t>91</a:t>
            </a:fld>
            <a:endParaRPr lang="en-US" dirty="0"/>
          </a:p>
        </p:txBody>
      </p:sp>
      <p:pic>
        <p:nvPicPr>
          <p:cNvPr id="4098" name="Picture 2"/>
          <p:cNvPicPr>
            <a:picLocks noChangeAspect="1" noChangeArrowheads="1"/>
          </p:cNvPicPr>
          <p:nvPr/>
        </p:nvPicPr>
        <p:blipFill>
          <a:blip r:embed="rId4"/>
          <a:srcRect/>
          <a:stretch>
            <a:fillRect/>
          </a:stretch>
        </p:blipFill>
        <p:spPr bwMode="auto">
          <a:xfrm>
            <a:off x="381000" y="1828800"/>
            <a:ext cx="1992570" cy="1909762"/>
          </a:xfrm>
          <a:prstGeom prst="rect">
            <a:avLst/>
          </a:prstGeom>
          <a:noFill/>
          <a:ln w="9525">
            <a:noFill/>
            <a:miter lim="800000"/>
            <a:headEnd/>
            <a:tailEnd/>
          </a:ln>
          <a:effectLst/>
        </p:spPr>
      </p:pic>
      <p:sp>
        <p:nvSpPr>
          <p:cNvPr id="15" name="TextBox 14"/>
          <p:cNvSpPr txBox="1"/>
          <p:nvPr/>
        </p:nvSpPr>
        <p:spPr>
          <a:xfrm>
            <a:off x="2362200" y="2024390"/>
            <a:ext cx="838200" cy="261610"/>
          </a:xfrm>
          <a:prstGeom prst="rect">
            <a:avLst/>
          </a:prstGeom>
          <a:noFill/>
        </p:spPr>
        <p:txBody>
          <a:bodyPr wrap="square" rtlCol="0">
            <a:spAutoFit/>
          </a:bodyPr>
          <a:lstStyle/>
          <a:p>
            <a:r>
              <a:rPr lang="en-US" sz="1100" b="1" dirty="0" smtClean="0"/>
              <a:t>/dev/md0</a:t>
            </a:r>
            <a:endParaRPr lang="en-US" sz="1100" b="1" dirty="0"/>
          </a:p>
        </p:txBody>
      </p:sp>
      <p:graphicFrame>
        <p:nvGraphicFramePr>
          <p:cNvPr id="16" name="Table 15"/>
          <p:cNvGraphicFramePr>
            <a:graphicFrameLocks noGrp="1"/>
          </p:cNvGraphicFramePr>
          <p:nvPr/>
        </p:nvGraphicFramePr>
        <p:xfrm>
          <a:off x="2819400" y="3886200"/>
          <a:ext cx="6096000" cy="2225040"/>
        </p:xfrm>
        <a:graphic>
          <a:graphicData uri="http://schemas.openxmlformats.org/drawingml/2006/table">
            <a:tbl>
              <a:tblPr firstRow="1" bandRow="1">
                <a:tableStyleId>{5C22544A-7EE6-4342-B048-85BDC9FD1C3A}</a:tableStyleId>
              </a:tblPr>
              <a:tblGrid>
                <a:gridCol w="3048000"/>
                <a:gridCol w="3048000"/>
              </a:tblGrid>
              <a:tr h="370840">
                <a:tc>
                  <a:txBody>
                    <a:bodyPr/>
                    <a:lstStyle/>
                    <a:p>
                      <a:pPr algn="ctr"/>
                      <a:r>
                        <a:rPr lang="en-US" dirty="0" smtClean="0"/>
                        <a:t>Types</a:t>
                      </a:r>
                      <a:r>
                        <a:rPr lang="en-US" baseline="0" dirty="0" smtClean="0"/>
                        <a:t> of RAID Volume</a:t>
                      </a:r>
                      <a:endParaRPr lang="en-US" dirty="0"/>
                    </a:p>
                  </a:txBody>
                  <a:tcPr/>
                </a:tc>
                <a:tc>
                  <a:txBody>
                    <a:bodyPr/>
                    <a:lstStyle/>
                    <a:p>
                      <a:pPr algn="ctr"/>
                      <a:r>
                        <a:rPr lang="en-US" dirty="0" smtClean="0"/>
                        <a:t>Type of RAID</a:t>
                      </a:r>
                      <a:r>
                        <a:rPr lang="en-US" baseline="0" dirty="0" smtClean="0"/>
                        <a:t> Level</a:t>
                      </a:r>
                      <a:endParaRPr lang="en-US" dirty="0"/>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Simple Volume</a:t>
                      </a:r>
                    </a:p>
                  </a:txBody>
                  <a:tcPr/>
                </a:tc>
                <a:tc>
                  <a:txBody>
                    <a:bodyPr/>
                    <a:lstStyle/>
                    <a:p>
                      <a:pPr algn="ctr"/>
                      <a:r>
                        <a:rPr lang="en-US" dirty="0" smtClean="0"/>
                        <a:t>None</a:t>
                      </a:r>
                      <a:endParaRPr lang="en-US" dirty="0"/>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Spanned Volume</a:t>
                      </a:r>
                    </a:p>
                  </a:txBody>
                  <a:tcPr/>
                </a:tc>
                <a:tc>
                  <a:txBody>
                    <a:bodyPr/>
                    <a:lstStyle/>
                    <a:p>
                      <a:pPr algn="ctr"/>
                      <a:r>
                        <a:rPr lang="en-US" dirty="0" smtClean="0"/>
                        <a:t>None</a:t>
                      </a:r>
                      <a:endParaRPr lang="en-US" dirty="0"/>
                    </a:p>
                  </a:txBody>
                  <a:tcPr/>
                </a:tc>
              </a:tr>
              <a:tr h="370840">
                <a:tc>
                  <a:txBody>
                    <a:bodyPr/>
                    <a:lstStyle/>
                    <a:p>
                      <a:pPr algn="ctr"/>
                      <a:r>
                        <a:rPr lang="en-US" sz="1800" dirty="0" smtClean="0"/>
                        <a:t>Stripped Volume</a:t>
                      </a:r>
                      <a:endParaRPr lang="en-US" dirty="0"/>
                    </a:p>
                  </a:txBody>
                  <a:tcPr/>
                </a:tc>
                <a:tc>
                  <a:txBody>
                    <a:bodyPr/>
                    <a:lstStyle/>
                    <a:p>
                      <a:pPr algn="ctr"/>
                      <a:r>
                        <a:rPr lang="en-US" dirty="0" smtClean="0"/>
                        <a:t>RAID 0</a:t>
                      </a:r>
                      <a:endParaRPr lang="en-US" dirty="0"/>
                    </a:p>
                  </a:txBody>
                  <a:tcPr/>
                </a:tc>
              </a:tr>
              <a:tr h="370840">
                <a:tc>
                  <a:txBody>
                    <a:bodyPr/>
                    <a:lstStyle/>
                    <a:p>
                      <a:pPr algn="ctr"/>
                      <a:r>
                        <a:rPr lang="en-US" sz="1800" dirty="0" smtClean="0"/>
                        <a:t>Mirrored Volume</a:t>
                      </a:r>
                      <a:endParaRPr lang="en-US" dirty="0"/>
                    </a:p>
                  </a:txBody>
                  <a:tcPr/>
                </a:tc>
                <a:tc>
                  <a:txBody>
                    <a:bodyPr/>
                    <a:lstStyle/>
                    <a:p>
                      <a:pPr algn="ctr"/>
                      <a:r>
                        <a:rPr lang="en-US" dirty="0" smtClean="0"/>
                        <a:t>RAID 1</a:t>
                      </a:r>
                      <a:endParaRPr lang="en-US" dirty="0"/>
                    </a:p>
                  </a:txBody>
                  <a:tcPr/>
                </a:tc>
              </a:tr>
              <a:tr h="370840">
                <a:tc>
                  <a:txBody>
                    <a:bodyPr/>
                    <a:lstStyle/>
                    <a:p>
                      <a:pPr algn="ctr"/>
                      <a:r>
                        <a:rPr lang="en-US" sz="1800" dirty="0" smtClean="0"/>
                        <a:t>Stripe set with Parity Volume</a:t>
                      </a:r>
                      <a:endParaRPr lang="en-US" dirty="0"/>
                    </a:p>
                  </a:txBody>
                  <a:tcPr/>
                </a:tc>
                <a:tc>
                  <a:txBody>
                    <a:bodyPr/>
                    <a:lstStyle/>
                    <a:p>
                      <a:pPr algn="ctr"/>
                      <a:r>
                        <a:rPr lang="en-US" dirty="0" smtClean="0"/>
                        <a:t>RAID 5</a:t>
                      </a:r>
                      <a:endParaRPr lang="en-US" dirty="0"/>
                    </a:p>
                  </a:txBody>
                  <a:tcPr/>
                </a:tc>
              </a:tr>
            </a:tbl>
          </a:graphicData>
        </a:graphic>
      </p:graphicFrame>
      <p:sp>
        <p:nvSpPr>
          <p:cNvPr id="12" name="Footer Placeholder 11"/>
          <p:cNvSpPr>
            <a:spLocks noGrp="1"/>
          </p:cNvSpPr>
          <p:nvPr>
            <p:ph type="ftr" sz="quarter" idx="11"/>
          </p:nvPr>
        </p:nvSpPr>
        <p:spPr/>
        <p:txBody>
          <a:bodyPr/>
          <a:lstStyle/>
          <a:p>
            <a:r>
              <a:rPr lang="en-US" dirty="0" smtClean="0"/>
              <a:t>SONI COMPUTER CLASSES</a:t>
            </a:r>
            <a:endParaRPr lang="en-US"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rot="-1620000">
            <a:off x="2345776" y="2844596"/>
            <a:ext cx="4648200" cy="1323439"/>
          </a:xfrm>
          <a:prstGeom prst="rect">
            <a:avLst/>
          </a:prstGeom>
          <a:noFill/>
          <a:effectLst>
            <a:outerShdw sx="156000" sy="156000" rotWithShape="0">
              <a:schemeClr val="bg2">
                <a:lumMod val="90000"/>
                <a:alpha val="27000"/>
              </a:schemeClr>
            </a:outerShdw>
          </a:effectLst>
        </p:spPr>
        <p:txBody>
          <a:bodyPr wrap="square" rtlCol="0">
            <a:spAutoFit/>
          </a:bodyPr>
          <a:lstStyle/>
          <a:p>
            <a:r>
              <a:rPr lang="en-US" sz="4000" dirty="0" smtClean="0">
                <a:solidFill>
                  <a:srgbClr val="FDE1BF"/>
                </a:solidFill>
              </a:rPr>
              <a:t> Ravi Kant </a:t>
            </a:r>
            <a:r>
              <a:rPr lang="en-US" sz="4000" dirty="0" err="1" smtClean="0">
                <a:solidFill>
                  <a:srgbClr val="FDE1BF"/>
                </a:solidFill>
              </a:rPr>
              <a:t>Soni</a:t>
            </a:r>
            <a:r>
              <a:rPr lang="en-US" sz="4000" dirty="0" smtClean="0">
                <a:solidFill>
                  <a:srgbClr val="FDE1BF"/>
                </a:solidFill>
              </a:rPr>
              <a:t> +918269000074</a:t>
            </a:r>
            <a:endParaRPr lang="en-US" sz="4000" dirty="0">
              <a:solidFill>
                <a:srgbClr val="FDE1BF"/>
              </a:solidFill>
            </a:endParaRPr>
          </a:p>
        </p:txBody>
      </p:sp>
      <p:sp>
        <p:nvSpPr>
          <p:cNvPr id="4" name="Freeform 3"/>
          <p:cNvSpPr/>
          <p:nvPr/>
        </p:nvSpPr>
        <p:spPr>
          <a:xfrm>
            <a:off x="0" y="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5" name="Picture 4" descr="images1.jpg"/>
          <p:cNvPicPr>
            <a:picLocks noChangeAspect="1"/>
          </p:cNvPicPr>
          <p:nvPr/>
        </p:nvPicPr>
        <p:blipFill>
          <a:blip r:embed="rId3"/>
          <a:stretch>
            <a:fillRect/>
          </a:stretch>
        </p:blipFill>
        <p:spPr>
          <a:xfrm>
            <a:off x="1" y="-38100"/>
            <a:ext cx="617714" cy="571500"/>
          </a:xfrm>
          <a:prstGeom prst="rect">
            <a:avLst/>
          </a:prstGeom>
        </p:spPr>
      </p:pic>
      <p:sp>
        <p:nvSpPr>
          <p:cNvPr id="6" name="Freeform 5"/>
          <p:cNvSpPr/>
          <p:nvPr/>
        </p:nvSpPr>
        <p:spPr>
          <a:xfrm>
            <a:off x="0" y="632460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TextBox 6"/>
          <p:cNvSpPr txBox="1"/>
          <p:nvPr/>
        </p:nvSpPr>
        <p:spPr>
          <a:xfrm>
            <a:off x="5257800" y="6488668"/>
            <a:ext cx="4343400" cy="369332"/>
          </a:xfrm>
          <a:custGeom>
            <a:avLst/>
            <a:gdLst>
              <a:gd name="connsiteX0" fmla="*/ 0 w 4343400"/>
              <a:gd name="connsiteY0" fmla="*/ 0 h 369332"/>
              <a:gd name="connsiteX1" fmla="*/ 4343400 w 4343400"/>
              <a:gd name="connsiteY1" fmla="*/ 0 h 369332"/>
              <a:gd name="connsiteX2" fmla="*/ 4343400 w 4343400"/>
              <a:gd name="connsiteY2" fmla="*/ 369332 h 369332"/>
              <a:gd name="connsiteX3" fmla="*/ 0 w 4343400"/>
              <a:gd name="connsiteY3" fmla="*/ 369332 h 369332"/>
              <a:gd name="connsiteX4" fmla="*/ 0 w 4343400"/>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369332">
                <a:moveTo>
                  <a:pt x="0" y="0"/>
                </a:moveTo>
                <a:lnTo>
                  <a:pt x="4343400" y="0"/>
                </a:lnTo>
                <a:lnTo>
                  <a:pt x="4343400" y="369332"/>
                </a:lnTo>
                <a:lnTo>
                  <a:pt x="0" y="369332"/>
                </a:lnTo>
                <a:lnTo>
                  <a:pt x="0" y="0"/>
                </a:lnTo>
                <a:close/>
              </a:path>
            </a:pathLst>
          </a:custGeom>
          <a:noFill/>
        </p:spPr>
        <p:txBody>
          <a:bodyPr wrap="square" rtlCol="0">
            <a:spAutoFit/>
          </a:bodyPr>
          <a:lstStyle/>
          <a:p>
            <a:r>
              <a:rPr lang="en-US" dirty="0" smtClean="0"/>
              <a:t> Ravi Kant </a:t>
            </a:r>
            <a:r>
              <a:rPr lang="en-US" dirty="0" err="1" smtClean="0"/>
              <a:t>Soni</a:t>
            </a:r>
            <a:r>
              <a:rPr lang="en-US" dirty="0" smtClean="0"/>
              <a:t> +918269000074</a:t>
            </a:r>
            <a:endParaRPr lang="en-US" dirty="0"/>
          </a:p>
        </p:txBody>
      </p:sp>
      <p:sp>
        <p:nvSpPr>
          <p:cNvPr id="9" name="TextBox 8"/>
          <p:cNvSpPr txBox="1"/>
          <p:nvPr/>
        </p:nvSpPr>
        <p:spPr>
          <a:xfrm>
            <a:off x="304800" y="547330"/>
            <a:ext cx="8610600" cy="3785652"/>
          </a:xfrm>
          <a:prstGeom prst="rect">
            <a:avLst/>
          </a:prstGeom>
          <a:noFill/>
        </p:spPr>
        <p:txBody>
          <a:bodyPr wrap="square" rtlCol="0">
            <a:spAutoFit/>
          </a:bodyPr>
          <a:lstStyle/>
          <a:p>
            <a:r>
              <a:rPr lang="en-US" sz="2000" dirty="0" smtClean="0"/>
              <a:t>Some of the common RAID levels are –</a:t>
            </a:r>
          </a:p>
          <a:p>
            <a:r>
              <a:rPr lang="en-US" sz="2000" dirty="0" smtClean="0"/>
              <a:t>RAID 0</a:t>
            </a:r>
          </a:p>
          <a:p>
            <a:r>
              <a:rPr lang="en-US" sz="2000" dirty="0" smtClean="0"/>
              <a:t>RAID 1</a:t>
            </a:r>
          </a:p>
          <a:p>
            <a:r>
              <a:rPr lang="en-US" sz="2000" dirty="0" smtClean="0"/>
              <a:t>RAID 5</a:t>
            </a:r>
          </a:p>
          <a:p>
            <a:pPr algn="ctr"/>
            <a:endParaRPr lang="en-US" sz="2000" b="1" dirty="0" smtClean="0"/>
          </a:p>
          <a:p>
            <a:pPr algn="ctr"/>
            <a:r>
              <a:rPr lang="en-US" sz="2000" b="1" dirty="0" smtClean="0"/>
              <a:t>RAID 0    </a:t>
            </a:r>
          </a:p>
          <a:p>
            <a:pPr algn="ctr"/>
            <a:r>
              <a:rPr lang="en-US" sz="2000" b="1" dirty="0" smtClean="0"/>
              <a:t>(Stripped Volume)  </a:t>
            </a:r>
          </a:p>
          <a:p>
            <a:pPr algn="ctr"/>
            <a:endParaRPr lang="en-US" sz="2000" b="1" dirty="0" smtClean="0"/>
          </a:p>
          <a:p>
            <a:r>
              <a:rPr lang="en-US" sz="2000" dirty="0" smtClean="0"/>
              <a:t>RAID 0 is not redundant, In level 0, data is split across drives, resulting in higher data throughput. Since no redundant information is stored, performance is very good, but the failure of any disk in the array results in data loss. This level is commonly referred to as striping.</a:t>
            </a:r>
          </a:p>
        </p:txBody>
      </p:sp>
      <p:sp>
        <p:nvSpPr>
          <p:cNvPr id="8" name="Slide Number Placeholder 7"/>
          <p:cNvSpPr>
            <a:spLocks noGrp="1"/>
          </p:cNvSpPr>
          <p:nvPr>
            <p:ph type="sldNum" sz="quarter" idx="12"/>
          </p:nvPr>
        </p:nvSpPr>
        <p:spPr/>
        <p:txBody>
          <a:bodyPr/>
          <a:lstStyle/>
          <a:p>
            <a:fld id="{7278E106-62EC-41F2-90B3-FDFD6CA56EC6}" type="slidenum">
              <a:rPr lang="en-US" smtClean="0"/>
              <a:pPr/>
              <a:t>92</a:t>
            </a:fld>
            <a:endParaRPr lang="en-US" dirty="0"/>
          </a:p>
        </p:txBody>
      </p:sp>
      <p:pic>
        <p:nvPicPr>
          <p:cNvPr id="11" name="Picture 3"/>
          <p:cNvPicPr>
            <a:picLocks noChangeAspect="1" noChangeArrowheads="1"/>
          </p:cNvPicPr>
          <p:nvPr/>
        </p:nvPicPr>
        <p:blipFill>
          <a:blip r:embed="rId4"/>
          <a:srcRect/>
          <a:stretch>
            <a:fillRect/>
          </a:stretch>
        </p:blipFill>
        <p:spPr bwMode="auto">
          <a:xfrm>
            <a:off x="6534666" y="4191000"/>
            <a:ext cx="2228334" cy="2085974"/>
          </a:xfrm>
          <a:prstGeom prst="rect">
            <a:avLst/>
          </a:prstGeom>
          <a:noFill/>
          <a:ln w="9525">
            <a:noFill/>
            <a:miter lim="800000"/>
            <a:headEnd/>
            <a:tailEnd/>
          </a:ln>
          <a:effectLst/>
        </p:spPr>
      </p:pic>
      <p:sp>
        <p:nvSpPr>
          <p:cNvPr id="12" name="TextBox 11"/>
          <p:cNvSpPr txBox="1"/>
          <p:nvPr/>
        </p:nvSpPr>
        <p:spPr>
          <a:xfrm>
            <a:off x="8153400" y="5758190"/>
            <a:ext cx="457200" cy="261610"/>
          </a:xfrm>
          <a:prstGeom prst="rect">
            <a:avLst/>
          </a:prstGeom>
          <a:noFill/>
        </p:spPr>
        <p:txBody>
          <a:bodyPr wrap="square" rtlCol="0">
            <a:spAutoFit/>
          </a:bodyPr>
          <a:lstStyle/>
          <a:p>
            <a:r>
              <a:rPr lang="en-US" sz="1100" dirty="0" smtClean="0"/>
              <a:t>50%</a:t>
            </a:r>
            <a:endParaRPr lang="en-US" sz="1100" dirty="0"/>
          </a:p>
        </p:txBody>
      </p:sp>
      <p:sp>
        <p:nvSpPr>
          <p:cNvPr id="13" name="TextBox 12"/>
          <p:cNvSpPr txBox="1"/>
          <p:nvPr/>
        </p:nvSpPr>
        <p:spPr>
          <a:xfrm>
            <a:off x="6629400" y="5758190"/>
            <a:ext cx="457200" cy="261610"/>
          </a:xfrm>
          <a:prstGeom prst="rect">
            <a:avLst/>
          </a:prstGeom>
          <a:noFill/>
        </p:spPr>
        <p:txBody>
          <a:bodyPr wrap="square" rtlCol="0">
            <a:spAutoFit/>
          </a:bodyPr>
          <a:lstStyle/>
          <a:p>
            <a:r>
              <a:rPr lang="en-US" sz="1100" dirty="0" smtClean="0"/>
              <a:t>50%</a:t>
            </a:r>
            <a:endParaRPr lang="en-US" sz="1100" dirty="0"/>
          </a:p>
        </p:txBody>
      </p:sp>
      <p:sp>
        <p:nvSpPr>
          <p:cNvPr id="14" name="TextBox 13"/>
          <p:cNvSpPr txBox="1"/>
          <p:nvPr/>
        </p:nvSpPr>
        <p:spPr>
          <a:xfrm>
            <a:off x="7391400" y="4538990"/>
            <a:ext cx="609600" cy="261610"/>
          </a:xfrm>
          <a:prstGeom prst="rect">
            <a:avLst/>
          </a:prstGeom>
          <a:noFill/>
        </p:spPr>
        <p:txBody>
          <a:bodyPr wrap="square" rtlCol="0">
            <a:spAutoFit/>
          </a:bodyPr>
          <a:lstStyle/>
          <a:p>
            <a:r>
              <a:rPr lang="en-US" sz="1100" dirty="0" smtClean="0"/>
              <a:t>100%</a:t>
            </a:r>
            <a:endParaRPr lang="en-US" sz="1100" dirty="0"/>
          </a:p>
        </p:txBody>
      </p:sp>
      <p:sp>
        <p:nvSpPr>
          <p:cNvPr id="15" name="Footer Placeholder 14"/>
          <p:cNvSpPr>
            <a:spLocks noGrp="1"/>
          </p:cNvSpPr>
          <p:nvPr>
            <p:ph type="ftr" sz="quarter" idx="11"/>
          </p:nvPr>
        </p:nvSpPr>
        <p:spPr/>
        <p:txBody>
          <a:bodyPr/>
          <a:lstStyle/>
          <a:p>
            <a:r>
              <a:rPr lang="en-US" dirty="0" smtClean="0"/>
              <a:t>SONI COMPUTER CLASSES</a:t>
            </a:r>
            <a:endParaRPr lang="en-US"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rot="-1620000">
            <a:off x="2345776" y="2844596"/>
            <a:ext cx="4648200" cy="1323439"/>
          </a:xfrm>
          <a:prstGeom prst="rect">
            <a:avLst/>
          </a:prstGeom>
          <a:noFill/>
          <a:effectLst>
            <a:outerShdw sx="156000" sy="156000" rotWithShape="0">
              <a:schemeClr val="bg2">
                <a:lumMod val="90000"/>
                <a:alpha val="27000"/>
              </a:schemeClr>
            </a:outerShdw>
          </a:effectLst>
        </p:spPr>
        <p:txBody>
          <a:bodyPr wrap="square" rtlCol="0">
            <a:spAutoFit/>
          </a:bodyPr>
          <a:lstStyle/>
          <a:p>
            <a:r>
              <a:rPr lang="en-US" sz="4000" dirty="0" smtClean="0">
                <a:solidFill>
                  <a:srgbClr val="FDE1BF"/>
                </a:solidFill>
              </a:rPr>
              <a:t> Ravi Kant </a:t>
            </a:r>
            <a:r>
              <a:rPr lang="en-US" sz="4000" dirty="0" err="1" smtClean="0">
                <a:solidFill>
                  <a:srgbClr val="FDE1BF"/>
                </a:solidFill>
              </a:rPr>
              <a:t>Soni</a:t>
            </a:r>
            <a:r>
              <a:rPr lang="en-US" sz="4000" dirty="0" smtClean="0">
                <a:solidFill>
                  <a:srgbClr val="FDE1BF"/>
                </a:solidFill>
              </a:rPr>
              <a:t> +918269000074</a:t>
            </a:r>
            <a:endParaRPr lang="en-US" sz="4000" dirty="0">
              <a:solidFill>
                <a:srgbClr val="FDE1BF"/>
              </a:solidFill>
            </a:endParaRPr>
          </a:p>
        </p:txBody>
      </p:sp>
      <p:sp>
        <p:nvSpPr>
          <p:cNvPr id="4" name="Freeform 3"/>
          <p:cNvSpPr/>
          <p:nvPr/>
        </p:nvSpPr>
        <p:spPr>
          <a:xfrm>
            <a:off x="0" y="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5" name="Picture 4" descr="images1.jpg"/>
          <p:cNvPicPr>
            <a:picLocks noChangeAspect="1"/>
          </p:cNvPicPr>
          <p:nvPr/>
        </p:nvPicPr>
        <p:blipFill>
          <a:blip r:embed="rId3"/>
          <a:stretch>
            <a:fillRect/>
          </a:stretch>
        </p:blipFill>
        <p:spPr>
          <a:xfrm>
            <a:off x="1" y="-38100"/>
            <a:ext cx="617714" cy="571500"/>
          </a:xfrm>
          <a:prstGeom prst="rect">
            <a:avLst/>
          </a:prstGeom>
        </p:spPr>
      </p:pic>
      <p:sp>
        <p:nvSpPr>
          <p:cNvPr id="6" name="Freeform 5"/>
          <p:cNvSpPr/>
          <p:nvPr/>
        </p:nvSpPr>
        <p:spPr>
          <a:xfrm>
            <a:off x="0" y="632460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TextBox 6"/>
          <p:cNvSpPr txBox="1"/>
          <p:nvPr/>
        </p:nvSpPr>
        <p:spPr>
          <a:xfrm>
            <a:off x="5257800" y="6488668"/>
            <a:ext cx="4343400" cy="369332"/>
          </a:xfrm>
          <a:custGeom>
            <a:avLst/>
            <a:gdLst>
              <a:gd name="connsiteX0" fmla="*/ 0 w 4343400"/>
              <a:gd name="connsiteY0" fmla="*/ 0 h 369332"/>
              <a:gd name="connsiteX1" fmla="*/ 4343400 w 4343400"/>
              <a:gd name="connsiteY1" fmla="*/ 0 h 369332"/>
              <a:gd name="connsiteX2" fmla="*/ 4343400 w 4343400"/>
              <a:gd name="connsiteY2" fmla="*/ 369332 h 369332"/>
              <a:gd name="connsiteX3" fmla="*/ 0 w 4343400"/>
              <a:gd name="connsiteY3" fmla="*/ 369332 h 369332"/>
              <a:gd name="connsiteX4" fmla="*/ 0 w 4343400"/>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369332">
                <a:moveTo>
                  <a:pt x="0" y="0"/>
                </a:moveTo>
                <a:lnTo>
                  <a:pt x="4343400" y="0"/>
                </a:lnTo>
                <a:lnTo>
                  <a:pt x="4343400" y="369332"/>
                </a:lnTo>
                <a:lnTo>
                  <a:pt x="0" y="369332"/>
                </a:lnTo>
                <a:lnTo>
                  <a:pt x="0" y="0"/>
                </a:lnTo>
                <a:close/>
              </a:path>
            </a:pathLst>
          </a:custGeom>
          <a:noFill/>
        </p:spPr>
        <p:txBody>
          <a:bodyPr wrap="square" rtlCol="0">
            <a:spAutoFit/>
          </a:bodyPr>
          <a:lstStyle/>
          <a:p>
            <a:r>
              <a:rPr lang="en-US" dirty="0" smtClean="0"/>
              <a:t> Ravi Kant </a:t>
            </a:r>
            <a:r>
              <a:rPr lang="en-US" dirty="0" err="1" smtClean="0"/>
              <a:t>Soni</a:t>
            </a:r>
            <a:r>
              <a:rPr lang="en-US" dirty="0" smtClean="0"/>
              <a:t> +918269000074</a:t>
            </a:r>
            <a:endParaRPr lang="en-US" dirty="0"/>
          </a:p>
        </p:txBody>
      </p:sp>
      <p:sp>
        <p:nvSpPr>
          <p:cNvPr id="9" name="TextBox 8"/>
          <p:cNvSpPr txBox="1"/>
          <p:nvPr/>
        </p:nvSpPr>
        <p:spPr>
          <a:xfrm>
            <a:off x="304800" y="533400"/>
            <a:ext cx="8610600" cy="2862322"/>
          </a:xfrm>
          <a:prstGeom prst="rect">
            <a:avLst/>
          </a:prstGeom>
          <a:noFill/>
        </p:spPr>
        <p:txBody>
          <a:bodyPr wrap="square" rtlCol="0">
            <a:spAutoFit/>
          </a:bodyPr>
          <a:lstStyle/>
          <a:p>
            <a:pPr algn="ctr"/>
            <a:r>
              <a:rPr lang="en-US" sz="2000" b="1" dirty="0" smtClean="0"/>
              <a:t>RAID – 1</a:t>
            </a:r>
          </a:p>
          <a:p>
            <a:pPr algn="ctr"/>
            <a:r>
              <a:rPr lang="en-US" sz="2000" b="1" dirty="0" smtClean="0"/>
              <a:t>(Mirror Volume)</a:t>
            </a:r>
          </a:p>
          <a:p>
            <a:r>
              <a:rPr lang="en-US" sz="2000" b="1" dirty="0" smtClean="0"/>
              <a:t>RAID 1</a:t>
            </a:r>
          </a:p>
          <a:p>
            <a:r>
              <a:rPr lang="en-US" sz="2000" dirty="0" smtClean="0"/>
              <a:t>RAID Level 1 provides redundancy by writing all data to two or more drives. The performance of a level 1 array tends to be faster on reads and slower on writes compared to a single drive, but if either drive fails, no data is lost. This is a good entry-level redundant system, since only two drives are required; however, since one drive is used to store a duplicate of the data, the cost per megabyte is high. This level is commonly referred to as mirroring. </a:t>
            </a:r>
            <a:endParaRPr lang="en-US" sz="2000" b="1" dirty="0" smtClean="0"/>
          </a:p>
        </p:txBody>
      </p:sp>
      <p:sp>
        <p:nvSpPr>
          <p:cNvPr id="8" name="Slide Number Placeholder 7"/>
          <p:cNvSpPr>
            <a:spLocks noGrp="1"/>
          </p:cNvSpPr>
          <p:nvPr>
            <p:ph type="sldNum" sz="quarter" idx="12"/>
          </p:nvPr>
        </p:nvSpPr>
        <p:spPr/>
        <p:txBody>
          <a:bodyPr/>
          <a:lstStyle/>
          <a:p>
            <a:fld id="{7278E106-62EC-41F2-90B3-FDFD6CA56EC6}" type="slidenum">
              <a:rPr lang="en-US" smtClean="0"/>
              <a:pPr/>
              <a:t>93</a:t>
            </a:fld>
            <a:endParaRPr lang="en-US" dirty="0"/>
          </a:p>
        </p:txBody>
      </p:sp>
      <p:pic>
        <p:nvPicPr>
          <p:cNvPr id="11" name="Picture 3"/>
          <p:cNvPicPr>
            <a:picLocks noChangeAspect="1" noChangeArrowheads="1"/>
          </p:cNvPicPr>
          <p:nvPr/>
        </p:nvPicPr>
        <p:blipFill>
          <a:blip r:embed="rId4"/>
          <a:srcRect/>
          <a:stretch>
            <a:fillRect/>
          </a:stretch>
        </p:blipFill>
        <p:spPr bwMode="auto">
          <a:xfrm>
            <a:off x="5562600" y="3457575"/>
            <a:ext cx="2981325" cy="2790825"/>
          </a:xfrm>
          <a:prstGeom prst="rect">
            <a:avLst/>
          </a:prstGeom>
          <a:noFill/>
          <a:ln w="9525">
            <a:noFill/>
            <a:miter lim="800000"/>
            <a:headEnd/>
            <a:tailEnd/>
          </a:ln>
          <a:effectLst/>
        </p:spPr>
      </p:pic>
      <p:sp>
        <p:nvSpPr>
          <p:cNvPr id="13" name="TextBox 12"/>
          <p:cNvSpPr txBox="1"/>
          <p:nvPr/>
        </p:nvSpPr>
        <p:spPr>
          <a:xfrm>
            <a:off x="5791200" y="5638800"/>
            <a:ext cx="609600" cy="261610"/>
          </a:xfrm>
          <a:prstGeom prst="rect">
            <a:avLst/>
          </a:prstGeom>
          <a:noFill/>
        </p:spPr>
        <p:txBody>
          <a:bodyPr wrap="square" rtlCol="0">
            <a:spAutoFit/>
          </a:bodyPr>
          <a:lstStyle/>
          <a:p>
            <a:r>
              <a:rPr lang="en-US" sz="1100" dirty="0" smtClean="0"/>
              <a:t>100%</a:t>
            </a:r>
            <a:endParaRPr lang="en-US" sz="1100" dirty="0"/>
          </a:p>
        </p:txBody>
      </p:sp>
      <p:sp>
        <p:nvSpPr>
          <p:cNvPr id="14" name="TextBox 13"/>
          <p:cNvSpPr txBox="1"/>
          <p:nvPr/>
        </p:nvSpPr>
        <p:spPr>
          <a:xfrm>
            <a:off x="7772400" y="5638800"/>
            <a:ext cx="609600" cy="261610"/>
          </a:xfrm>
          <a:prstGeom prst="rect">
            <a:avLst/>
          </a:prstGeom>
          <a:noFill/>
        </p:spPr>
        <p:txBody>
          <a:bodyPr wrap="square" rtlCol="0">
            <a:spAutoFit/>
          </a:bodyPr>
          <a:lstStyle/>
          <a:p>
            <a:r>
              <a:rPr lang="en-US" sz="1100" dirty="0" smtClean="0"/>
              <a:t>100%</a:t>
            </a:r>
            <a:endParaRPr lang="en-US" sz="1100" dirty="0"/>
          </a:p>
        </p:txBody>
      </p:sp>
      <p:sp>
        <p:nvSpPr>
          <p:cNvPr id="15" name="TextBox 14"/>
          <p:cNvSpPr txBox="1"/>
          <p:nvPr/>
        </p:nvSpPr>
        <p:spPr>
          <a:xfrm>
            <a:off x="6781800" y="3929390"/>
            <a:ext cx="609600" cy="261610"/>
          </a:xfrm>
          <a:prstGeom prst="rect">
            <a:avLst/>
          </a:prstGeom>
          <a:noFill/>
        </p:spPr>
        <p:txBody>
          <a:bodyPr wrap="square" rtlCol="0">
            <a:spAutoFit/>
          </a:bodyPr>
          <a:lstStyle/>
          <a:p>
            <a:r>
              <a:rPr lang="en-US" sz="1100" dirty="0" smtClean="0"/>
              <a:t>100%</a:t>
            </a:r>
            <a:endParaRPr lang="en-US" sz="1100" dirty="0"/>
          </a:p>
        </p:txBody>
      </p:sp>
      <p:sp>
        <p:nvSpPr>
          <p:cNvPr id="16" name="Footer Placeholder 15"/>
          <p:cNvSpPr>
            <a:spLocks noGrp="1"/>
          </p:cNvSpPr>
          <p:nvPr>
            <p:ph type="ftr" sz="quarter" idx="11"/>
          </p:nvPr>
        </p:nvSpPr>
        <p:spPr/>
        <p:txBody>
          <a:bodyPr/>
          <a:lstStyle/>
          <a:p>
            <a:r>
              <a:rPr lang="en-US" dirty="0" smtClean="0"/>
              <a:t>SONI COMPUTER CLASSES</a:t>
            </a:r>
            <a:endParaRPr lang="en-US" dirty="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a:srcRect/>
          <a:stretch>
            <a:fillRect/>
          </a:stretch>
        </p:blipFill>
        <p:spPr bwMode="auto">
          <a:xfrm>
            <a:off x="533400" y="2895600"/>
            <a:ext cx="3114675" cy="2809875"/>
          </a:xfrm>
          <a:prstGeom prst="rect">
            <a:avLst/>
          </a:prstGeom>
          <a:noFill/>
          <a:ln w="9525">
            <a:noFill/>
            <a:miter lim="800000"/>
            <a:headEnd/>
            <a:tailEnd/>
          </a:ln>
          <a:effectLst/>
        </p:spPr>
      </p:pic>
      <p:sp>
        <p:nvSpPr>
          <p:cNvPr id="10" name="TextBox 9"/>
          <p:cNvSpPr txBox="1"/>
          <p:nvPr/>
        </p:nvSpPr>
        <p:spPr>
          <a:xfrm rot="-1620000">
            <a:off x="2345776" y="2844596"/>
            <a:ext cx="4648200" cy="1323439"/>
          </a:xfrm>
          <a:prstGeom prst="rect">
            <a:avLst/>
          </a:prstGeom>
          <a:noFill/>
          <a:effectLst>
            <a:outerShdw sx="156000" sy="156000" rotWithShape="0">
              <a:schemeClr val="bg2">
                <a:lumMod val="90000"/>
                <a:alpha val="27000"/>
              </a:schemeClr>
            </a:outerShdw>
          </a:effectLst>
        </p:spPr>
        <p:txBody>
          <a:bodyPr wrap="square" rtlCol="0">
            <a:spAutoFit/>
          </a:bodyPr>
          <a:lstStyle/>
          <a:p>
            <a:r>
              <a:rPr lang="en-US" sz="4000" dirty="0" smtClean="0">
                <a:solidFill>
                  <a:srgbClr val="FDE1BF"/>
                </a:solidFill>
              </a:rPr>
              <a:t> Ravi Kant </a:t>
            </a:r>
            <a:r>
              <a:rPr lang="en-US" sz="4000" dirty="0" err="1" smtClean="0">
                <a:solidFill>
                  <a:srgbClr val="FDE1BF"/>
                </a:solidFill>
              </a:rPr>
              <a:t>Soni</a:t>
            </a:r>
            <a:r>
              <a:rPr lang="en-US" sz="4000" dirty="0" smtClean="0">
                <a:solidFill>
                  <a:srgbClr val="FDE1BF"/>
                </a:solidFill>
              </a:rPr>
              <a:t> +918269000074</a:t>
            </a:r>
            <a:endParaRPr lang="en-US" sz="4000" dirty="0">
              <a:solidFill>
                <a:srgbClr val="FDE1BF"/>
              </a:solidFill>
            </a:endParaRPr>
          </a:p>
        </p:txBody>
      </p:sp>
      <p:sp>
        <p:nvSpPr>
          <p:cNvPr id="4" name="Freeform 3"/>
          <p:cNvSpPr/>
          <p:nvPr/>
        </p:nvSpPr>
        <p:spPr>
          <a:xfrm>
            <a:off x="0" y="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5" name="Picture 4" descr="images1.jpg"/>
          <p:cNvPicPr>
            <a:picLocks noChangeAspect="1"/>
          </p:cNvPicPr>
          <p:nvPr/>
        </p:nvPicPr>
        <p:blipFill>
          <a:blip r:embed="rId4"/>
          <a:stretch>
            <a:fillRect/>
          </a:stretch>
        </p:blipFill>
        <p:spPr>
          <a:xfrm>
            <a:off x="1" y="-38100"/>
            <a:ext cx="617714" cy="571500"/>
          </a:xfrm>
          <a:prstGeom prst="rect">
            <a:avLst/>
          </a:prstGeom>
        </p:spPr>
      </p:pic>
      <p:sp>
        <p:nvSpPr>
          <p:cNvPr id="6" name="Freeform 5"/>
          <p:cNvSpPr/>
          <p:nvPr/>
        </p:nvSpPr>
        <p:spPr>
          <a:xfrm>
            <a:off x="0" y="632460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TextBox 6"/>
          <p:cNvSpPr txBox="1"/>
          <p:nvPr/>
        </p:nvSpPr>
        <p:spPr>
          <a:xfrm>
            <a:off x="5257800" y="6488668"/>
            <a:ext cx="4343400" cy="369332"/>
          </a:xfrm>
          <a:custGeom>
            <a:avLst/>
            <a:gdLst>
              <a:gd name="connsiteX0" fmla="*/ 0 w 4343400"/>
              <a:gd name="connsiteY0" fmla="*/ 0 h 369332"/>
              <a:gd name="connsiteX1" fmla="*/ 4343400 w 4343400"/>
              <a:gd name="connsiteY1" fmla="*/ 0 h 369332"/>
              <a:gd name="connsiteX2" fmla="*/ 4343400 w 4343400"/>
              <a:gd name="connsiteY2" fmla="*/ 369332 h 369332"/>
              <a:gd name="connsiteX3" fmla="*/ 0 w 4343400"/>
              <a:gd name="connsiteY3" fmla="*/ 369332 h 369332"/>
              <a:gd name="connsiteX4" fmla="*/ 0 w 4343400"/>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369332">
                <a:moveTo>
                  <a:pt x="0" y="0"/>
                </a:moveTo>
                <a:lnTo>
                  <a:pt x="4343400" y="0"/>
                </a:lnTo>
                <a:lnTo>
                  <a:pt x="4343400" y="369332"/>
                </a:lnTo>
                <a:lnTo>
                  <a:pt x="0" y="369332"/>
                </a:lnTo>
                <a:lnTo>
                  <a:pt x="0" y="0"/>
                </a:lnTo>
                <a:close/>
              </a:path>
            </a:pathLst>
          </a:custGeom>
          <a:noFill/>
        </p:spPr>
        <p:txBody>
          <a:bodyPr wrap="square" rtlCol="0">
            <a:spAutoFit/>
          </a:bodyPr>
          <a:lstStyle/>
          <a:p>
            <a:r>
              <a:rPr lang="en-US" dirty="0" smtClean="0"/>
              <a:t> Ravi Kant </a:t>
            </a:r>
            <a:r>
              <a:rPr lang="en-US" dirty="0" err="1" smtClean="0"/>
              <a:t>Soni</a:t>
            </a:r>
            <a:r>
              <a:rPr lang="en-US" dirty="0" smtClean="0"/>
              <a:t> +918269000074</a:t>
            </a:r>
            <a:endParaRPr lang="en-US" dirty="0"/>
          </a:p>
        </p:txBody>
      </p:sp>
      <p:sp>
        <p:nvSpPr>
          <p:cNvPr id="9" name="TextBox 8"/>
          <p:cNvSpPr txBox="1"/>
          <p:nvPr/>
        </p:nvSpPr>
        <p:spPr>
          <a:xfrm>
            <a:off x="304800" y="533400"/>
            <a:ext cx="8610600" cy="2554545"/>
          </a:xfrm>
          <a:prstGeom prst="rect">
            <a:avLst/>
          </a:prstGeom>
          <a:noFill/>
        </p:spPr>
        <p:txBody>
          <a:bodyPr wrap="square" rtlCol="0">
            <a:spAutoFit/>
          </a:bodyPr>
          <a:lstStyle/>
          <a:p>
            <a:pPr algn="ctr"/>
            <a:r>
              <a:rPr lang="en-US" sz="2000" b="1" dirty="0" smtClean="0"/>
              <a:t>RAID-5</a:t>
            </a:r>
          </a:p>
          <a:p>
            <a:pPr algn="ctr"/>
            <a:r>
              <a:rPr lang="en-US" sz="2000" b="1" dirty="0" smtClean="0"/>
              <a:t>(Stripe set with parity Volume)</a:t>
            </a:r>
          </a:p>
          <a:p>
            <a:pPr algn="ctr"/>
            <a:endParaRPr lang="en-US" sz="2000" b="1" dirty="0" smtClean="0"/>
          </a:p>
          <a:p>
            <a:r>
              <a:rPr lang="en-US" sz="2000" dirty="0" smtClean="0"/>
              <a:t>RAID 5 stripes data across multiple disks. RAID 5, however, adds a parity check bit to the data. This slightly reduces available disk capacity, but it also means that the RAID array continues to function if a single disk fails. In the event of a disk failure, you simply replace the failed disk and keep going.</a:t>
            </a:r>
          </a:p>
          <a:p>
            <a:endParaRPr lang="en-US" sz="2000" b="1" dirty="0" smtClean="0"/>
          </a:p>
        </p:txBody>
      </p:sp>
      <p:sp>
        <p:nvSpPr>
          <p:cNvPr id="8" name="Slide Number Placeholder 7"/>
          <p:cNvSpPr>
            <a:spLocks noGrp="1"/>
          </p:cNvSpPr>
          <p:nvPr>
            <p:ph type="sldNum" sz="quarter" idx="12"/>
          </p:nvPr>
        </p:nvSpPr>
        <p:spPr/>
        <p:txBody>
          <a:bodyPr/>
          <a:lstStyle/>
          <a:p>
            <a:fld id="{7278E106-62EC-41F2-90B3-FDFD6CA56EC6}" type="slidenum">
              <a:rPr lang="en-US" smtClean="0"/>
              <a:pPr/>
              <a:t>94</a:t>
            </a:fld>
            <a:endParaRPr lang="en-US" dirty="0"/>
          </a:p>
        </p:txBody>
      </p:sp>
      <p:pic>
        <p:nvPicPr>
          <p:cNvPr id="3074" name="Picture 2"/>
          <p:cNvPicPr>
            <a:picLocks noChangeAspect="1" noChangeArrowheads="1"/>
          </p:cNvPicPr>
          <p:nvPr/>
        </p:nvPicPr>
        <p:blipFill>
          <a:blip r:embed="rId5"/>
          <a:srcRect/>
          <a:stretch>
            <a:fillRect/>
          </a:stretch>
        </p:blipFill>
        <p:spPr bwMode="auto">
          <a:xfrm>
            <a:off x="4495800" y="2914650"/>
            <a:ext cx="4343400" cy="3257550"/>
          </a:xfrm>
          <a:prstGeom prst="rect">
            <a:avLst/>
          </a:prstGeom>
          <a:noFill/>
          <a:ln w="9525">
            <a:noFill/>
            <a:miter lim="800000"/>
            <a:headEnd/>
            <a:tailEnd/>
          </a:ln>
          <a:effectLst>
            <a:innerShdw blurRad="63500" dist="50800" dir="13500000">
              <a:prstClr val="black">
                <a:alpha val="50000"/>
              </a:prstClr>
            </a:innerShdw>
          </a:effectLst>
          <a:scene3d>
            <a:camera prst="orthographicFront"/>
            <a:lightRig rig="flat" dir="t"/>
          </a:scene3d>
          <a:sp3d prstMaterial="matte">
            <a:bevelT w="165100" prst="coolSlant"/>
            <a:bevelB/>
          </a:sp3d>
        </p:spPr>
      </p:pic>
      <p:sp>
        <p:nvSpPr>
          <p:cNvPr id="16" name="Flowchart: Magnetic Disk 15"/>
          <p:cNvSpPr/>
          <p:nvPr/>
        </p:nvSpPr>
        <p:spPr>
          <a:xfrm>
            <a:off x="1600200" y="4648200"/>
            <a:ext cx="838200" cy="838200"/>
          </a:xfrm>
          <a:prstGeom prst="flowChartMagneticDisk">
            <a:avLst/>
          </a:prstGeom>
          <a:solidFill>
            <a:srgbClr val="139402"/>
          </a:solidFill>
          <a:ln>
            <a:solidFill>
              <a:schemeClr val="tx1">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p:cNvCxnSpPr>
            <a:endCxn id="16" idx="1"/>
          </p:cNvCxnSpPr>
          <p:nvPr/>
        </p:nvCxnSpPr>
        <p:spPr>
          <a:xfrm rot="16200000" flipH="1">
            <a:off x="1733550" y="4362450"/>
            <a:ext cx="533400" cy="38100"/>
          </a:xfrm>
          <a:prstGeom prst="straightConnector1">
            <a:avLst/>
          </a:prstGeom>
          <a:ln w="4445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3075" name="Picture 3"/>
          <p:cNvPicPr>
            <a:picLocks noChangeAspect="1" noChangeArrowheads="1"/>
          </p:cNvPicPr>
          <p:nvPr/>
        </p:nvPicPr>
        <p:blipFill>
          <a:blip r:embed="rId6"/>
          <a:srcRect/>
          <a:stretch>
            <a:fillRect/>
          </a:stretch>
        </p:blipFill>
        <p:spPr bwMode="auto">
          <a:xfrm>
            <a:off x="1752600" y="4533900"/>
            <a:ext cx="561975" cy="342900"/>
          </a:xfrm>
          <a:prstGeom prst="rect">
            <a:avLst/>
          </a:prstGeom>
          <a:noFill/>
          <a:ln w="9525">
            <a:noFill/>
            <a:miter lim="800000"/>
            <a:headEnd/>
            <a:tailEnd/>
          </a:ln>
          <a:effectLst/>
        </p:spPr>
      </p:pic>
      <p:sp>
        <p:nvSpPr>
          <p:cNvPr id="26" name="TextBox 25"/>
          <p:cNvSpPr txBox="1"/>
          <p:nvPr/>
        </p:nvSpPr>
        <p:spPr>
          <a:xfrm>
            <a:off x="1752600" y="3429000"/>
            <a:ext cx="609600" cy="261610"/>
          </a:xfrm>
          <a:prstGeom prst="rect">
            <a:avLst/>
          </a:prstGeom>
          <a:noFill/>
        </p:spPr>
        <p:txBody>
          <a:bodyPr wrap="square" rtlCol="0">
            <a:spAutoFit/>
          </a:bodyPr>
          <a:lstStyle/>
          <a:p>
            <a:r>
              <a:rPr lang="en-US" sz="1100" dirty="0" smtClean="0"/>
              <a:t>100%</a:t>
            </a:r>
            <a:endParaRPr lang="en-US" sz="1100" dirty="0"/>
          </a:p>
        </p:txBody>
      </p:sp>
      <p:sp>
        <p:nvSpPr>
          <p:cNvPr id="28" name="TextBox 27"/>
          <p:cNvSpPr txBox="1"/>
          <p:nvPr/>
        </p:nvSpPr>
        <p:spPr>
          <a:xfrm>
            <a:off x="685800" y="5072390"/>
            <a:ext cx="609600" cy="261610"/>
          </a:xfrm>
          <a:prstGeom prst="rect">
            <a:avLst/>
          </a:prstGeom>
          <a:noFill/>
        </p:spPr>
        <p:txBody>
          <a:bodyPr wrap="square" rtlCol="0">
            <a:spAutoFit/>
          </a:bodyPr>
          <a:lstStyle/>
          <a:p>
            <a:r>
              <a:rPr lang="en-US" sz="1100" dirty="0" smtClean="0"/>
              <a:t>66.6%</a:t>
            </a:r>
            <a:endParaRPr lang="en-US" sz="1100" dirty="0"/>
          </a:p>
        </p:txBody>
      </p:sp>
      <p:sp>
        <p:nvSpPr>
          <p:cNvPr id="29" name="TextBox 28"/>
          <p:cNvSpPr txBox="1"/>
          <p:nvPr/>
        </p:nvSpPr>
        <p:spPr>
          <a:xfrm>
            <a:off x="1752600" y="5072390"/>
            <a:ext cx="609600" cy="261610"/>
          </a:xfrm>
          <a:prstGeom prst="rect">
            <a:avLst/>
          </a:prstGeom>
          <a:noFill/>
        </p:spPr>
        <p:txBody>
          <a:bodyPr wrap="square" rtlCol="0">
            <a:spAutoFit/>
          </a:bodyPr>
          <a:lstStyle/>
          <a:p>
            <a:r>
              <a:rPr lang="en-US" sz="1100" dirty="0" smtClean="0"/>
              <a:t>66.6%</a:t>
            </a:r>
            <a:endParaRPr lang="en-US" sz="1100" dirty="0"/>
          </a:p>
        </p:txBody>
      </p:sp>
      <p:sp>
        <p:nvSpPr>
          <p:cNvPr id="30" name="TextBox 29"/>
          <p:cNvSpPr txBox="1"/>
          <p:nvPr/>
        </p:nvSpPr>
        <p:spPr>
          <a:xfrm>
            <a:off x="2667000" y="5072390"/>
            <a:ext cx="609600" cy="261610"/>
          </a:xfrm>
          <a:prstGeom prst="rect">
            <a:avLst/>
          </a:prstGeom>
          <a:noFill/>
        </p:spPr>
        <p:txBody>
          <a:bodyPr wrap="square" rtlCol="0">
            <a:spAutoFit/>
          </a:bodyPr>
          <a:lstStyle/>
          <a:p>
            <a:r>
              <a:rPr lang="en-US" sz="1100" dirty="0" smtClean="0"/>
              <a:t>66.6%</a:t>
            </a:r>
            <a:endParaRPr lang="en-US" sz="1100" dirty="0"/>
          </a:p>
        </p:txBody>
      </p:sp>
      <p:sp>
        <p:nvSpPr>
          <p:cNvPr id="18" name="Footer Placeholder 17"/>
          <p:cNvSpPr>
            <a:spLocks noGrp="1"/>
          </p:cNvSpPr>
          <p:nvPr>
            <p:ph type="ftr" sz="quarter" idx="11"/>
          </p:nvPr>
        </p:nvSpPr>
        <p:spPr/>
        <p:txBody>
          <a:bodyPr/>
          <a:lstStyle/>
          <a:p>
            <a:r>
              <a:rPr lang="en-US" dirty="0" smtClean="0"/>
              <a:t>SONI COMPUTER CLASSES</a:t>
            </a:r>
            <a:endParaRPr lang="en-US" dirty="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rot="-1620000">
            <a:off x="2345776" y="2844596"/>
            <a:ext cx="4648200" cy="1323439"/>
          </a:xfrm>
          <a:prstGeom prst="rect">
            <a:avLst/>
          </a:prstGeom>
          <a:noFill/>
          <a:effectLst>
            <a:outerShdw sx="156000" sy="156000" rotWithShape="0">
              <a:schemeClr val="bg2">
                <a:lumMod val="90000"/>
                <a:alpha val="27000"/>
              </a:schemeClr>
            </a:outerShdw>
          </a:effectLst>
        </p:spPr>
        <p:txBody>
          <a:bodyPr wrap="square" rtlCol="0">
            <a:spAutoFit/>
          </a:bodyPr>
          <a:lstStyle/>
          <a:p>
            <a:r>
              <a:rPr lang="en-US" sz="4000" dirty="0" smtClean="0">
                <a:solidFill>
                  <a:srgbClr val="FDE1BF"/>
                </a:solidFill>
              </a:rPr>
              <a:t> Ravi Kant </a:t>
            </a:r>
            <a:r>
              <a:rPr lang="en-US" sz="4000" dirty="0" err="1" smtClean="0">
                <a:solidFill>
                  <a:srgbClr val="FDE1BF"/>
                </a:solidFill>
              </a:rPr>
              <a:t>Soni</a:t>
            </a:r>
            <a:r>
              <a:rPr lang="en-US" sz="4000" dirty="0" smtClean="0">
                <a:solidFill>
                  <a:srgbClr val="FDE1BF"/>
                </a:solidFill>
              </a:rPr>
              <a:t> +918269000074</a:t>
            </a:r>
            <a:endParaRPr lang="en-US" sz="4000" dirty="0">
              <a:solidFill>
                <a:srgbClr val="FDE1BF"/>
              </a:solidFill>
            </a:endParaRPr>
          </a:p>
        </p:txBody>
      </p:sp>
      <p:sp>
        <p:nvSpPr>
          <p:cNvPr id="4" name="Freeform 3"/>
          <p:cNvSpPr/>
          <p:nvPr/>
        </p:nvSpPr>
        <p:spPr>
          <a:xfrm>
            <a:off x="0" y="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5" name="Picture 4" descr="images1.jpg"/>
          <p:cNvPicPr>
            <a:picLocks noChangeAspect="1"/>
          </p:cNvPicPr>
          <p:nvPr/>
        </p:nvPicPr>
        <p:blipFill>
          <a:blip r:embed="rId3"/>
          <a:stretch>
            <a:fillRect/>
          </a:stretch>
        </p:blipFill>
        <p:spPr>
          <a:xfrm>
            <a:off x="1" y="-38100"/>
            <a:ext cx="617714" cy="571500"/>
          </a:xfrm>
          <a:prstGeom prst="rect">
            <a:avLst/>
          </a:prstGeom>
        </p:spPr>
      </p:pic>
      <p:sp>
        <p:nvSpPr>
          <p:cNvPr id="6" name="Freeform 5"/>
          <p:cNvSpPr/>
          <p:nvPr/>
        </p:nvSpPr>
        <p:spPr>
          <a:xfrm>
            <a:off x="0" y="632460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TextBox 6"/>
          <p:cNvSpPr txBox="1"/>
          <p:nvPr/>
        </p:nvSpPr>
        <p:spPr>
          <a:xfrm>
            <a:off x="5257800" y="6488668"/>
            <a:ext cx="4343400" cy="369332"/>
          </a:xfrm>
          <a:custGeom>
            <a:avLst/>
            <a:gdLst>
              <a:gd name="connsiteX0" fmla="*/ 0 w 4343400"/>
              <a:gd name="connsiteY0" fmla="*/ 0 h 369332"/>
              <a:gd name="connsiteX1" fmla="*/ 4343400 w 4343400"/>
              <a:gd name="connsiteY1" fmla="*/ 0 h 369332"/>
              <a:gd name="connsiteX2" fmla="*/ 4343400 w 4343400"/>
              <a:gd name="connsiteY2" fmla="*/ 369332 h 369332"/>
              <a:gd name="connsiteX3" fmla="*/ 0 w 4343400"/>
              <a:gd name="connsiteY3" fmla="*/ 369332 h 369332"/>
              <a:gd name="connsiteX4" fmla="*/ 0 w 4343400"/>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369332">
                <a:moveTo>
                  <a:pt x="0" y="0"/>
                </a:moveTo>
                <a:lnTo>
                  <a:pt x="4343400" y="0"/>
                </a:lnTo>
                <a:lnTo>
                  <a:pt x="4343400" y="369332"/>
                </a:lnTo>
                <a:lnTo>
                  <a:pt x="0" y="369332"/>
                </a:lnTo>
                <a:lnTo>
                  <a:pt x="0" y="0"/>
                </a:lnTo>
                <a:close/>
              </a:path>
            </a:pathLst>
          </a:custGeom>
          <a:noFill/>
        </p:spPr>
        <p:txBody>
          <a:bodyPr wrap="square" rtlCol="0">
            <a:spAutoFit/>
          </a:bodyPr>
          <a:lstStyle/>
          <a:p>
            <a:r>
              <a:rPr lang="en-US" dirty="0" smtClean="0"/>
              <a:t> Ravi Kant </a:t>
            </a:r>
            <a:r>
              <a:rPr lang="en-US" dirty="0" err="1" smtClean="0"/>
              <a:t>Soni</a:t>
            </a:r>
            <a:r>
              <a:rPr lang="en-US" dirty="0" smtClean="0"/>
              <a:t> +918269000074</a:t>
            </a:r>
            <a:endParaRPr lang="en-US" dirty="0"/>
          </a:p>
        </p:txBody>
      </p:sp>
      <p:sp>
        <p:nvSpPr>
          <p:cNvPr id="9" name="TextBox 8"/>
          <p:cNvSpPr txBox="1"/>
          <p:nvPr/>
        </p:nvSpPr>
        <p:spPr>
          <a:xfrm>
            <a:off x="304800" y="533400"/>
            <a:ext cx="8610600" cy="4093428"/>
          </a:xfrm>
          <a:prstGeom prst="rect">
            <a:avLst/>
          </a:prstGeom>
          <a:noFill/>
        </p:spPr>
        <p:txBody>
          <a:bodyPr wrap="square" rtlCol="0">
            <a:spAutoFit/>
          </a:bodyPr>
          <a:lstStyle/>
          <a:p>
            <a:pPr algn="ctr"/>
            <a:r>
              <a:rPr lang="en-US" sz="2000" b="1" dirty="0" smtClean="0"/>
              <a:t>RAID in Windows</a:t>
            </a:r>
          </a:p>
          <a:p>
            <a:pPr algn="ctr"/>
            <a:endParaRPr lang="en-US" sz="2000" b="1" dirty="0" smtClean="0"/>
          </a:p>
          <a:p>
            <a:pPr fontAlgn="t"/>
            <a:endParaRPr lang="en-US" sz="2000" dirty="0" smtClean="0"/>
          </a:p>
          <a:p>
            <a:pPr fontAlgn="t"/>
            <a:endParaRPr lang="en-US" sz="2000" dirty="0" smtClean="0"/>
          </a:p>
          <a:p>
            <a:pPr fontAlgn="t"/>
            <a:endParaRPr lang="en-US" sz="2000" dirty="0" smtClean="0"/>
          </a:p>
          <a:p>
            <a:pPr fontAlgn="t"/>
            <a:endParaRPr lang="en-US" sz="2000" dirty="0" smtClean="0"/>
          </a:p>
          <a:p>
            <a:pPr fontAlgn="t"/>
            <a:endParaRPr lang="en-US" sz="2000" dirty="0" smtClean="0"/>
          </a:p>
          <a:p>
            <a:pPr fontAlgn="t"/>
            <a:endParaRPr lang="en-US" sz="2000" dirty="0" smtClean="0"/>
          </a:p>
          <a:p>
            <a:pPr fontAlgn="t"/>
            <a:endParaRPr lang="en-US" sz="2000" dirty="0" smtClean="0"/>
          </a:p>
          <a:p>
            <a:pPr fontAlgn="t"/>
            <a:endParaRPr lang="en-US" sz="2000" dirty="0" smtClean="0"/>
          </a:p>
          <a:p>
            <a:pPr fontAlgn="t"/>
            <a:endParaRPr lang="en-US" sz="2000" dirty="0" smtClean="0"/>
          </a:p>
          <a:p>
            <a:pPr fontAlgn="t"/>
            <a:endParaRPr lang="en-US" sz="2000" dirty="0" smtClean="0"/>
          </a:p>
          <a:p>
            <a:pPr algn="ctr"/>
            <a:endParaRPr lang="en-US" sz="2000" b="1" dirty="0" smtClean="0"/>
          </a:p>
        </p:txBody>
      </p:sp>
      <p:sp>
        <p:nvSpPr>
          <p:cNvPr id="8" name="Slide Number Placeholder 7"/>
          <p:cNvSpPr>
            <a:spLocks noGrp="1"/>
          </p:cNvSpPr>
          <p:nvPr>
            <p:ph type="sldNum" sz="quarter" idx="12"/>
          </p:nvPr>
        </p:nvSpPr>
        <p:spPr/>
        <p:txBody>
          <a:bodyPr/>
          <a:lstStyle/>
          <a:p>
            <a:fld id="{7278E106-62EC-41F2-90B3-FDFD6CA56EC6}" type="slidenum">
              <a:rPr lang="en-US" smtClean="0"/>
              <a:pPr/>
              <a:t>95</a:t>
            </a:fld>
            <a:endParaRPr lang="en-US" dirty="0"/>
          </a:p>
        </p:txBody>
      </p:sp>
      <p:pic>
        <p:nvPicPr>
          <p:cNvPr id="1026" name="Picture 2"/>
          <p:cNvPicPr>
            <a:picLocks noChangeAspect="1" noChangeArrowheads="1"/>
          </p:cNvPicPr>
          <p:nvPr/>
        </p:nvPicPr>
        <p:blipFill>
          <a:blip r:embed="rId4"/>
          <a:srcRect/>
          <a:stretch>
            <a:fillRect/>
          </a:stretch>
        </p:blipFill>
        <p:spPr bwMode="auto">
          <a:xfrm>
            <a:off x="4648199" y="1066800"/>
            <a:ext cx="4388771" cy="34290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5"/>
          <a:srcRect/>
          <a:stretch>
            <a:fillRect/>
          </a:stretch>
        </p:blipFill>
        <p:spPr bwMode="auto">
          <a:xfrm>
            <a:off x="201463" y="1066800"/>
            <a:ext cx="4294337" cy="3429000"/>
          </a:xfrm>
          <a:prstGeom prst="rect">
            <a:avLst/>
          </a:prstGeom>
          <a:noFill/>
          <a:ln w="9525">
            <a:noFill/>
            <a:miter lim="800000"/>
            <a:headEnd/>
            <a:tailEnd/>
          </a:ln>
          <a:effectLst/>
        </p:spPr>
      </p:pic>
      <p:sp>
        <p:nvSpPr>
          <p:cNvPr id="11" name="Footer Placeholder 10"/>
          <p:cNvSpPr>
            <a:spLocks noGrp="1"/>
          </p:cNvSpPr>
          <p:nvPr>
            <p:ph type="ftr" sz="quarter" idx="11"/>
          </p:nvPr>
        </p:nvSpPr>
        <p:spPr/>
        <p:txBody>
          <a:bodyPr/>
          <a:lstStyle/>
          <a:p>
            <a:r>
              <a:rPr lang="en-US" dirty="0" smtClean="0"/>
              <a:t>SONI COMPUTER CLASSES</a:t>
            </a:r>
            <a:endParaRPr lang="en-US" dirty="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rot="-1620000">
            <a:off x="2345776" y="2844596"/>
            <a:ext cx="4648200" cy="1323439"/>
          </a:xfrm>
          <a:prstGeom prst="rect">
            <a:avLst/>
          </a:prstGeom>
          <a:noFill/>
          <a:effectLst>
            <a:outerShdw sx="156000" sy="156000" rotWithShape="0">
              <a:schemeClr val="bg2">
                <a:lumMod val="90000"/>
                <a:alpha val="27000"/>
              </a:schemeClr>
            </a:outerShdw>
          </a:effectLst>
        </p:spPr>
        <p:txBody>
          <a:bodyPr wrap="square" rtlCol="0">
            <a:spAutoFit/>
          </a:bodyPr>
          <a:lstStyle/>
          <a:p>
            <a:r>
              <a:rPr lang="en-US" sz="4000" dirty="0" smtClean="0">
                <a:solidFill>
                  <a:srgbClr val="FDE1BF"/>
                </a:solidFill>
              </a:rPr>
              <a:t> Ravi Kant </a:t>
            </a:r>
            <a:r>
              <a:rPr lang="en-US" sz="4000" dirty="0" err="1" smtClean="0">
                <a:solidFill>
                  <a:srgbClr val="FDE1BF"/>
                </a:solidFill>
              </a:rPr>
              <a:t>Soni</a:t>
            </a:r>
            <a:r>
              <a:rPr lang="en-US" sz="4000" dirty="0" smtClean="0">
                <a:solidFill>
                  <a:srgbClr val="FDE1BF"/>
                </a:solidFill>
              </a:rPr>
              <a:t> +918269000074</a:t>
            </a:r>
            <a:endParaRPr lang="en-US" sz="4000" dirty="0">
              <a:solidFill>
                <a:srgbClr val="FDE1BF"/>
              </a:solidFill>
            </a:endParaRPr>
          </a:p>
        </p:txBody>
      </p:sp>
      <p:sp>
        <p:nvSpPr>
          <p:cNvPr id="4" name="Freeform 3"/>
          <p:cNvSpPr/>
          <p:nvPr/>
        </p:nvSpPr>
        <p:spPr>
          <a:xfrm>
            <a:off x="0" y="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5" name="Picture 4" descr="images1.jpg"/>
          <p:cNvPicPr>
            <a:picLocks noChangeAspect="1"/>
          </p:cNvPicPr>
          <p:nvPr/>
        </p:nvPicPr>
        <p:blipFill>
          <a:blip r:embed="rId3"/>
          <a:stretch>
            <a:fillRect/>
          </a:stretch>
        </p:blipFill>
        <p:spPr>
          <a:xfrm>
            <a:off x="1" y="-38100"/>
            <a:ext cx="617714" cy="571500"/>
          </a:xfrm>
          <a:prstGeom prst="rect">
            <a:avLst/>
          </a:prstGeom>
        </p:spPr>
      </p:pic>
      <p:sp>
        <p:nvSpPr>
          <p:cNvPr id="6" name="Freeform 5"/>
          <p:cNvSpPr/>
          <p:nvPr/>
        </p:nvSpPr>
        <p:spPr>
          <a:xfrm>
            <a:off x="0" y="632460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TextBox 6"/>
          <p:cNvSpPr txBox="1"/>
          <p:nvPr/>
        </p:nvSpPr>
        <p:spPr>
          <a:xfrm>
            <a:off x="5257800" y="6488668"/>
            <a:ext cx="4343400" cy="369332"/>
          </a:xfrm>
          <a:custGeom>
            <a:avLst/>
            <a:gdLst>
              <a:gd name="connsiteX0" fmla="*/ 0 w 4343400"/>
              <a:gd name="connsiteY0" fmla="*/ 0 h 369332"/>
              <a:gd name="connsiteX1" fmla="*/ 4343400 w 4343400"/>
              <a:gd name="connsiteY1" fmla="*/ 0 h 369332"/>
              <a:gd name="connsiteX2" fmla="*/ 4343400 w 4343400"/>
              <a:gd name="connsiteY2" fmla="*/ 369332 h 369332"/>
              <a:gd name="connsiteX3" fmla="*/ 0 w 4343400"/>
              <a:gd name="connsiteY3" fmla="*/ 369332 h 369332"/>
              <a:gd name="connsiteX4" fmla="*/ 0 w 4343400"/>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369332">
                <a:moveTo>
                  <a:pt x="0" y="0"/>
                </a:moveTo>
                <a:lnTo>
                  <a:pt x="4343400" y="0"/>
                </a:lnTo>
                <a:lnTo>
                  <a:pt x="4343400" y="369332"/>
                </a:lnTo>
                <a:lnTo>
                  <a:pt x="0" y="369332"/>
                </a:lnTo>
                <a:lnTo>
                  <a:pt x="0" y="0"/>
                </a:lnTo>
                <a:close/>
              </a:path>
            </a:pathLst>
          </a:custGeom>
          <a:noFill/>
        </p:spPr>
        <p:txBody>
          <a:bodyPr wrap="square" rtlCol="0">
            <a:spAutoFit/>
          </a:bodyPr>
          <a:lstStyle/>
          <a:p>
            <a:r>
              <a:rPr lang="en-US" dirty="0" smtClean="0"/>
              <a:t> Ravi Kant </a:t>
            </a:r>
            <a:r>
              <a:rPr lang="en-US" dirty="0" err="1" smtClean="0"/>
              <a:t>Soni</a:t>
            </a:r>
            <a:r>
              <a:rPr lang="en-US" dirty="0" smtClean="0"/>
              <a:t> +918269000074</a:t>
            </a:r>
            <a:endParaRPr lang="en-US" dirty="0"/>
          </a:p>
        </p:txBody>
      </p:sp>
      <p:sp>
        <p:nvSpPr>
          <p:cNvPr id="9" name="TextBox 8"/>
          <p:cNvSpPr txBox="1"/>
          <p:nvPr/>
        </p:nvSpPr>
        <p:spPr>
          <a:xfrm>
            <a:off x="304800" y="533400"/>
            <a:ext cx="8610600" cy="4093428"/>
          </a:xfrm>
          <a:prstGeom prst="rect">
            <a:avLst/>
          </a:prstGeom>
          <a:noFill/>
        </p:spPr>
        <p:txBody>
          <a:bodyPr wrap="square" rtlCol="0">
            <a:spAutoFit/>
          </a:bodyPr>
          <a:lstStyle/>
          <a:p>
            <a:pPr algn="ctr"/>
            <a:endParaRPr lang="en-US" sz="2000" b="1" dirty="0" smtClean="0"/>
          </a:p>
          <a:p>
            <a:pPr algn="ctr"/>
            <a:r>
              <a:rPr lang="en-US" sz="2000" b="1" dirty="0" smtClean="0"/>
              <a:t>Two types of RAID</a:t>
            </a:r>
          </a:p>
          <a:p>
            <a:pPr fontAlgn="t"/>
            <a:endParaRPr lang="en-US" sz="2000" dirty="0" smtClean="0"/>
          </a:p>
          <a:p>
            <a:pPr fontAlgn="t"/>
            <a:endParaRPr lang="en-US" sz="2000" dirty="0" smtClean="0"/>
          </a:p>
          <a:p>
            <a:pPr fontAlgn="t"/>
            <a:endParaRPr lang="en-US" sz="2000" dirty="0" smtClean="0"/>
          </a:p>
          <a:p>
            <a:pPr fontAlgn="t"/>
            <a:endParaRPr lang="en-US" sz="2000" dirty="0" smtClean="0"/>
          </a:p>
          <a:p>
            <a:pPr fontAlgn="t"/>
            <a:endParaRPr lang="en-US" sz="2000" dirty="0" smtClean="0"/>
          </a:p>
          <a:p>
            <a:pPr fontAlgn="t"/>
            <a:endParaRPr lang="en-US" sz="2000" dirty="0" smtClean="0"/>
          </a:p>
          <a:p>
            <a:pPr fontAlgn="t"/>
            <a:endParaRPr lang="en-US" sz="2000" dirty="0" smtClean="0"/>
          </a:p>
          <a:p>
            <a:pPr fontAlgn="t"/>
            <a:endParaRPr lang="en-US" sz="2000" dirty="0" smtClean="0"/>
          </a:p>
          <a:p>
            <a:pPr fontAlgn="t"/>
            <a:endParaRPr lang="en-US" sz="2000" dirty="0" smtClean="0"/>
          </a:p>
          <a:p>
            <a:pPr fontAlgn="t"/>
            <a:endParaRPr lang="en-US" sz="2000" dirty="0" smtClean="0"/>
          </a:p>
          <a:p>
            <a:pPr algn="ctr"/>
            <a:endParaRPr lang="en-US" sz="2000" b="1" dirty="0" smtClean="0"/>
          </a:p>
        </p:txBody>
      </p:sp>
      <p:sp>
        <p:nvSpPr>
          <p:cNvPr id="8" name="Slide Number Placeholder 7"/>
          <p:cNvSpPr>
            <a:spLocks noGrp="1"/>
          </p:cNvSpPr>
          <p:nvPr>
            <p:ph type="sldNum" sz="quarter" idx="12"/>
          </p:nvPr>
        </p:nvSpPr>
        <p:spPr/>
        <p:txBody>
          <a:bodyPr/>
          <a:lstStyle/>
          <a:p>
            <a:fld id="{7278E106-62EC-41F2-90B3-FDFD6CA56EC6}" type="slidenum">
              <a:rPr lang="en-US" smtClean="0"/>
              <a:pPr/>
              <a:t>96</a:t>
            </a:fld>
            <a:endParaRPr lang="en-US" dirty="0"/>
          </a:p>
        </p:txBody>
      </p:sp>
      <p:graphicFrame>
        <p:nvGraphicFramePr>
          <p:cNvPr id="11" name="Table 10"/>
          <p:cNvGraphicFramePr>
            <a:graphicFrameLocks noGrp="1"/>
          </p:cNvGraphicFramePr>
          <p:nvPr/>
        </p:nvGraphicFramePr>
        <p:xfrm>
          <a:off x="533400" y="1660203"/>
          <a:ext cx="8153400" cy="2302197"/>
        </p:xfrm>
        <a:graphic>
          <a:graphicData uri="http://schemas.openxmlformats.org/drawingml/2006/table">
            <a:tbl>
              <a:tblPr firstRow="1" bandRow="1">
                <a:tableStyleId>{5C22544A-7EE6-4342-B048-85BDC9FD1C3A}</a:tableStyleId>
              </a:tblPr>
              <a:tblGrid>
                <a:gridCol w="4076700"/>
                <a:gridCol w="4076700"/>
              </a:tblGrid>
              <a:tr h="44608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SOFTWARE RAID</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HARDWARE RAID</a:t>
                      </a:r>
                    </a:p>
                  </a:txBody>
                  <a:tcPr/>
                </a:tc>
              </a:tr>
              <a:tr h="769951">
                <a:tc>
                  <a:txBody>
                    <a:bodyPr/>
                    <a:lstStyle/>
                    <a:p>
                      <a:r>
                        <a:rPr lang="en-US" dirty="0" smtClean="0"/>
                        <a:t>This</a:t>
                      </a:r>
                      <a:r>
                        <a:rPr lang="en-US" baseline="0" dirty="0" smtClean="0"/>
                        <a:t> support to only raid levels not to volumes</a:t>
                      </a:r>
                      <a:endParaRPr lang="en-US" dirty="0"/>
                    </a:p>
                  </a:txBody>
                  <a:tcPr/>
                </a:tc>
                <a:tc>
                  <a:txBody>
                    <a:bodyPr/>
                    <a:lstStyle/>
                    <a:p>
                      <a:r>
                        <a:rPr lang="en-US" dirty="0" smtClean="0"/>
                        <a:t>This support</a:t>
                      </a:r>
                      <a:r>
                        <a:rPr lang="en-US" baseline="0" dirty="0" smtClean="0"/>
                        <a:t> to all volume &amp; raid level also</a:t>
                      </a:r>
                      <a:endParaRPr lang="en-US" dirty="0"/>
                    </a:p>
                  </a:txBody>
                  <a:tcPr/>
                </a:tc>
              </a:tr>
              <a:tr h="446083">
                <a:tc>
                  <a:txBody>
                    <a:bodyPr/>
                    <a:lstStyle/>
                    <a:p>
                      <a:r>
                        <a:rPr lang="en-US" dirty="0" smtClean="0"/>
                        <a:t>This support to only RAID-0,</a:t>
                      </a:r>
                      <a:r>
                        <a:rPr lang="en-US" baseline="0" dirty="0" smtClean="0"/>
                        <a:t> RAID-1, RAID-5</a:t>
                      </a:r>
                      <a:endParaRPr lang="en-US" dirty="0"/>
                    </a:p>
                  </a:txBody>
                  <a:tcPr/>
                </a:tc>
                <a:tc>
                  <a:txBody>
                    <a:bodyPr/>
                    <a:lstStyle/>
                    <a:p>
                      <a:r>
                        <a:rPr lang="en-US" dirty="0" smtClean="0"/>
                        <a:t>This</a:t>
                      </a:r>
                      <a:r>
                        <a:rPr lang="en-US" baseline="0" dirty="0" smtClean="0"/>
                        <a:t> support to all volumes</a:t>
                      </a:r>
                      <a:endParaRPr lang="en-US" dirty="0"/>
                    </a:p>
                  </a:txBody>
                  <a:tcPr/>
                </a:tc>
              </a:tr>
              <a:tr h="446083">
                <a:tc>
                  <a:txBody>
                    <a:bodyPr/>
                    <a:lstStyle/>
                    <a:p>
                      <a:r>
                        <a:rPr lang="en-US" dirty="0" smtClean="0"/>
                        <a:t>This required to no. partition</a:t>
                      </a:r>
                    </a:p>
                  </a:txBody>
                  <a:tcPr/>
                </a:tc>
                <a:tc>
                  <a:txBody>
                    <a:bodyPr/>
                    <a:lstStyle/>
                    <a:p>
                      <a:r>
                        <a:rPr lang="en-US" dirty="0" smtClean="0"/>
                        <a:t>This require to no. of hard</a:t>
                      </a:r>
                      <a:r>
                        <a:rPr lang="en-US" baseline="0" dirty="0" smtClean="0"/>
                        <a:t> disk</a:t>
                      </a:r>
                      <a:endParaRPr lang="en-US" dirty="0"/>
                    </a:p>
                  </a:txBody>
                  <a:tcPr/>
                </a:tc>
              </a:tr>
            </a:tbl>
          </a:graphicData>
        </a:graphic>
      </p:graphicFrame>
      <p:sp>
        <p:nvSpPr>
          <p:cNvPr id="12" name="Footer Placeholder 11"/>
          <p:cNvSpPr>
            <a:spLocks noGrp="1"/>
          </p:cNvSpPr>
          <p:nvPr>
            <p:ph type="ftr" sz="quarter" idx="11"/>
          </p:nvPr>
        </p:nvSpPr>
        <p:spPr/>
        <p:txBody>
          <a:bodyPr/>
          <a:lstStyle/>
          <a:p>
            <a:r>
              <a:rPr lang="en-US" dirty="0" smtClean="0"/>
              <a:t>SONI COMPUTER CLASSES</a:t>
            </a:r>
            <a:endParaRPr lang="en-US" dirty="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rot="-1620000">
            <a:off x="2345776" y="2844596"/>
            <a:ext cx="4648200" cy="1323439"/>
          </a:xfrm>
          <a:prstGeom prst="rect">
            <a:avLst/>
          </a:prstGeom>
          <a:noFill/>
          <a:effectLst>
            <a:outerShdw sx="156000" sy="156000" rotWithShape="0">
              <a:schemeClr val="bg2">
                <a:lumMod val="90000"/>
                <a:alpha val="27000"/>
              </a:schemeClr>
            </a:outerShdw>
          </a:effectLst>
        </p:spPr>
        <p:txBody>
          <a:bodyPr wrap="square" rtlCol="0">
            <a:spAutoFit/>
          </a:bodyPr>
          <a:lstStyle/>
          <a:p>
            <a:r>
              <a:rPr lang="en-US" sz="4000" dirty="0" smtClean="0">
                <a:solidFill>
                  <a:srgbClr val="FDE1BF"/>
                </a:solidFill>
              </a:rPr>
              <a:t> Ravi Kant </a:t>
            </a:r>
            <a:r>
              <a:rPr lang="en-US" sz="4000" dirty="0" err="1" smtClean="0">
                <a:solidFill>
                  <a:srgbClr val="FDE1BF"/>
                </a:solidFill>
              </a:rPr>
              <a:t>Soni</a:t>
            </a:r>
            <a:r>
              <a:rPr lang="en-US" sz="4000" dirty="0" smtClean="0">
                <a:solidFill>
                  <a:srgbClr val="FDE1BF"/>
                </a:solidFill>
              </a:rPr>
              <a:t> +918269000074</a:t>
            </a:r>
            <a:endParaRPr lang="en-US" sz="4000" dirty="0">
              <a:solidFill>
                <a:srgbClr val="FDE1BF"/>
              </a:solidFill>
            </a:endParaRPr>
          </a:p>
        </p:txBody>
      </p:sp>
      <p:sp>
        <p:nvSpPr>
          <p:cNvPr id="4" name="Freeform 3"/>
          <p:cNvSpPr/>
          <p:nvPr/>
        </p:nvSpPr>
        <p:spPr>
          <a:xfrm>
            <a:off x="0" y="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5" name="Picture 4" descr="images1.jpg"/>
          <p:cNvPicPr>
            <a:picLocks noChangeAspect="1"/>
          </p:cNvPicPr>
          <p:nvPr/>
        </p:nvPicPr>
        <p:blipFill>
          <a:blip r:embed="rId3"/>
          <a:stretch>
            <a:fillRect/>
          </a:stretch>
        </p:blipFill>
        <p:spPr>
          <a:xfrm>
            <a:off x="1" y="-38100"/>
            <a:ext cx="617714" cy="571500"/>
          </a:xfrm>
          <a:prstGeom prst="rect">
            <a:avLst/>
          </a:prstGeom>
        </p:spPr>
      </p:pic>
      <p:sp>
        <p:nvSpPr>
          <p:cNvPr id="6" name="Freeform 5"/>
          <p:cNvSpPr/>
          <p:nvPr/>
        </p:nvSpPr>
        <p:spPr>
          <a:xfrm>
            <a:off x="0" y="632460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TextBox 6"/>
          <p:cNvSpPr txBox="1"/>
          <p:nvPr/>
        </p:nvSpPr>
        <p:spPr>
          <a:xfrm>
            <a:off x="5257800" y="6488668"/>
            <a:ext cx="4343400" cy="369332"/>
          </a:xfrm>
          <a:custGeom>
            <a:avLst/>
            <a:gdLst>
              <a:gd name="connsiteX0" fmla="*/ 0 w 4343400"/>
              <a:gd name="connsiteY0" fmla="*/ 0 h 369332"/>
              <a:gd name="connsiteX1" fmla="*/ 4343400 w 4343400"/>
              <a:gd name="connsiteY1" fmla="*/ 0 h 369332"/>
              <a:gd name="connsiteX2" fmla="*/ 4343400 w 4343400"/>
              <a:gd name="connsiteY2" fmla="*/ 369332 h 369332"/>
              <a:gd name="connsiteX3" fmla="*/ 0 w 4343400"/>
              <a:gd name="connsiteY3" fmla="*/ 369332 h 369332"/>
              <a:gd name="connsiteX4" fmla="*/ 0 w 4343400"/>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369332">
                <a:moveTo>
                  <a:pt x="0" y="0"/>
                </a:moveTo>
                <a:lnTo>
                  <a:pt x="4343400" y="0"/>
                </a:lnTo>
                <a:lnTo>
                  <a:pt x="4343400" y="369332"/>
                </a:lnTo>
                <a:lnTo>
                  <a:pt x="0" y="369332"/>
                </a:lnTo>
                <a:lnTo>
                  <a:pt x="0" y="0"/>
                </a:lnTo>
                <a:close/>
              </a:path>
            </a:pathLst>
          </a:custGeom>
          <a:noFill/>
        </p:spPr>
        <p:txBody>
          <a:bodyPr wrap="square" rtlCol="0">
            <a:spAutoFit/>
          </a:bodyPr>
          <a:lstStyle/>
          <a:p>
            <a:r>
              <a:rPr lang="en-US" dirty="0" smtClean="0"/>
              <a:t> Ravi Kant </a:t>
            </a:r>
            <a:r>
              <a:rPr lang="en-US" dirty="0" err="1" smtClean="0"/>
              <a:t>Soni</a:t>
            </a:r>
            <a:r>
              <a:rPr lang="en-US" dirty="0" smtClean="0"/>
              <a:t> +918269000074</a:t>
            </a:r>
            <a:endParaRPr lang="en-US" dirty="0"/>
          </a:p>
        </p:txBody>
      </p:sp>
      <p:sp>
        <p:nvSpPr>
          <p:cNvPr id="8" name="Slide Number Placeholder 7"/>
          <p:cNvSpPr>
            <a:spLocks noGrp="1"/>
          </p:cNvSpPr>
          <p:nvPr>
            <p:ph type="sldNum" sz="quarter" idx="12"/>
          </p:nvPr>
        </p:nvSpPr>
        <p:spPr/>
        <p:txBody>
          <a:bodyPr/>
          <a:lstStyle/>
          <a:p>
            <a:fld id="{7278E106-62EC-41F2-90B3-FDFD6CA56EC6}" type="slidenum">
              <a:rPr lang="en-US" smtClean="0"/>
              <a:pPr/>
              <a:t>97</a:t>
            </a:fld>
            <a:endParaRPr lang="en-US" dirty="0"/>
          </a:p>
        </p:txBody>
      </p:sp>
      <p:sp>
        <p:nvSpPr>
          <p:cNvPr id="11" name="TextBox 10"/>
          <p:cNvSpPr txBox="1"/>
          <p:nvPr/>
        </p:nvSpPr>
        <p:spPr>
          <a:xfrm>
            <a:off x="0" y="609600"/>
            <a:ext cx="9144000" cy="5640006"/>
          </a:xfrm>
          <a:prstGeom prst="rect">
            <a:avLst/>
          </a:prstGeom>
          <a:noFill/>
        </p:spPr>
        <p:txBody>
          <a:bodyPr wrap="square" rtlCol="0">
            <a:spAutoFit/>
          </a:bodyPr>
          <a:lstStyle/>
          <a:p>
            <a:pPr algn="ctr"/>
            <a:r>
              <a:rPr lang="en-US" sz="2000" b="1" dirty="0" smtClean="0"/>
              <a:t>RAID 1 CONFIGURATION</a:t>
            </a:r>
          </a:p>
          <a:p>
            <a:pPr algn="ctr"/>
            <a:r>
              <a:rPr lang="en-US" sz="2000" b="1" dirty="0" smtClean="0"/>
              <a:t>CREATE 2 PARTITION FROM FDISK</a:t>
            </a:r>
          </a:p>
          <a:p>
            <a:pPr algn="ctr"/>
            <a:endParaRPr lang="en-US" sz="1050" b="1" dirty="0" smtClean="0"/>
          </a:p>
          <a:p>
            <a:r>
              <a:rPr lang="en-US" sz="2000" dirty="0" smtClean="0"/>
              <a:t>[root@station1 /]# </a:t>
            </a:r>
            <a:r>
              <a:rPr lang="en-US" sz="2000" dirty="0" err="1" smtClean="0"/>
              <a:t>fdisk</a:t>
            </a:r>
            <a:r>
              <a:rPr lang="en-US" sz="2000" dirty="0" smtClean="0"/>
              <a:t>  -l</a:t>
            </a:r>
          </a:p>
          <a:p>
            <a:r>
              <a:rPr lang="en-US" sz="2000" dirty="0" smtClean="0"/>
              <a:t>		For identify hard disk controller in your hard disk (just like /dev/</a:t>
            </a:r>
            <a:r>
              <a:rPr lang="en-US" sz="2000" dirty="0" err="1" smtClean="0"/>
              <a:t>hda</a:t>
            </a:r>
            <a:r>
              <a:rPr lang="en-US" sz="2000" dirty="0" smtClean="0"/>
              <a:t>)</a:t>
            </a:r>
          </a:p>
          <a:p>
            <a:r>
              <a:rPr lang="en-US" sz="2000" dirty="0" smtClean="0"/>
              <a:t>		For identify cylinder value (Total &amp; Free) </a:t>
            </a:r>
          </a:p>
          <a:p>
            <a:r>
              <a:rPr lang="en-US" sz="2000" dirty="0" smtClean="0"/>
              <a:t>		</a:t>
            </a:r>
            <a:endParaRPr lang="en-US" sz="1000" dirty="0" smtClean="0"/>
          </a:p>
          <a:p>
            <a:r>
              <a:rPr lang="en-US" sz="2000" dirty="0" smtClean="0"/>
              <a:t>[root@station1 /]# </a:t>
            </a:r>
            <a:r>
              <a:rPr lang="en-US" sz="2000" dirty="0" err="1" smtClean="0"/>
              <a:t>fdisk</a:t>
            </a:r>
            <a:r>
              <a:rPr lang="en-US" sz="2000" dirty="0" smtClean="0"/>
              <a:t>  /dev/</a:t>
            </a:r>
            <a:r>
              <a:rPr lang="en-US" sz="2000" dirty="0" err="1" smtClean="0"/>
              <a:t>hda</a:t>
            </a:r>
            <a:endParaRPr lang="en-US" sz="2000" dirty="0" smtClean="0"/>
          </a:p>
          <a:p>
            <a:r>
              <a:rPr lang="en-US" sz="2000" dirty="0" smtClean="0"/>
              <a:t>		Command (m for help): n	(for create 2 new partition)</a:t>
            </a:r>
          </a:p>
          <a:p>
            <a:r>
              <a:rPr lang="en-US" sz="2000" dirty="0" smtClean="0"/>
              <a:t>First cylinder (1791-9729, default 1791): Enter</a:t>
            </a:r>
          </a:p>
          <a:p>
            <a:r>
              <a:rPr lang="en-US" sz="2000" dirty="0" smtClean="0"/>
              <a:t>Last cylinder or +size or +</a:t>
            </a:r>
            <a:r>
              <a:rPr lang="en-US" sz="2000" dirty="0" err="1" smtClean="0"/>
              <a:t>sizeM</a:t>
            </a:r>
            <a:r>
              <a:rPr lang="en-US" sz="2000" dirty="0" smtClean="0"/>
              <a:t> or +</a:t>
            </a:r>
            <a:r>
              <a:rPr lang="en-US" sz="2000" dirty="0" err="1" smtClean="0"/>
              <a:t>sizeK</a:t>
            </a:r>
            <a:r>
              <a:rPr lang="en-US" sz="2000" dirty="0" smtClean="0"/>
              <a:t> (1791-9729, default 9729): +1024M (For 1GB)</a:t>
            </a:r>
          </a:p>
          <a:p>
            <a:r>
              <a:rPr lang="en-US" sz="2000" dirty="0" smtClean="0"/>
              <a:t>		Command (m for help): p	(for show the partition table) </a:t>
            </a:r>
          </a:p>
          <a:p>
            <a:r>
              <a:rPr lang="en-US" sz="2000" dirty="0" smtClean="0"/>
              <a:t>		Command (m for help): t	(for change the partition ID) </a:t>
            </a:r>
          </a:p>
          <a:p>
            <a:r>
              <a:rPr lang="en-US" sz="2000" dirty="0" smtClean="0"/>
              <a:t>		Partition number (1-6): 6</a:t>
            </a:r>
          </a:p>
          <a:p>
            <a:r>
              <a:rPr lang="en-US" sz="2000" dirty="0" smtClean="0"/>
              <a:t>		Hex code (type L to list codes):</a:t>
            </a:r>
            <a:r>
              <a:rPr lang="en-US" sz="2000" dirty="0" err="1" smtClean="0"/>
              <a:t>fd</a:t>
            </a:r>
            <a:endParaRPr lang="en-US" sz="2000" dirty="0" smtClean="0"/>
          </a:p>
          <a:p>
            <a:r>
              <a:rPr lang="en-US" sz="2000" dirty="0" smtClean="0"/>
              <a:t>		Command (m for help): w	(for save the partition table) </a:t>
            </a:r>
          </a:p>
          <a:p>
            <a:endParaRPr lang="en-US" sz="1000" b="1" dirty="0" smtClean="0"/>
          </a:p>
          <a:p>
            <a:r>
              <a:rPr lang="en-US" sz="2000" dirty="0" smtClean="0"/>
              <a:t>[root@station1 /]# </a:t>
            </a:r>
            <a:r>
              <a:rPr lang="en-US" sz="2000" dirty="0" err="1" smtClean="0"/>
              <a:t>partprobe</a:t>
            </a:r>
            <a:endParaRPr lang="en-US" sz="2000" dirty="0" smtClean="0"/>
          </a:p>
          <a:p>
            <a:r>
              <a:rPr lang="en-US" sz="2000" dirty="0" smtClean="0"/>
              <a:t>		(For update the partition table without reboot)</a:t>
            </a:r>
          </a:p>
        </p:txBody>
      </p:sp>
      <p:sp>
        <p:nvSpPr>
          <p:cNvPr id="9" name="Footer Placeholder 8"/>
          <p:cNvSpPr>
            <a:spLocks noGrp="1"/>
          </p:cNvSpPr>
          <p:nvPr>
            <p:ph type="ftr" sz="quarter" idx="11"/>
          </p:nvPr>
        </p:nvSpPr>
        <p:spPr/>
        <p:txBody>
          <a:bodyPr/>
          <a:lstStyle/>
          <a:p>
            <a:r>
              <a:rPr lang="en-US" dirty="0" smtClean="0"/>
              <a:t>SONI COMPUTER CLASSES</a:t>
            </a:r>
            <a:endParaRPr lang="en-US" dirty="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rot="-1620000">
            <a:off x="2345776" y="2844596"/>
            <a:ext cx="4648200" cy="1323439"/>
          </a:xfrm>
          <a:prstGeom prst="rect">
            <a:avLst/>
          </a:prstGeom>
          <a:noFill/>
          <a:effectLst>
            <a:outerShdw sx="156000" sy="156000" rotWithShape="0">
              <a:schemeClr val="bg2">
                <a:lumMod val="90000"/>
                <a:alpha val="27000"/>
              </a:schemeClr>
            </a:outerShdw>
          </a:effectLst>
        </p:spPr>
        <p:txBody>
          <a:bodyPr wrap="square" rtlCol="0">
            <a:spAutoFit/>
          </a:bodyPr>
          <a:lstStyle/>
          <a:p>
            <a:r>
              <a:rPr lang="en-US" sz="4000" dirty="0" smtClean="0">
                <a:solidFill>
                  <a:srgbClr val="FDE1BF"/>
                </a:solidFill>
              </a:rPr>
              <a:t> Ravi Kant </a:t>
            </a:r>
            <a:r>
              <a:rPr lang="en-US" sz="4000" dirty="0" err="1" smtClean="0">
                <a:solidFill>
                  <a:srgbClr val="FDE1BF"/>
                </a:solidFill>
              </a:rPr>
              <a:t>Soni</a:t>
            </a:r>
            <a:r>
              <a:rPr lang="en-US" sz="4000" dirty="0" smtClean="0">
                <a:solidFill>
                  <a:srgbClr val="FDE1BF"/>
                </a:solidFill>
              </a:rPr>
              <a:t> +918269000074</a:t>
            </a:r>
            <a:endParaRPr lang="en-US" sz="4000" dirty="0">
              <a:solidFill>
                <a:srgbClr val="FDE1BF"/>
              </a:solidFill>
            </a:endParaRPr>
          </a:p>
        </p:txBody>
      </p:sp>
      <p:sp>
        <p:nvSpPr>
          <p:cNvPr id="4" name="Freeform 3"/>
          <p:cNvSpPr/>
          <p:nvPr/>
        </p:nvSpPr>
        <p:spPr>
          <a:xfrm>
            <a:off x="0" y="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5" name="Picture 4" descr="images1.jpg"/>
          <p:cNvPicPr>
            <a:picLocks noChangeAspect="1"/>
          </p:cNvPicPr>
          <p:nvPr/>
        </p:nvPicPr>
        <p:blipFill>
          <a:blip r:embed="rId3"/>
          <a:stretch>
            <a:fillRect/>
          </a:stretch>
        </p:blipFill>
        <p:spPr>
          <a:xfrm>
            <a:off x="1" y="-38100"/>
            <a:ext cx="617714" cy="571500"/>
          </a:xfrm>
          <a:prstGeom prst="rect">
            <a:avLst/>
          </a:prstGeom>
        </p:spPr>
      </p:pic>
      <p:sp>
        <p:nvSpPr>
          <p:cNvPr id="6" name="Freeform 5"/>
          <p:cNvSpPr/>
          <p:nvPr/>
        </p:nvSpPr>
        <p:spPr>
          <a:xfrm>
            <a:off x="0" y="632460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TextBox 6"/>
          <p:cNvSpPr txBox="1"/>
          <p:nvPr/>
        </p:nvSpPr>
        <p:spPr>
          <a:xfrm>
            <a:off x="5257800" y="6488668"/>
            <a:ext cx="4343400" cy="369332"/>
          </a:xfrm>
          <a:custGeom>
            <a:avLst/>
            <a:gdLst>
              <a:gd name="connsiteX0" fmla="*/ 0 w 4343400"/>
              <a:gd name="connsiteY0" fmla="*/ 0 h 369332"/>
              <a:gd name="connsiteX1" fmla="*/ 4343400 w 4343400"/>
              <a:gd name="connsiteY1" fmla="*/ 0 h 369332"/>
              <a:gd name="connsiteX2" fmla="*/ 4343400 w 4343400"/>
              <a:gd name="connsiteY2" fmla="*/ 369332 h 369332"/>
              <a:gd name="connsiteX3" fmla="*/ 0 w 4343400"/>
              <a:gd name="connsiteY3" fmla="*/ 369332 h 369332"/>
              <a:gd name="connsiteX4" fmla="*/ 0 w 4343400"/>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369332">
                <a:moveTo>
                  <a:pt x="0" y="0"/>
                </a:moveTo>
                <a:lnTo>
                  <a:pt x="4343400" y="0"/>
                </a:lnTo>
                <a:lnTo>
                  <a:pt x="4343400" y="369332"/>
                </a:lnTo>
                <a:lnTo>
                  <a:pt x="0" y="369332"/>
                </a:lnTo>
                <a:lnTo>
                  <a:pt x="0" y="0"/>
                </a:lnTo>
                <a:close/>
              </a:path>
            </a:pathLst>
          </a:custGeom>
          <a:noFill/>
        </p:spPr>
        <p:txBody>
          <a:bodyPr wrap="square" rtlCol="0">
            <a:spAutoFit/>
          </a:bodyPr>
          <a:lstStyle/>
          <a:p>
            <a:r>
              <a:rPr lang="en-US" dirty="0" smtClean="0"/>
              <a:t> Ravi Kant </a:t>
            </a:r>
            <a:r>
              <a:rPr lang="en-US" dirty="0" err="1" smtClean="0"/>
              <a:t>Soni</a:t>
            </a:r>
            <a:r>
              <a:rPr lang="en-US" dirty="0" smtClean="0"/>
              <a:t> +918269000074</a:t>
            </a:r>
            <a:endParaRPr lang="en-US" dirty="0"/>
          </a:p>
        </p:txBody>
      </p:sp>
      <p:sp>
        <p:nvSpPr>
          <p:cNvPr id="8" name="Slide Number Placeholder 7"/>
          <p:cNvSpPr>
            <a:spLocks noGrp="1"/>
          </p:cNvSpPr>
          <p:nvPr>
            <p:ph type="sldNum" sz="quarter" idx="12"/>
          </p:nvPr>
        </p:nvSpPr>
        <p:spPr/>
        <p:txBody>
          <a:bodyPr/>
          <a:lstStyle/>
          <a:p>
            <a:fld id="{7278E106-62EC-41F2-90B3-FDFD6CA56EC6}" type="slidenum">
              <a:rPr lang="en-US" smtClean="0"/>
              <a:pPr/>
              <a:t>98</a:t>
            </a:fld>
            <a:endParaRPr lang="en-US" dirty="0"/>
          </a:p>
        </p:txBody>
      </p:sp>
      <p:sp>
        <p:nvSpPr>
          <p:cNvPr id="11" name="TextBox 10"/>
          <p:cNvSpPr txBox="1"/>
          <p:nvPr/>
        </p:nvSpPr>
        <p:spPr>
          <a:xfrm>
            <a:off x="76200" y="609600"/>
            <a:ext cx="9144000" cy="5486117"/>
          </a:xfrm>
          <a:prstGeom prst="rect">
            <a:avLst/>
          </a:prstGeom>
          <a:noFill/>
        </p:spPr>
        <p:txBody>
          <a:bodyPr wrap="square" rtlCol="0">
            <a:spAutoFit/>
          </a:bodyPr>
          <a:lstStyle/>
          <a:p>
            <a:pPr algn="ctr"/>
            <a:endParaRPr lang="en-US" sz="1050" b="1" dirty="0" smtClean="0"/>
          </a:p>
          <a:p>
            <a:r>
              <a:rPr lang="en-US" sz="2000" dirty="0" smtClean="0"/>
              <a:t>[root@station1 /]# </a:t>
            </a:r>
            <a:r>
              <a:rPr lang="en-US" sz="2000" dirty="0" err="1" smtClean="0"/>
              <a:t>mdadm</a:t>
            </a:r>
            <a:r>
              <a:rPr lang="en-US" sz="2000" dirty="0" smtClean="0"/>
              <a:t> -C  /dev/md0 -l  1 -n  2  /dev/</a:t>
            </a:r>
            <a:r>
              <a:rPr lang="en-US" sz="2000" dirty="0" err="1" smtClean="0"/>
              <a:t>hda</a:t>
            </a:r>
            <a:r>
              <a:rPr lang="en-US" sz="2000" dirty="0" smtClean="0"/>
              <a:t>{6,7}</a:t>
            </a:r>
          </a:p>
          <a:p>
            <a:r>
              <a:rPr lang="en-US" sz="2000" dirty="0" smtClean="0"/>
              <a:t>		For create a raid 1 using partition hda6 &amp; hda7</a:t>
            </a:r>
          </a:p>
          <a:p>
            <a:r>
              <a:rPr lang="en-US" sz="2000" dirty="0" smtClean="0"/>
              <a:t>                         ( -C = create Raid device on md0, -l = Raid level, -n = no. of device in raid)</a:t>
            </a:r>
          </a:p>
          <a:p>
            <a:endParaRPr lang="en-US" sz="1000" dirty="0" smtClean="0"/>
          </a:p>
          <a:p>
            <a:r>
              <a:rPr lang="en-US" sz="2000" dirty="0" smtClean="0"/>
              <a:t>[root@station1 /]# watch cat /proc/</a:t>
            </a:r>
            <a:r>
              <a:rPr lang="en-US" sz="2000" dirty="0" err="1" smtClean="0"/>
              <a:t>mdstat</a:t>
            </a:r>
            <a:endParaRPr lang="en-US" sz="2000" dirty="0" smtClean="0"/>
          </a:p>
          <a:p>
            <a:r>
              <a:rPr lang="en-US" sz="2000" b="1" dirty="0" smtClean="0"/>
              <a:t>	</a:t>
            </a:r>
            <a:r>
              <a:rPr lang="en-US" sz="2000" dirty="0" smtClean="0"/>
              <a:t>	For view the status of RAID</a:t>
            </a:r>
          </a:p>
          <a:p>
            <a:endParaRPr lang="en-US" sz="1000" b="1" dirty="0" smtClean="0"/>
          </a:p>
          <a:p>
            <a:r>
              <a:rPr lang="en-US" sz="2000" dirty="0" smtClean="0"/>
              <a:t>[root@station1 /]# mkfs.ext3  /dev/md0</a:t>
            </a:r>
          </a:p>
          <a:p>
            <a:r>
              <a:rPr lang="en-US" sz="2000" dirty="0" smtClean="0"/>
              <a:t>		For format to raid device</a:t>
            </a:r>
          </a:p>
          <a:p>
            <a:endParaRPr lang="en-US" sz="2000" dirty="0" smtClean="0"/>
          </a:p>
          <a:p>
            <a:r>
              <a:rPr lang="en-US" sz="2000" dirty="0" smtClean="0"/>
              <a:t>[root@station1 /]# mount  /dev/md0  /</a:t>
            </a:r>
            <a:r>
              <a:rPr lang="en-US" sz="2000" dirty="0" err="1" smtClean="0"/>
              <a:t>mnt</a:t>
            </a:r>
            <a:endParaRPr lang="en-US" sz="2000" dirty="0" smtClean="0"/>
          </a:p>
          <a:p>
            <a:r>
              <a:rPr lang="en-US" sz="2000" dirty="0" smtClean="0"/>
              <a:t>		For mount to raid device on /</a:t>
            </a:r>
            <a:r>
              <a:rPr lang="en-US" sz="2000" dirty="0" err="1" smtClean="0"/>
              <a:t>mnt</a:t>
            </a:r>
            <a:r>
              <a:rPr lang="en-US" sz="2000" dirty="0" smtClean="0"/>
              <a:t> location</a:t>
            </a:r>
          </a:p>
          <a:p>
            <a:endParaRPr lang="en-US" sz="2000" dirty="0" smtClean="0"/>
          </a:p>
          <a:p>
            <a:r>
              <a:rPr lang="en-US" sz="2000" dirty="0" smtClean="0"/>
              <a:t>[root@station1 /]# </a:t>
            </a:r>
            <a:r>
              <a:rPr lang="en-US" sz="2000" dirty="0" err="1" smtClean="0"/>
              <a:t>df</a:t>
            </a:r>
            <a:r>
              <a:rPr lang="en-US" sz="2000" dirty="0" smtClean="0"/>
              <a:t> –h</a:t>
            </a:r>
          </a:p>
          <a:p>
            <a:r>
              <a:rPr lang="en-US" sz="2000" dirty="0" smtClean="0"/>
              <a:t>		For view the device md0 in mount point</a:t>
            </a:r>
          </a:p>
          <a:p>
            <a:endParaRPr lang="en-US" sz="2000" dirty="0" smtClean="0"/>
          </a:p>
          <a:p>
            <a:r>
              <a:rPr lang="en-US" sz="2000" dirty="0" smtClean="0"/>
              <a:t>[root@station1 /]# </a:t>
            </a:r>
            <a:r>
              <a:rPr lang="en-US" sz="2000" dirty="0" err="1" smtClean="0"/>
              <a:t>mkdir</a:t>
            </a:r>
            <a:r>
              <a:rPr lang="en-US" sz="2000" dirty="0" smtClean="0"/>
              <a:t> /</a:t>
            </a:r>
            <a:r>
              <a:rPr lang="en-US" sz="2000" dirty="0" err="1" smtClean="0"/>
              <a:t>mnt</a:t>
            </a:r>
            <a:r>
              <a:rPr lang="en-US" sz="2000" dirty="0" smtClean="0"/>
              <a:t>/a{1,2,3,4}</a:t>
            </a:r>
          </a:p>
          <a:p>
            <a:r>
              <a:rPr lang="en-US" sz="2000" dirty="0" smtClean="0"/>
              <a:t>		For create the data in raid device</a:t>
            </a:r>
          </a:p>
        </p:txBody>
      </p:sp>
      <p:sp>
        <p:nvSpPr>
          <p:cNvPr id="9" name="Footer Placeholder 8"/>
          <p:cNvSpPr>
            <a:spLocks noGrp="1"/>
          </p:cNvSpPr>
          <p:nvPr>
            <p:ph type="ftr" sz="quarter" idx="11"/>
          </p:nvPr>
        </p:nvSpPr>
        <p:spPr/>
        <p:txBody>
          <a:bodyPr/>
          <a:lstStyle/>
          <a:p>
            <a:r>
              <a:rPr lang="en-US" dirty="0" smtClean="0"/>
              <a:t>SONI COMPUTER CLASSES</a:t>
            </a:r>
            <a:endParaRPr lang="en-US" dirty="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rot="-1620000">
            <a:off x="2345776" y="2844596"/>
            <a:ext cx="4648200" cy="1323439"/>
          </a:xfrm>
          <a:prstGeom prst="rect">
            <a:avLst/>
          </a:prstGeom>
          <a:noFill/>
          <a:effectLst>
            <a:outerShdw sx="156000" sy="156000" rotWithShape="0">
              <a:schemeClr val="bg2">
                <a:lumMod val="90000"/>
                <a:alpha val="27000"/>
              </a:schemeClr>
            </a:outerShdw>
          </a:effectLst>
        </p:spPr>
        <p:txBody>
          <a:bodyPr wrap="square" rtlCol="0">
            <a:spAutoFit/>
          </a:bodyPr>
          <a:lstStyle/>
          <a:p>
            <a:r>
              <a:rPr lang="en-US" sz="4000" dirty="0" smtClean="0">
                <a:solidFill>
                  <a:srgbClr val="FDE1BF"/>
                </a:solidFill>
              </a:rPr>
              <a:t> Ravi Kant </a:t>
            </a:r>
            <a:r>
              <a:rPr lang="en-US" sz="4000" dirty="0" err="1" smtClean="0">
                <a:solidFill>
                  <a:srgbClr val="FDE1BF"/>
                </a:solidFill>
              </a:rPr>
              <a:t>Soni</a:t>
            </a:r>
            <a:r>
              <a:rPr lang="en-US" sz="4000" dirty="0" smtClean="0">
                <a:solidFill>
                  <a:srgbClr val="FDE1BF"/>
                </a:solidFill>
              </a:rPr>
              <a:t> +918269000074</a:t>
            </a:r>
            <a:endParaRPr lang="en-US" sz="4000" dirty="0">
              <a:solidFill>
                <a:srgbClr val="FDE1BF"/>
              </a:solidFill>
            </a:endParaRPr>
          </a:p>
        </p:txBody>
      </p:sp>
      <p:sp>
        <p:nvSpPr>
          <p:cNvPr id="4" name="Freeform 3"/>
          <p:cNvSpPr/>
          <p:nvPr/>
        </p:nvSpPr>
        <p:spPr>
          <a:xfrm>
            <a:off x="0" y="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5" name="Picture 4" descr="images1.jpg"/>
          <p:cNvPicPr>
            <a:picLocks noChangeAspect="1"/>
          </p:cNvPicPr>
          <p:nvPr/>
        </p:nvPicPr>
        <p:blipFill>
          <a:blip r:embed="rId3"/>
          <a:stretch>
            <a:fillRect/>
          </a:stretch>
        </p:blipFill>
        <p:spPr>
          <a:xfrm>
            <a:off x="1" y="-38100"/>
            <a:ext cx="617714" cy="571500"/>
          </a:xfrm>
          <a:prstGeom prst="rect">
            <a:avLst/>
          </a:prstGeom>
        </p:spPr>
      </p:pic>
      <p:sp>
        <p:nvSpPr>
          <p:cNvPr id="6" name="Freeform 5"/>
          <p:cNvSpPr/>
          <p:nvPr/>
        </p:nvSpPr>
        <p:spPr>
          <a:xfrm>
            <a:off x="0" y="6324600"/>
            <a:ext cx="9144000" cy="533400"/>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3400">
                <a:moveTo>
                  <a:pt x="0" y="0"/>
                </a:moveTo>
                <a:lnTo>
                  <a:pt x="9144000" y="0"/>
                </a:lnTo>
                <a:lnTo>
                  <a:pt x="9144000" y="533400"/>
                </a:lnTo>
                <a:lnTo>
                  <a:pt x="0" y="533400"/>
                </a:lnTo>
                <a:lnTo>
                  <a:pt x="0" y="0"/>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TextBox 6"/>
          <p:cNvSpPr txBox="1"/>
          <p:nvPr/>
        </p:nvSpPr>
        <p:spPr>
          <a:xfrm>
            <a:off x="5257800" y="6488668"/>
            <a:ext cx="4343400" cy="369332"/>
          </a:xfrm>
          <a:custGeom>
            <a:avLst/>
            <a:gdLst>
              <a:gd name="connsiteX0" fmla="*/ 0 w 4343400"/>
              <a:gd name="connsiteY0" fmla="*/ 0 h 369332"/>
              <a:gd name="connsiteX1" fmla="*/ 4343400 w 4343400"/>
              <a:gd name="connsiteY1" fmla="*/ 0 h 369332"/>
              <a:gd name="connsiteX2" fmla="*/ 4343400 w 4343400"/>
              <a:gd name="connsiteY2" fmla="*/ 369332 h 369332"/>
              <a:gd name="connsiteX3" fmla="*/ 0 w 4343400"/>
              <a:gd name="connsiteY3" fmla="*/ 369332 h 369332"/>
              <a:gd name="connsiteX4" fmla="*/ 0 w 4343400"/>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369332">
                <a:moveTo>
                  <a:pt x="0" y="0"/>
                </a:moveTo>
                <a:lnTo>
                  <a:pt x="4343400" y="0"/>
                </a:lnTo>
                <a:lnTo>
                  <a:pt x="4343400" y="369332"/>
                </a:lnTo>
                <a:lnTo>
                  <a:pt x="0" y="369332"/>
                </a:lnTo>
                <a:lnTo>
                  <a:pt x="0" y="0"/>
                </a:lnTo>
                <a:close/>
              </a:path>
            </a:pathLst>
          </a:custGeom>
          <a:noFill/>
        </p:spPr>
        <p:txBody>
          <a:bodyPr wrap="square" rtlCol="0">
            <a:spAutoFit/>
          </a:bodyPr>
          <a:lstStyle/>
          <a:p>
            <a:r>
              <a:rPr lang="en-US" dirty="0" smtClean="0"/>
              <a:t> Ravi Kant </a:t>
            </a:r>
            <a:r>
              <a:rPr lang="en-US" dirty="0" err="1" smtClean="0"/>
              <a:t>Soni</a:t>
            </a:r>
            <a:r>
              <a:rPr lang="en-US" dirty="0" smtClean="0"/>
              <a:t> +918269000074</a:t>
            </a:r>
            <a:endParaRPr lang="en-US" dirty="0"/>
          </a:p>
        </p:txBody>
      </p:sp>
      <p:sp>
        <p:nvSpPr>
          <p:cNvPr id="8" name="Slide Number Placeholder 7"/>
          <p:cNvSpPr>
            <a:spLocks noGrp="1"/>
          </p:cNvSpPr>
          <p:nvPr>
            <p:ph type="sldNum" sz="quarter" idx="12"/>
          </p:nvPr>
        </p:nvSpPr>
        <p:spPr/>
        <p:txBody>
          <a:bodyPr/>
          <a:lstStyle/>
          <a:p>
            <a:fld id="{7278E106-62EC-41F2-90B3-FDFD6CA56EC6}" type="slidenum">
              <a:rPr lang="en-US" smtClean="0"/>
              <a:pPr/>
              <a:t>99</a:t>
            </a:fld>
            <a:endParaRPr lang="en-US" dirty="0"/>
          </a:p>
        </p:txBody>
      </p:sp>
      <p:sp>
        <p:nvSpPr>
          <p:cNvPr id="11" name="TextBox 10"/>
          <p:cNvSpPr txBox="1"/>
          <p:nvPr/>
        </p:nvSpPr>
        <p:spPr>
          <a:xfrm>
            <a:off x="228600" y="457200"/>
            <a:ext cx="9144000" cy="6040115"/>
          </a:xfrm>
          <a:prstGeom prst="rect">
            <a:avLst/>
          </a:prstGeom>
          <a:noFill/>
        </p:spPr>
        <p:txBody>
          <a:bodyPr wrap="square" rtlCol="0">
            <a:spAutoFit/>
          </a:bodyPr>
          <a:lstStyle/>
          <a:p>
            <a:pPr algn="ctr"/>
            <a:endParaRPr lang="en-US" sz="1050" b="1" dirty="0" smtClean="0"/>
          </a:p>
          <a:p>
            <a:r>
              <a:rPr lang="en-US" sz="2000" dirty="0" smtClean="0"/>
              <a:t>[root@station1 /]# </a:t>
            </a:r>
            <a:r>
              <a:rPr lang="en-US" sz="2000" dirty="0" err="1" smtClean="0"/>
              <a:t>mdadm</a:t>
            </a:r>
            <a:r>
              <a:rPr lang="en-US" sz="2000" dirty="0" smtClean="0"/>
              <a:t>  --manage  /dev/md0  --fail  /dev/hda6</a:t>
            </a:r>
          </a:p>
          <a:p>
            <a:r>
              <a:rPr lang="en-US" sz="2000" dirty="0" smtClean="0"/>
              <a:t>		For manually fail to hda6 device from raid device</a:t>
            </a:r>
          </a:p>
          <a:p>
            <a:endParaRPr lang="en-US" dirty="0" smtClean="0"/>
          </a:p>
          <a:p>
            <a:r>
              <a:rPr lang="en-US" sz="2000" dirty="0" smtClean="0"/>
              <a:t>[root@station1 /]# watch cat /proc/</a:t>
            </a:r>
            <a:r>
              <a:rPr lang="en-US" sz="2000" dirty="0" err="1" smtClean="0"/>
              <a:t>mdstat</a:t>
            </a:r>
            <a:endParaRPr lang="en-US" sz="2000" dirty="0" smtClean="0"/>
          </a:p>
          <a:p>
            <a:r>
              <a:rPr lang="en-US" sz="2000" b="1" dirty="0" smtClean="0"/>
              <a:t>	</a:t>
            </a:r>
            <a:r>
              <a:rPr lang="en-US" sz="2000" dirty="0" smtClean="0"/>
              <a:t>	For view the status of RAID</a:t>
            </a:r>
          </a:p>
          <a:p>
            <a:endParaRPr lang="en-US" sz="1400" dirty="0" smtClean="0"/>
          </a:p>
          <a:p>
            <a:r>
              <a:rPr lang="en-US" dirty="0" smtClean="0"/>
              <a:t>Again create a 1 more partition from </a:t>
            </a:r>
            <a:r>
              <a:rPr lang="en-US" dirty="0" err="1" smtClean="0"/>
              <a:t>fdisk</a:t>
            </a:r>
            <a:r>
              <a:rPr lang="en-US" dirty="0" smtClean="0"/>
              <a:t> for add in raid device (like device is hda8)</a:t>
            </a:r>
          </a:p>
          <a:p>
            <a:endParaRPr lang="en-US" sz="1100" dirty="0" smtClean="0"/>
          </a:p>
          <a:p>
            <a:r>
              <a:rPr lang="en-US" sz="2000" dirty="0" smtClean="0"/>
              <a:t>[root@station1 /]# </a:t>
            </a:r>
            <a:r>
              <a:rPr lang="en-US" sz="2000" dirty="0" err="1" smtClean="0"/>
              <a:t>mdadm</a:t>
            </a:r>
            <a:r>
              <a:rPr lang="en-US" sz="2000" dirty="0" smtClean="0"/>
              <a:t>  --manage  /dev/md0  --add  /dev/hda8</a:t>
            </a:r>
          </a:p>
          <a:p>
            <a:r>
              <a:rPr lang="en-US" sz="2000" dirty="0" smtClean="0"/>
              <a:t>		For  add to hda8 device in raid device</a:t>
            </a:r>
          </a:p>
          <a:p>
            <a:endParaRPr lang="en-US" sz="2000" dirty="0" smtClean="0"/>
          </a:p>
          <a:p>
            <a:r>
              <a:rPr lang="en-US" sz="2000" dirty="0" smtClean="0"/>
              <a:t>[root@station1 /]# </a:t>
            </a:r>
            <a:r>
              <a:rPr lang="en-US" sz="2000" dirty="0" err="1" smtClean="0"/>
              <a:t>mdadm</a:t>
            </a:r>
            <a:r>
              <a:rPr lang="en-US" sz="2000" dirty="0" smtClean="0"/>
              <a:t>  --manage  /dev/md0  --remove  /dev/hda6</a:t>
            </a:r>
          </a:p>
          <a:p>
            <a:r>
              <a:rPr lang="en-US" sz="2000" dirty="0" smtClean="0"/>
              <a:t>		For remove to hda6 device from raid device md0</a:t>
            </a:r>
          </a:p>
          <a:p>
            <a:endParaRPr lang="en-US" sz="2000" dirty="0" smtClean="0"/>
          </a:p>
          <a:p>
            <a:r>
              <a:rPr lang="en-US" sz="2000" dirty="0" smtClean="0"/>
              <a:t>[root@station1 /]# watch cat /proc/</a:t>
            </a:r>
            <a:r>
              <a:rPr lang="en-US" sz="2000" dirty="0" err="1" smtClean="0"/>
              <a:t>mdstat</a:t>
            </a:r>
            <a:endParaRPr lang="en-US" sz="2000" dirty="0" smtClean="0"/>
          </a:p>
          <a:p>
            <a:r>
              <a:rPr lang="en-US" sz="2000" b="1" dirty="0" smtClean="0"/>
              <a:t>	</a:t>
            </a:r>
            <a:r>
              <a:rPr lang="en-US" sz="2000" dirty="0" smtClean="0"/>
              <a:t>	For view the status of RAID ( active device hda7 &amp; hda8 )</a:t>
            </a:r>
          </a:p>
          <a:p>
            <a:endParaRPr lang="en-US" sz="2000" dirty="0" smtClean="0"/>
          </a:p>
          <a:p>
            <a:r>
              <a:rPr lang="en-US" sz="2000" dirty="0" smtClean="0"/>
              <a:t>[root@station1 /]# </a:t>
            </a:r>
            <a:r>
              <a:rPr lang="en-US" sz="2000" dirty="0" err="1" smtClean="0"/>
              <a:t>ls</a:t>
            </a:r>
            <a:r>
              <a:rPr lang="en-US" sz="2000" dirty="0" smtClean="0"/>
              <a:t> /</a:t>
            </a:r>
            <a:r>
              <a:rPr lang="en-US" sz="2000" dirty="0" err="1" smtClean="0"/>
              <a:t>mnt</a:t>
            </a:r>
            <a:endParaRPr lang="en-US" sz="2000" dirty="0" smtClean="0"/>
          </a:p>
          <a:p>
            <a:r>
              <a:rPr lang="en-US" sz="2000" dirty="0" smtClean="0"/>
              <a:t>		You will be see your data is still safe</a:t>
            </a:r>
          </a:p>
        </p:txBody>
      </p:sp>
      <p:sp>
        <p:nvSpPr>
          <p:cNvPr id="9" name="Footer Placeholder 8"/>
          <p:cNvSpPr>
            <a:spLocks noGrp="1"/>
          </p:cNvSpPr>
          <p:nvPr>
            <p:ph type="ftr" sz="quarter" idx="11"/>
          </p:nvPr>
        </p:nvSpPr>
        <p:spPr/>
        <p:txBody>
          <a:bodyPr/>
          <a:lstStyle/>
          <a:p>
            <a:r>
              <a:rPr lang="en-US" dirty="0" smtClean="0"/>
              <a:t>SONI COMPUTER CLASSES</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9461</TotalTime>
  <Words>8111</Words>
  <Application>Microsoft Office PowerPoint</Application>
  <PresentationFormat>On-screen Show (4:3)</PresentationFormat>
  <Paragraphs>3572</Paragraphs>
  <Slides>181</Slides>
  <Notes>126</Notes>
  <HiddenSlides>0</HiddenSlides>
  <MMClips>0</MMClips>
  <ScaleCrop>false</ScaleCrop>
  <HeadingPairs>
    <vt:vector size="4" baseType="variant">
      <vt:variant>
        <vt:lpstr>Theme</vt:lpstr>
      </vt:variant>
      <vt:variant>
        <vt:i4>1</vt:i4>
      </vt:variant>
      <vt:variant>
        <vt:lpstr>Slide Titles</vt:lpstr>
      </vt:variant>
      <vt:variant>
        <vt:i4>181</vt:i4>
      </vt:variant>
    </vt:vector>
  </HeadingPairs>
  <TitlesOfParts>
    <vt:vector size="182"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Slide 94</vt:lpstr>
      <vt:lpstr>Slide 95</vt:lpstr>
      <vt:lpstr>Slide 96</vt:lpstr>
      <vt:lpstr>Slide 97</vt:lpstr>
      <vt:lpstr>Slide 98</vt:lpstr>
      <vt:lpstr>Slide 99</vt:lpstr>
      <vt:lpstr>Slide 100</vt:lpstr>
      <vt:lpstr>Slide 101</vt:lpstr>
      <vt:lpstr>Slide 102</vt:lpstr>
      <vt:lpstr>Slide 103</vt:lpstr>
      <vt:lpstr>Slide 104</vt:lpstr>
      <vt:lpstr>Slide 105</vt:lpstr>
      <vt:lpstr>Slide 106</vt:lpstr>
      <vt:lpstr>Slide 107</vt:lpstr>
      <vt:lpstr>Slide 108</vt:lpstr>
      <vt:lpstr>Slide 109</vt:lpstr>
      <vt:lpstr>Slide 110</vt:lpstr>
      <vt:lpstr>Slide 111</vt:lpstr>
      <vt:lpstr>Slide 112</vt:lpstr>
      <vt:lpstr>Slide 113</vt:lpstr>
      <vt:lpstr>Slide 114</vt:lpstr>
      <vt:lpstr>Slide 115</vt:lpstr>
      <vt:lpstr>Slide 116</vt:lpstr>
      <vt:lpstr>Slide 117</vt:lpstr>
      <vt:lpstr>Slide 118</vt:lpstr>
      <vt:lpstr>Slide 119</vt:lpstr>
      <vt:lpstr>Slide 120</vt:lpstr>
      <vt:lpstr>Slide 121</vt:lpstr>
      <vt:lpstr>Slide 122</vt:lpstr>
      <vt:lpstr>Slide 123</vt:lpstr>
      <vt:lpstr>Slide 124</vt:lpstr>
      <vt:lpstr>Slide 125</vt:lpstr>
      <vt:lpstr>Slide 126</vt:lpstr>
      <vt:lpstr>Slide 127</vt:lpstr>
      <vt:lpstr>Slide 128</vt:lpstr>
      <vt:lpstr>Slide 129</vt:lpstr>
      <vt:lpstr>Slide 130</vt:lpstr>
      <vt:lpstr>Slide 131</vt:lpstr>
      <vt:lpstr>Slide 132</vt:lpstr>
      <vt:lpstr>Slide 133</vt:lpstr>
      <vt:lpstr>Slide 134</vt:lpstr>
      <vt:lpstr>Slide 135</vt:lpstr>
      <vt:lpstr>Slide 136</vt:lpstr>
      <vt:lpstr>Slide 137</vt:lpstr>
      <vt:lpstr>Slide 138</vt:lpstr>
      <vt:lpstr>Slide 139</vt:lpstr>
      <vt:lpstr>Slide 140</vt:lpstr>
      <vt:lpstr>Slide 141</vt:lpstr>
      <vt:lpstr>Slide 142</vt:lpstr>
      <vt:lpstr>Slide 143</vt:lpstr>
      <vt:lpstr>Slide 144</vt:lpstr>
      <vt:lpstr>Slide 145</vt:lpstr>
      <vt:lpstr>Slide 146</vt:lpstr>
      <vt:lpstr>Slide 147</vt:lpstr>
      <vt:lpstr>Slide 148</vt:lpstr>
      <vt:lpstr>Slide 149</vt:lpstr>
      <vt:lpstr>Slide 150</vt:lpstr>
      <vt:lpstr>Slide 151</vt:lpstr>
      <vt:lpstr>Slide 152</vt:lpstr>
      <vt:lpstr>Slide 153</vt:lpstr>
      <vt:lpstr>Slide 154</vt:lpstr>
      <vt:lpstr>Slide 155</vt:lpstr>
      <vt:lpstr>Slide 156</vt:lpstr>
      <vt:lpstr>Slide 157</vt:lpstr>
      <vt:lpstr>Slide 158</vt:lpstr>
      <vt:lpstr>Slide 159</vt:lpstr>
      <vt:lpstr>Slide 160</vt:lpstr>
      <vt:lpstr>Slide 161</vt:lpstr>
      <vt:lpstr>Slide 162</vt:lpstr>
      <vt:lpstr>Slide 163</vt:lpstr>
      <vt:lpstr>Slide 164</vt:lpstr>
      <vt:lpstr>Slide 165</vt:lpstr>
      <vt:lpstr>Slide 166</vt:lpstr>
      <vt:lpstr>Slide 167</vt:lpstr>
      <vt:lpstr>Slide 168</vt:lpstr>
      <vt:lpstr>Slide 169</vt:lpstr>
      <vt:lpstr>Slide 170</vt:lpstr>
      <vt:lpstr>Slide 171</vt:lpstr>
      <vt:lpstr>Slide 172</vt:lpstr>
      <vt:lpstr>Slide 173</vt:lpstr>
      <vt:lpstr>Slide 174</vt:lpstr>
      <vt:lpstr>Slide 175</vt:lpstr>
      <vt:lpstr>Slide 176</vt:lpstr>
      <vt:lpstr>Slide 177</vt:lpstr>
      <vt:lpstr>Slide 178</vt:lpstr>
      <vt:lpstr>Slide 179</vt:lpstr>
      <vt:lpstr>Slide 180</vt:lpstr>
      <vt:lpstr>Slide 181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baba</dc:creator>
  <cp:lastModifiedBy>ravI kaNt sOnI</cp:lastModifiedBy>
  <cp:revision>788</cp:revision>
  <dcterms:created xsi:type="dcterms:W3CDTF">2010-01-06T14:37:45Z</dcterms:created>
  <dcterms:modified xsi:type="dcterms:W3CDTF">2015-07-31T18:18:56Z</dcterms:modified>
</cp:coreProperties>
</file>